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</p:sldIdLst>
  <p:sldSz cx="9144000" cy="6858000" type="screen4x3"/>
  <p:notesSz cx="9144000" cy="6858000"/>
  <p:embeddedFontLst>
    <p:embeddedFont>
      <p:font typeface="Book Antiqua" panose="02040602050305030304" pitchFamily="18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12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8j8bYeo3W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nfMtX0fi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_5K8f5CZ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763689" y="3774915"/>
            <a:ext cx="5339228" cy="620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68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4000" dirty="0">
                <a:solidFill>
                  <a:srgbClr val="47534C"/>
                </a:solidFill>
                <a:latin typeface="Book Antiqua"/>
                <a:cs typeface="Book Antiqua"/>
              </a:rPr>
              <a:t>OBLIKE V GLASBI</a:t>
            </a:r>
            <a:endParaRPr sz="4000" dirty="0">
              <a:solidFill>
                <a:srgbClr val="47534C"/>
              </a:solidFill>
              <a:latin typeface="Book Antiqua"/>
              <a:cs typeface="Book Antiqua"/>
            </a:endParaRPr>
          </a:p>
        </p:txBody>
      </p:sp>
      <p:pic>
        <p:nvPicPr>
          <p:cNvPr id="5" name="Slika 4">
            <a:hlinkClick r:id="rId3"/>
            <a:extLst>
              <a:ext uri="{FF2B5EF4-FFF2-40B4-BE49-F238E27FC236}">
                <a16:creationId xmlns:a16="http://schemas.microsoft.com/office/drawing/2014/main" id="{6D773C2A-AF61-4036-8DC9-F7A43608B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206" y="5661248"/>
            <a:ext cx="7047587" cy="6401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3528" y="647266"/>
            <a:ext cx="8378763" cy="545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54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3500" dirty="0">
                <a:solidFill>
                  <a:srgbClr val="6B7D72"/>
                </a:solidFill>
                <a:latin typeface="Book Antiqua"/>
                <a:cs typeface="Book Antiqua"/>
              </a:rPr>
              <a:t>OZNAČEVANJE OBLIKOVNIH DELOV    </a:t>
            </a:r>
            <a:endParaRPr sz="3500" dirty="0">
              <a:solidFill>
                <a:srgbClr val="6B7D72"/>
              </a:solidFill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940" y="1800962"/>
            <a:ext cx="7376412" cy="109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400" dirty="0">
                <a:solidFill>
                  <a:srgbClr val="93A299"/>
                </a:solidFill>
                <a:latin typeface="Arial"/>
                <a:cs typeface="Arial"/>
              </a:rPr>
              <a:t>V sestavljenih glasbenih oblikah uporabljamo enake črkovne simbole, ločimo jih v velikih/malih tiskanih črkah</a:t>
            </a:r>
            <a:endParaRPr sz="2400" dirty="0">
              <a:solidFill>
                <a:srgbClr val="564B3C"/>
              </a:solidFill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2685" y="4793469"/>
            <a:ext cx="283666" cy="310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76626" y="4856588"/>
            <a:ext cx="348937" cy="1244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1" marR="0">
              <a:lnSpc>
                <a:spcPts val="214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</a:p>
          <a:p>
            <a:pPr marL="0" marR="0">
              <a:lnSpc>
                <a:spcPts val="2144"/>
              </a:lnSpc>
              <a:spcBef>
                <a:spcPts val="5256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41473" y="5792604"/>
            <a:ext cx="308557" cy="310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82897" y="5792604"/>
            <a:ext cx="308557" cy="310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23509" y="5792604"/>
            <a:ext cx="309004" cy="310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55159" y="5891977"/>
            <a:ext cx="300495" cy="310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68109" y="5891977"/>
            <a:ext cx="300495" cy="310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88817" y="647266"/>
            <a:ext cx="3288282" cy="545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54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6B7D72"/>
                </a:solidFill>
                <a:latin typeface="Book Antiqua"/>
                <a:cs typeface="Book Antiqua"/>
              </a:rPr>
              <a:t>RONDO</a:t>
            </a:r>
            <a:r>
              <a:rPr sz="3500" spc="-12" dirty="0">
                <a:solidFill>
                  <a:srgbClr val="6B7D72"/>
                </a:solidFill>
                <a:latin typeface="Book Antiqua"/>
                <a:cs typeface="Book Antiqua"/>
              </a:rPr>
              <a:t> </a:t>
            </a:r>
            <a:endParaRPr sz="3500" dirty="0">
              <a:solidFill>
                <a:srgbClr val="6B7D72"/>
              </a:solidFill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0424" y="2226910"/>
            <a:ext cx="688466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7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000" dirty="0">
                <a:solidFill>
                  <a:srgbClr val="CF543F"/>
                </a:solidFill>
                <a:latin typeface="Arial"/>
                <a:cs typeface="Arial"/>
                <a:hlinkClick r:id="rId3"/>
              </a:rPr>
              <a:t>https://www.youtube.com/watch?v=aynfMtX0fiY</a:t>
            </a:r>
            <a:endParaRPr sz="2000" dirty="0">
              <a:solidFill>
                <a:srgbClr val="564B3C"/>
              </a:solidFill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7469" y="4963522"/>
            <a:ext cx="321505" cy="310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40453" y="4963522"/>
            <a:ext cx="321505" cy="310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95108" y="4963522"/>
            <a:ext cx="321505" cy="310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31897" y="5005940"/>
            <a:ext cx="283666" cy="310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65647" y="5005940"/>
            <a:ext cx="338249" cy="310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71600" y="647266"/>
            <a:ext cx="7488832" cy="545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54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3500" dirty="0">
                <a:solidFill>
                  <a:srgbClr val="6B7D72"/>
                </a:solidFill>
                <a:latin typeface="Book Antiqua"/>
                <a:cs typeface="Book Antiqua"/>
              </a:rPr>
              <a:t>OSNOVNE GLASBENE OBLIKE</a:t>
            </a:r>
            <a:endParaRPr sz="3500" dirty="0">
              <a:solidFill>
                <a:srgbClr val="6B7D72"/>
              </a:solidFill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552" y="1840066"/>
            <a:ext cx="8176846" cy="4770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 indent="-342900">
              <a:lnSpc>
                <a:spcPts val="2862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l-SI" sz="2400" dirty="0">
                <a:solidFill>
                  <a:srgbClr val="93A299"/>
                </a:solidFill>
                <a:latin typeface="Arial"/>
                <a:cs typeface="Arial"/>
              </a:rPr>
              <a:t>najbolj značilna oblika starejših glasbenih obdobij je dvodelna, oblikovana po načelu napetosti in sprostitve.</a:t>
            </a:r>
          </a:p>
          <a:p>
            <a:pPr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400" dirty="0">
                <a:solidFill>
                  <a:srgbClr val="93A299"/>
                </a:solidFill>
                <a:latin typeface="Arial"/>
                <a:cs typeface="Arial"/>
              </a:rPr>
              <a:t>   - Klasicizem, romantika in današnji čas so bolj naklonjeni                                      tridelni pesemski obliki.</a:t>
            </a:r>
          </a:p>
          <a:p>
            <a:pPr marL="342900" marR="0" indent="-342900">
              <a:lnSpc>
                <a:spcPts val="2862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l-SI" sz="2400" dirty="0" err="1">
                <a:solidFill>
                  <a:srgbClr val="93A299"/>
                </a:solidFill>
                <a:latin typeface="Arial"/>
                <a:cs typeface="Arial"/>
              </a:rPr>
              <a:t>Tridelnost</a:t>
            </a:r>
            <a:r>
              <a:rPr lang="sl-SI" sz="2400" dirty="0">
                <a:solidFill>
                  <a:srgbClr val="93A299"/>
                </a:solidFill>
                <a:latin typeface="Arial"/>
                <a:cs typeface="Arial"/>
              </a:rPr>
              <a:t> ABA je značilna za MENUET, SCHERZO, KORAČNICO, SONATNI STAVEK.</a:t>
            </a:r>
          </a:p>
          <a:p>
            <a:pPr marL="342900" marR="0" indent="-342900">
              <a:lnSpc>
                <a:spcPts val="2862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l-SI" sz="2400" dirty="0">
                <a:solidFill>
                  <a:srgbClr val="93A299"/>
                </a:solidFill>
                <a:latin typeface="Arial"/>
                <a:cs typeface="Arial"/>
              </a:rPr>
              <a:t>Rondo se je v 17. stol. uveljavil tudi v inštrumentalni glasbi, pri čemer se med spreminjajočimi deli vedno ponavlja prvi del ( ABACAČAD).</a:t>
            </a:r>
          </a:p>
          <a:p>
            <a:pPr marL="342900" marR="0" indent="-342900">
              <a:lnSpc>
                <a:spcPts val="2862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l-SI" sz="2400" dirty="0" err="1">
                <a:solidFill>
                  <a:srgbClr val="93A299"/>
                </a:solidFill>
                <a:latin typeface="Arial"/>
                <a:cs typeface="Arial"/>
              </a:rPr>
              <a:t>Variranje</a:t>
            </a:r>
            <a:r>
              <a:rPr lang="sl-SI" sz="2400" dirty="0">
                <a:solidFill>
                  <a:srgbClr val="93A299"/>
                </a:solidFill>
                <a:latin typeface="Arial"/>
                <a:cs typeface="Arial"/>
              </a:rPr>
              <a:t> se pojavlja kot sprememba ritma, dinamike metruma, melodije, harmonije…</a:t>
            </a:r>
          </a:p>
          <a:p>
            <a:pPr marL="342900" marR="0" indent="-342900">
              <a:lnSpc>
                <a:spcPts val="2862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sl-SI" sz="2400" dirty="0">
              <a:solidFill>
                <a:srgbClr val="93A299"/>
              </a:solidFill>
              <a:latin typeface="Arial"/>
              <a:cs typeface="Arial"/>
            </a:endParaRPr>
          </a:p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rgbClr val="564B3C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62940" y="1"/>
            <a:ext cx="7982036" cy="1071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54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3500" dirty="0">
                <a:solidFill>
                  <a:srgbClr val="6B7D72"/>
                </a:solidFill>
                <a:latin typeface="Book Antiqua"/>
                <a:cs typeface="Book Antiqua"/>
              </a:rPr>
              <a:t>           </a:t>
            </a:r>
            <a:r>
              <a:rPr lang="sl-SI" sz="2400" dirty="0">
                <a:solidFill>
                  <a:srgbClr val="6B7D72"/>
                </a:solidFill>
                <a:latin typeface="Book Antiqua"/>
                <a:cs typeface="Book Antiqua"/>
                <a:hlinkClick r:id="rId3"/>
              </a:rPr>
              <a:t>https://www.youtube.com/watch?v=Y_5K8f5CZpg</a:t>
            </a:r>
            <a:endParaRPr sz="2400" dirty="0">
              <a:solidFill>
                <a:srgbClr val="6B7D72"/>
              </a:solidFill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940" y="1800962"/>
            <a:ext cx="7982036" cy="350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2400" spc="361">
                <a:solidFill>
                  <a:srgbClr val="93A299"/>
                </a:solidFill>
                <a:latin typeface="Times New Roman"/>
                <a:cs typeface="Times New Roman"/>
              </a:rPr>
              <a:t> </a:t>
            </a:r>
            <a:endParaRPr sz="2400" dirty="0">
              <a:solidFill>
                <a:srgbClr val="564B3C"/>
              </a:solidFill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844" y="4581373"/>
            <a:ext cx="6286496" cy="347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rgbClr val="564B3C"/>
              </a:solidFill>
              <a:latin typeface="Century Gothic"/>
              <a:cs typeface="Century Gothic"/>
            </a:endParaRPr>
          </a:p>
        </p:txBody>
      </p:sp>
      <p:pic>
        <p:nvPicPr>
          <p:cNvPr id="7" name="Slika 6" descr="Slika, ki vsebuje besede besedilo&#10;&#10;Opis je samodejno ustvarjen">
            <a:extLst>
              <a:ext uri="{FF2B5EF4-FFF2-40B4-BE49-F238E27FC236}">
                <a16:creationId xmlns:a16="http://schemas.microsoft.com/office/drawing/2014/main" id="{652E7B27-6FCC-4307-A84C-B60E0F4005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00962"/>
            <a:ext cx="5976663" cy="48410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17763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91510" y="647266"/>
            <a:ext cx="5476833" cy="545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54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3500" dirty="0">
                <a:solidFill>
                  <a:srgbClr val="6B7D72"/>
                </a:solidFill>
                <a:latin typeface="Book Antiqua"/>
                <a:cs typeface="Book Antiqua"/>
              </a:rPr>
              <a:t>NAČELA OBLIKOVANJA</a:t>
            </a:r>
            <a:endParaRPr sz="3500" dirty="0">
              <a:solidFill>
                <a:srgbClr val="6B7D72"/>
              </a:solidFill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940" y="1800962"/>
            <a:ext cx="2756932" cy="350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3A299"/>
                </a:solidFill>
                <a:latin typeface="Arial"/>
                <a:cs typeface="Arial"/>
              </a:rPr>
              <a:t>•</a:t>
            </a:r>
            <a:r>
              <a:rPr sz="2400" spc="361" dirty="0">
                <a:solidFill>
                  <a:srgbClr val="93A299"/>
                </a:solidFill>
                <a:latin typeface="Times New Roman"/>
                <a:cs typeface="Times New Roman"/>
              </a:rPr>
              <a:t> </a:t>
            </a:r>
            <a:r>
              <a:rPr lang="sl-SI" sz="2400" dirty="0">
                <a:solidFill>
                  <a:srgbClr val="564B3C"/>
                </a:solidFill>
                <a:latin typeface="Century Gothic"/>
                <a:cs typeface="Century Gothic"/>
              </a:rPr>
              <a:t>PONAVLJANJE</a:t>
            </a:r>
            <a:endParaRPr sz="2400" dirty="0">
              <a:solidFill>
                <a:srgbClr val="564B3C"/>
              </a:solidFill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940" y="2606311"/>
            <a:ext cx="2468900" cy="350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3A299"/>
                </a:solidFill>
                <a:latin typeface="Arial"/>
                <a:cs typeface="Arial"/>
              </a:rPr>
              <a:t>•</a:t>
            </a:r>
            <a:r>
              <a:rPr sz="2400" spc="361" dirty="0">
                <a:solidFill>
                  <a:srgbClr val="93A299"/>
                </a:solidFill>
                <a:latin typeface="Times New Roman"/>
                <a:cs typeface="Times New Roman"/>
              </a:rPr>
              <a:t> </a:t>
            </a:r>
            <a:r>
              <a:rPr lang="sl-SI" sz="2400" dirty="0">
                <a:solidFill>
                  <a:srgbClr val="564B3C"/>
                </a:solidFill>
                <a:latin typeface="Century Gothic"/>
                <a:cs typeface="Century Gothic"/>
              </a:rPr>
              <a:t>KONTRAST</a:t>
            </a:r>
            <a:endParaRPr sz="2400" dirty="0">
              <a:solidFill>
                <a:srgbClr val="564B3C"/>
              </a:solidFill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2940" y="3411237"/>
            <a:ext cx="2612916" cy="350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3A299"/>
                </a:solidFill>
                <a:latin typeface="Arial"/>
                <a:cs typeface="Arial"/>
              </a:rPr>
              <a:t>•</a:t>
            </a:r>
            <a:r>
              <a:rPr sz="2400" spc="361" dirty="0">
                <a:solidFill>
                  <a:srgbClr val="93A2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4B3C"/>
                </a:solidFill>
                <a:latin typeface="Century Gothic"/>
                <a:cs typeface="Century Gothic"/>
              </a:rPr>
              <a:t>V</a:t>
            </a:r>
            <a:r>
              <a:rPr lang="sl-SI" sz="2400" dirty="0">
                <a:solidFill>
                  <a:srgbClr val="564B3C"/>
                </a:solidFill>
                <a:latin typeface="Century Gothic"/>
                <a:cs typeface="Century Gothic"/>
              </a:rPr>
              <a:t>ARIACIJA</a:t>
            </a:r>
            <a:endParaRPr sz="2400" dirty="0">
              <a:solidFill>
                <a:srgbClr val="564B3C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45920" y="647266"/>
            <a:ext cx="5972238" cy="545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54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3500" dirty="0">
                <a:solidFill>
                  <a:srgbClr val="6B7D72"/>
                </a:solidFill>
                <a:latin typeface="Book Antiqua"/>
                <a:cs typeface="Book Antiqua"/>
              </a:rPr>
              <a:t>OBLIKOVNA NAČELA</a:t>
            </a:r>
            <a:endParaRPr sz="3500" dirty="0">
              <a:solidFill>
                <a:srgbClr val="6B7D72"/>
              </a:solidFill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940" y="1800962"/>
            <a:ext cx="7707470" cy="348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rgbClr val="564B3C"/>
              </a:solidFill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844" y="2167399"/>
            <a:ext cx="6788755" cy="347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400" dirty="0">
                <a:solidFill>
                  <a:srgbClr val="564B3C"/>
                </a:solidFill>
                <a:latin typeface="Century Gothic"/>
                <a:cs typeface="Century Gothic"/>
              </a:rPr>
              <a:t>Oblikovni princip KONTRASTA</a:t>
            </a:r>
            <a:endParaRPr sz="2400" dirty="0">
              <a:solidFill>
                <a:srgbClr val="564B3C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lang="sl-SI" dirty="0"/>
          </a:p>
        </p:txBody>
      </p:sp>
      <p:sp>
        <p:nvSpPr>
          <p:cNvPr id="3" name="object 3"/>
          <p:cNvSpPr txBox="1"/>
          <p:nvPr/>
        </p:nvSpPr>
        <p:spPr>
          <a:xfrm>
            <a:off x="1645920" y="647266"/>
            <a:ext cx="5972238" cy="545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54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3500" dirty="0">
                <a:solidFill>
                  <a:srgbClr val="6B7D72"/>
                </a:solidFill>
                <a:latin typeface="Book Antiqua"/>
                <a:cs typeface="Book Antiqua"/>
              </a:rPr>
              <a:t>OBLIKOVNA NAČELA</a:t>
            </a:r>
            <a:endParaRPr sz="3500" dirty="0">
              <a:solidFill>
                <a:srgbClr val="6B7D72"/>
              </a:solidFill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844" y="2167399"/>
            <a:ext cx="6788755" cy="347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400" dirty="0">
                <a:solidFill>
                  <a:srgbClr val="564B3C"/>
                </a:solidFill>
                <a:latin typeface="Century Gothic"/>
                <a:cs typeface="Century Gothic"/>
              </a:rPr>
              <a:t>Oblikovni princip PONAVLJANJA</a:t>
            </a:r>
            <a:endParaRPr sz="2400" dirty="0">
              <a:solidFill>
                <a:srgbClr val="564B3C"/>
              </a:solidFill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940" y="5240418"/>
            <a:ext cx="6966505" cy="719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400" dirty="0">
                <a:solidFill>
                  <a:srgbClr val="93A299"/>
                </a:solidFill>
                <a:latin typeface="Arial"/>
                <a:cs typeface="Arial"/>
              </a:rPr>
              <a:t> </a:t>
            </a:r>
          </a:p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rgbClr val="564B3C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645920" y="647266"/>
            <a:ext cx="5972238" cy="545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54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3500" dirty="0">
                <a:solidFill>
                  <a:srgbClr val="6B7D72"/>
                </a:solidFill>
                <a:latin typeface="Book Antiqua"/>
                <a:cs typeface="Book Antiqua"/>
              </a:rPr>
              <a:t>OBLIKOVNA NAČELA</a:t>
            </a:r>
            <a:endParaRPr sz="3500" dirty="0">
              <a:solidFill>
                <a:srgbClr val="6B7D72"/>
              </a:solidFill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844" y="2107921"/>
            <a:ext cx="6908890" cy="347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400" dirty="0">
                <a:solidFill>
                  <a:srgbClr val="564B3C"/>
                </a:solidFill>
                <a:latin typeface="Century Gothic"/>
                <a:cs typeface="Century Gothic"/>
              </a:rPr>
              <a:t>Oblikovni princip KONTRASTA in PONAVLJANJA</a:t>
            </a:r>
            <a:endParaRPr sz="2400" dirty="0">
              <a:solidFill>
                <a:srgbClr val="564B3C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645920" y="647266"/>
            <a:ext cx="5972238" cy="545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54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3500" dirty="0">
                <a:solidFill>
                  <a:srgbClr val="6B7D72"/>
                </a:solidFill>
                <a:latin typeface="Book Antiqua"/>
                <a:cs typeface="Book Antiqua"/>
              </a:rPr>
              <a:t>OBLIKOVNA NAČELA</a:t>
            </a:r>
            <a:endParaRPr sz="3500" dirty="0">
              <a:solidFill>
                <a:srgbClr val="6B7D72"/>
              </a:solidFill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844" y="2094247"/>
            <a:ext cx="6907627" cy="347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400" dirty="0">
                <a:solidFill>
                  <a:srgbClr val="564B3C"/>
                </a:solidFill>
                <a:latin typeface="Century Gothic"/>
                <a:cs typeface="Century Gothic"/>
              </a:rPr>
              <a:t>Oblikovni princip KONTRASTA in VARIACIJE</a:t>
            </a:r>
            <a:endParaRPr sz="2400" dirty="0">
              <a:solidFill>
                <a:srgbClr val="564B3C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79512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61872" y="647266"/>
            <a:ext cx="7303270" cy="545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54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3500" dirty="0">
                <a:solidFill>
                  <a:srgbClr val="6B7D72"/>
                </a:solidFill>
                <a:latin typeface="Book Antiqua"/>
                <a:cs typeface="Book Antiqua"/>
              </a:rPr>
              <a:t>DVODELNE IN TRIDELNE OBLIKE</a:t>
            </a:r>
            <a:endParaRPr sz="3500" dirty="0">
              <a:solidFill>
                <a:srgbClr val="6B7D72"/>
              </a:solidFill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940" y="1800962"/>
            <a:ext cx="7902202" cy="1680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3A299"/>
                </a:solidFill>
                <a:latin typeface="Arial"/>
                <a:cs typeface="Arial"/>
              </a:rPr>
              <a:t>•</a:t>
            </a:r>
            <a:r>
              <a:rPr sz="2400" spc="361" dirty="0">
                <a:solidFill>
                  <a:srgbClr val="93A299"/>
                </a:solidFill>
                <a:latin typeface="Times New Roman"/>
                <a:cs typeface="Times New Roman"/>
              </a:rPr>
              <a:t> </a:t>
            </a:r>
            <a:r>
              <a:rPr lang="sl-SI" sz="2400" spc="361" dirty="0">
                <a:solidFill>
                  <a:srgbClr val="93A299"/>
                </a:solidFill>
                <a:latin typeface="Times New Roman"/>
                <a:cs typeface="Times New Roman"/>
              </a:rPr>
              <a:t>Dvodelna: A B</a:t>
            </a:r>
            <a:endParaRPr sz="2400" dirty="0">
              <a:solidFill>
                <a:srgbClr val="564B3C"/>
              </a:solidFill>
              <a:latin typeface="Century Gothic"/>
              <a:cs typeface="Century Gothic"/>
            </a:endParaRPr>
          </a:p>
          <a:p>
            <a:pPr marL="0" marR="0">
              <a:lnSpc>
                <a:spcPts val="2859"/>
              </a:lnSpc>
              <a:spcBef>
                <a:spcPts val="549"/>
              </a:spcBef>
              <a:spcAft>
                <a:spcPts val="0"/>
              </a:spcAft>
            </a:pPr>
            <a:r>
              <a:rPr sz="2400" dirty="0">
                <a:solidFill>
                  <a:srgbClr val="93A299"/>
                </a:solidFill>
                <a:latin typeface="Arial"/>
                <a:cs typeface="Arial"/>
              </a:rPr>
              <a:t>•</a:t>
            </a:r>
            <a:r>
              <a:rPr sz="2400" spc="361" dirty="0">
                <a:solidFill>
                  <a:srgbClr val="93A299"/>
                </a:solidFill>
                <a:latin typeface="Times New Roman"/>
                <a:cs typeface="Times New Roman"/>
              </a:rPr>
              <a:t> </a:t>
            </a:r>
            <a:r>
              <a:rPr lang="sl-SI" sz="2400" spc="361" dirty="0">
                <a:solidFill>
                  <a:srgbClr val="93A299"/>
                </a:solidFill>
                <a:latin typeface="Times New Roman"/>
                <a:cs typeface="Times New Roman"/>
              </a:rPr>
              <a:t>Tridelna: A  B  A, a b c</a:t>
            </a:r>
            <a:endParaRPr sz="2400" dirty="0">
              <a:solidFill>
                <a:srgbClr val="564B3C"/>
              </a:solidFill>
              <a:latin typeface="Century Gothic"/>
              <a:cs typeface="Century Gothic"/>
            </a:endParaRPr>
          </a:p>
          <a:p>
            <a:pPr marL="0" marR="0">
              <a:lnSpc>
                <a:spcPts val="2859"/>
              </a:lnSpc>
              <a:spcBef>
                <a:spcPts val="596"/>
              </a:spcBef>
              <a:spcAft>
                <a:spcPts val="0"/>
              </a:spcAft>
            </a:pPr>
            <a:r>
              <a:rPr sz="2400" dirty="0">
                <a:solidFill>
                  <a:srgbClr val="93A299"/>
                </a:solidFill>
                <a:latin typeface="Arial"/>
                <a:cs typeface="Arial"/>
              </a:rPr>
              <a:t>•</a:t>
            </a:r>
            <a:r>
              <a:rPr sz="2400" spc="361" dirty="0">
                <a:solidFill>
                  <a:srgbClr val="93A299"/>
                </a:solidFill>
                <a:latin typeface="Times New Roman"/>
                <a:cs typeface="Times New Roman"/>
              </a:rPr>
              <a:t> </a:t>
            </a:r>
            <a:r>
              <a:rPr lang="sl-SI" sz="2400" spc="361" dirty="0">
                <a:solidFill>
                  <a:srgbClr val="93A299"/>
                </a:solidFill>
                <a:latin typeface="Times New Roman"/>
                <a:cs typeface="Times New Roman"/>
              </a:rPr>
              <a:t>Velika in/ali mala pesemska oblika</a:t>
            </a:r>
          </a:p>
          <a:p>
            <a:pPr marL="0" marR="0">
              <a:lnSpc>
                <a:spcPts val="2859"/>
              </a:lnSpc>
              <a:spcBef>
                <a:spcPts val="596"/>
              </a:spcBef>
              <a:spcAft>
                <a:spcPts val="0"/>
              </a:spcAft>
            </a:pPr>
            <a:r>
              <a:rPr lang="sl-SI" sz="2400" spc="361" dirty="0">
                <a:solidFill>
                  <a:srgbClr val="93A299"/>
                </a:solidFill>
                <a:latin typeface="Times New Roman"/>
                <a:cs typeface="Times New Roman"/>
              </a:rPr>
              <a:t>  A B  / a b     A B C / a b c  </a:t>
            </a:r>
            <a:endParaRPr sz="2400" dirty="0">
              <a:solidFill>
                <a:srgbClr val="564B3C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019466" y="647266"/>
            <a:ext cx="6011709" cy="545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54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3500" dirty="0">
                <a:solidFill>
                  <a:srgbClr val="6B7D72"/>
                </a:solidFill>
                <a:latin typeface="Book Antiqua"/>
                <a:cs typeface="Book Antiqua"/>
              </a:rPr>
              <a:t>DVODELNA OBLIKA</a:t>
            </a:r>
            <a:endParaRPr sz="3500" dirty="0">
              <a:solidFill>
                <a:srgbClr val="6B7D72"/>
              </a:solidFill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2940" y="2167399"/>
            <a:ext cx="7368235" cy="347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904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400" dirty="0">
                <a:solidFill>
                  <a:srgbClr val="564B3C"/>
                </a:solidFill>
                <a:latin typeface="Century Gothic"/>
                <a:cs typeface="Century Gothic"/>
              </a:rPr>
              <a:t>PONAVLJANJE                                 KONTRAST</a:t>
            </a:r>
            <a:endParaRPr lang="en-US" sz="2400" dirty="0">
              <a:solidFill>
                <a:srgbClr val="564B3C"/>
              </a:solidFill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84693" y="4584935"/>
            <a:ext cx="283666" cy="310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97735" y="4606356"/>
            <a:ext cx="321731" cy="310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34765" y="4606356"/>
            <a:ext cx="321731" cy="310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13450" y="4606356"/>
            <a:ext cx="321731" cy="310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544" y="647266"/>
            <a:ext cx="8228637" cy="545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54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3500" dirty="0">
                <a:solidFill>
                  <a:srgbClr val="6B7D72"/>
                </a:solidFill>
                <a:latin typeface="Book Antiqua"/>
                <a:cs typeface="Book Antiqua"/>
              </a:rPr>
              <a:t>OZNAČEVANJE OBLIKOVNIH DELOV</a:t>
            </a:r>
            <a:endParaRPr sz="3500" dirty="0">
              <a:solidFill>
                <a:srgbClr val="6B7D72"/>
              </a:solidFill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940" y="1800962"/>
            <a:ext cx="7589216" cy="1094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3A299"/>
                </a:solidFill>
                <a:latin typeface="Arial"/>
                <a:cs typeface="Arial"/>
              </a:rPr>
              <a:t>•</a:t>
            </a:r>
            <a:r>
              <a:rPr sz="2400" spc="361" dirty="0">
                <a:solidFill>
                  <a:srgbClr val="93A299"/>
                </a:solidFill>
                <a:latin typeface="Times New Roman"/>
                <a:cs typeface="Times New Roman"/>
              </a:rPr>
              <a:t> </a:t>
            </a:r>
            <a:r>
              <a:rPr lang="sl-SI" sz="2400" spc="361" dirty="0">
                <a:solidFill>
                  <a:srgbClr val="93A299"/>
                </a:solidFill>
                <a:latin typeface="Times New Roman"/>
                <a:cs typeface="Times New Roman"/>
              </a:rPr>
              <a:t>Ker v variaciji še vedno prepoznavamo temo (A), to označimo z znakom: ‘- torej A‘	</a:t>
            </a:r>
            <a:endParaRPr sz="2400" dirty="0">
              <a:solidFill>
                <a:srgbClr val="564B3C"/>
              </a:solidFill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1894" y="4996536"/>
            <a:ext cx="378100" cy="401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91171" y="4996536"/>
            <a:ext cx="485214" cy="401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entury Gothic"/>
                <a:cs typeface="Century Gothic"/>
              </a:rPr>
              <a:t>A’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65320" y="5071254"/>
            <a:ext cx="327421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266</Words>
  <Application>Microsoft Office PowerPoint</Application>
  <PresentationFormat>Diaprojekcija na zaslonu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9" baseType="lpstr">
      <vt:lpstr>Century Gothic</vt:lpstr>
      <vt:lpstr>Calibri</vt:lpstr>
      <vt:lpstr>Times New Roman</vt:lpstr>
      <vt:lpstr>Arial</vt:lpstr>
      <vt:lpstr>Book Antiqua</vt:lpstr>
      <vt:lpstr>Theme Office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Mojca</dc:creator>
  <cp:lastModifiedBy>Mojca Dobnik</cp:lastModifiedBy>
  <cp:revision>15</cp:revision>
  <dcterms:modified xsi:type="dcterms:W3CDTF">2020-11-04T15:26:21Z</dcterms:modified>
</cp:coreProperties>
</file>