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4" r:id="rId1"/>
  </p:sldMasterIdLst>
  <p:sldIdLst>
    <p:sldId id="256" r:id="rId2"/>
    <p:sldId id="271" r:id="rId3"/>
    <p:sldId id="272" r:id="rId4"/>
    <p:sldId id="274" r:id="rId5"/>
    <p:sldId id="268" r:id="rId6"/>
    <p:sldId id="275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youtube.com/watch?v=XYBUORKA4tQ" TargetMode="Externa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youtube.com/watch?v=H83KXfA5D6s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youtube.com/watch?v=XYBUORKA4tQ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youtube.com/watch?v=H83KXfA5D6s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45B5E2-785C-4108-BD1B-BBB8AF1A40D1}" type="doc">
      <dgm:prSet loTypeId="urn:microsoft.com/office/officeart/2005/8/layout/vList2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sl-SI"/>
        </a:p>
      </dgm:t>
    </dgm:pt>
    <dgm:pt modelId="{60BC7BF5-F186-46FD-A1AD-B7882791F0AC}">
      <dgm:prSet/>
      <dgm:spPr/>
      <dgm:t>
        <a:bodyPr/>
        <a:lstStyle/>
        <a:p>
          <a:pPr rtl="0"/>
          <a:r>
            <a:rPr lang="sl-SI" dirty="0" smtClean="0">
              <a:solidFill>
                <a:schemeClr val="bg2">
                  <a:lumMod val="25000"/>
                </a:schemeClr>
              </a:solidFill>
            </a:rPr>
            <a:t>Je skladba v ritmu korakanja.</a:t>
          </a:r>
          <a:endParaRPr lang="sl-SI" dirty="0">
            <a:solidFill>
              <a:schemeClr val="bg2">
                <a:lumMod val="25000"/>
              </a:schemeClr>
            </a:solidFill>
          </a:endParaRPr>
        </a:p>
      </dgm:t>
    </dgm:pt>
    <dgm:pt modelId="{F914C10F-B77D-4B1A-841B-DCCB98625966}" type="parTrans" cxnId="{23425C8E-11CF-4CC5-90A0-03D4403B897C}">
      <dgm:prSet/>
      <dgm:spPr/>
      <dgm:t>
        <a:bodyPr/>
        <a:lstStyle/>
        <a:p>
          <a:endParaRPr lang="sl-SI"/>
        </a:p>
      </dgm:t>
    </dgm:pt>
    <dgm:pt modelId="{EB07708E-7803-4612-85E1-437C9C29F87C}" type="sibTrans" cxnId="{23425C8E-11CF-4CC5-90A0-03D4403B897C}">
      <dgm:prSet/>
      <dgm:spPr/>
      <dgm:t>
        <a:bodyPr/>
        <a:lstStyle/>
        <a:p>
          <a:endParaRPr lang="sl-SI"/>
        </a:p>
      </dgm:t>
    </dgm:pt>
    <dgm:pt modelId="{C341B1F7-5EC4-4487-BB41-647833909EE8}">
      <dgm:prSet/>
      <dgm:spPr/>
      <dgm:t>
        <a:bodyPr/>
        <a:lstStyle/>
        <a:p>
          <a:pPr rtl="0"/>
          <a:r>
            <a:rPr lang="sl-SI" dirty="0" smtClean="0">
              <a:solidFill>
                <a:schemeClr val="bg2">
                  <a:lumMod val="25000"/>
                </a:schemeClr>
              </a:solidFill>
            </a:rPr>
            <a:t>Poznamo: vesele, žalostne, pogrebne, svatbene, vojaške koračnice. </a:t>
          </a:r>
          <a:endParaRPr lang="sl-SI" dirty="0">
            <a:solidFill>
              <a:schemeClr val="bg2">
                <a:lumMod val="25000"/>
              </a:schemeClr>
            </a:solidFill>
          </a:endParaRPr>
        </a:p>
      </dgm:t>
    </dgm:pt>
    <dgm:pt modelId="{7935BE67-8572-4F8E-BE9B-06472FF9BCEC}" type="parTrans" cxnId="{CB18FE5A-9128-4872-8859-0EC87EF00B3B}">
      <dgm:prSet/>
      <dgm:spPr/>
      <dgm:t>
        <a:bodyPr/>
        <a:lstStyle/>
        <a:p>
          <a:endParaRPr lang="sl-SI"/>
        </a:p>
      </dgm:t>
    </dgm:pt>
    <dgm:pt modelId="{B94592BD-5DB2-4106-957F-92E704A146C5}" type="sibTrans" cxnId="{CB18FE5A-9128-4872-8859-0EC87EF00B3B}">
      <dgm:prSet/>
      <dgm:spPr/>
      <dgm:t>
        <a:bodyPr/>
        <a:lstStyle/>
        <a:p>
          <a:endParaRPr lang="sl-SI"/>
        </a:p>
      </dgm:t>
    </dgm:pt>
    <dgm:pt modelId="{427301AB-0FA9-4A20-BCC0-115CF12B8CEF}" type="pres">
      <dgm:prSet presAssocID="{7145B5E2-785C-4108-BD1B-BBB8AF1A40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C5524739-8C4E-4134-B468-5B264C028B1C}" type="pres">
      <dgm:prSet presAssocID="{60BC7BF5-F186-46FD-A1AD-B7882791F0A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F657B2F2-ADD9-4E23-894E-87CBBAF3DEB5}" type="pres">
      <dgm:prSet presAssocID="{EB07708E-7803-4612-85E1-437C9C29F87C}" presName="spacer" presStyleCnt="0"/>
      <dgm:spPr/>
    </dgm:pt>
    <dgm:pt modelId="{EE4669E9-A58F-4D2E-8B19-D2E8E6DCFE93}" type="pres">
      <dgm:prSet presAssocID="{C341B1F7-5EC4-4487-BB41-647833909EE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FABA713C-A9BC-4EDF-A14F-422F60CA2FE2}" type="presOf" srcId="{7145B5E2-785C-4108-BD1B-BBB8AF1A40D1}" destId="{427301AB-0FA9-4A20-BCC0-115CF12B8CEF}" srcOrd="0" destOrd="0" presId="urn:microsoft.com/office/officeart/2005/8/layout/vList2"/>
    <dgm:cxn modelId="{A82157B6-414A-4D52-B5DA-3658820D2F2D}" type="presOf" srcId="{C341B1F7-5EC4-4487-BB41-647833909EE8}" destId="{EE4669E9-A58F-4D2E-8B19-D2E8E6DCFE93}" srcOrd="0" destOrd="0" presId="urn:microsoft.com/office/officeart/2005/8/layout/vList2"/>
    <dgm:cxn modelId="{23425C8E-11CF-4CC5-90A0-03D4403B897C}" srcId="{7145B5E2-785C-4108-BD1B-BBB8AF1A40D1}" destId="{60BC7BF5-F186-46FD-A1AD-B7882791F0AC}" srcOrd="0" destOrd="0" parTransId="{F914C10F-B77D-4B1A-841B-DCCB98625966}" sibTransId="{EB07708E-7803-4612-85E1-437C9C29F87C}"/>
    <dgm:cxn modelId="{1C4FA736-F064-4B40-AF5D-6609BB9A2195}" type="presOf" srcId="{60BC7BF5-F186-46FD-A1AD-B7882791F0AC}" destId="{C5524739-8C4E-4134-B468-5B264C028B1C}" srcOrd="0" destOrd="0" presId="urn:microsoft.com/office/officeart/2005/8/layout/vList2"/>
    <dgm:cxn modelId="{CB18FE5A-9128-4872-8859-0EC87EF00B3B}" srcId="{7145B5E2-785C-4108-BD1B-BBB8AF1A40D1}" destId="{C341B1F7-5EC4-4487-BB41-647833909EE8}" srcOrd="1" destOrd="0" parTransId="{7935BE67-8572-4F8E-BE9B-06472FF9BCEC}" sibTransId="{B94592BD-5DB2-4106-957F-92E704A146C5}"/>
    <dgm:cxn modelId="{B4689E5C-E4F3-44B2-8E4F-540FC353D00B}" type="presParOf" srcId="{427301AB-0FA9-4A20-BCC0-115CF12B8CEF}" destId="{C5524739-8C4E-4134-B468-5B264C028B1C}" srcOrd="0" destOrd="0" presId="urn:microsoft.com/office/officeart/2005/8/layout/vList2"/>
    <dgm:cxn modelId="{CCFD3157-BFC8-4E0F-B948-6ADC10ECE8CC}" type="presParOf" srcId="{427301AB-0FA9-4A20-BCC0-115CF12B8CEF}" destId="{F657B2F2-ADD9-4E23-894E-87CBBAF3DEB5}" srcOrd="1" destOrd="0" presId="urn:microsoft.com/office/officeart/2005/8/layout/vList2"/>
    <dgm:cxn modelId="{26394C8D-6834-49C5-9338-0545C7F348A5}" type="presParOf" srcId="{427301AB-0FA9-4A20-BCC0-115CF12B8CEF}" destId="{EE4669E9-A58F-4D2E-8B19-D2E8E6DCFE9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45B5E2-785C-4108-BD1B-BBB8AF1A40D1}" type="doc">
      <dgm:prSet loTypeId="urn:microsoft.com/office/officeart/2005/8/layout/vList2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sl-SI"/>
        </a:p>
      </dgm:t>
    </dgm:pt>
    <dgm:pt modelId="{60BC7BF5-F186-46FD-A1AD-B7882791F0AC}">
      <dgm:prSet custT="1"/>
      <dgm:spPr/>
      <dgm:t>
        <a:bodyPr/>
        <a:lstStyle/>
        <a:p>
          <a:pPr algn="ctr" rtl="0"/>
          <a:r>
            <a:rPr lang="sl-SI" sz="1800" dirty="0" smtClean="0">
              <a:solidFill>
                <a:schemeClr val="bg2">
                  <a:lumMod val="10000"/>
                </a:schemeClr>
              </a:solidFill>
              <a:hlinkClick xmlns:r="http://schemas.openxmlformats.org/officeDocument/2006/relationships" r:id="rId1"/>
            </a:rPr>
            <a:t>https://www.youtube.com/watch?v=XYBUORKA4tQ</a:t>
          </a:r>
          <a:endParaRPr lang="sl-SI" sz="1800" dirty="0" smtClean="0">
            <a:solidFill>
              <a:schemeClr val="bg2">
                <a:lumMod val="10000"/>
              </a:schemeClr>
            </a:solidFill>
          </a:endParaRPr>
        </a:p>
        <a:p>
          <a:pPr algn="ctr" rtl="0"/>
          <a:endParaRPr lang="sl-SI" sz="1300" dirty="0">
            <a:solidFill>
              <a:schemeClr val="bg2">
                <a:lumMod val="10000"/>
              </a:schemeClr>
            </a:solidFill>
          </a:endParaRPr>
        </a:p>
      </dgm:t>
    </dgm:pt>
    <dgm:pt modelId="{F914C10F-B77D-4B1A-841B-DCCB98625966}" type="parTrans" cxnId="{23425C8E-11CF-4CC5-90A0-03D4403B897C}">
      <dgm:prSet/>
      <dgm:spPr/>
      <dgm:t>
        <a:bodyPr/>
        <a:lstStyle/>
        <a:p>
          <a:endParaRPr lang="sl-SI"/>
        </a:p>
      </dgm:t>
    </dgm:pt>
    <dgm:pt modelId="{EB07708E-7803-4612-85E1-437C9C29F87C}" type="sibTrans" cxnId="{23425C8E-11CF-4CC5-90A0-03D4403B897C}">
      <dgm:prSet/>
      <dgm:spPr/>
      <dgm:t>
        <a:bodyPr/>
        <a:lstStyle/>
        <a:p>
          <a:endParaRPr lang="sl-SI"/>
        </a:p>
      </dgm:t>
    </dgm:pt>
    <dgm:pt modelId="{427301AB-0FA9-4A20-BCC0-115CF12B8CEF}" type="pres">
      <dgm:prSet presAssocID="{7145B5E2-785C-4108-BD1B-BBB8AF1A40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C5524739-8C4E-4134-B468-5B264C028B1C}" type="pres">
      <dgm:prSet presAssocID="{60BC7BF5-F186-46FD-A1AD-B7882791F0AC}" presName="parentText" presStyleLbl="node1" presStyleIdx="0" presStyleCnt="1" custScaleY="70847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C4D8B300-F025-4ACB-A52E-3D90C5E69F99}" type="presOf" srcId="{60BC7BF5-F186-46FD-A1AD-B7882791F0AC}" destId="{C5524739-8C4E-4134-B468-5B264C028B1C}" srcOrd="0" destOrd="0" presId="urn:microsoft.com/office/officeart/2005/8/layout/vList2"/>
    <dgm:cxn modelId="{FABCA1B6-EBD5-4968-AFEF-B05BC0858A84}" type="presOf" srcId="{7145B5E2-785C-4108-BD1B-BBB8AF1A40D1}" destId="{427301AB-0FA9-4A20-BCC0-115CF12B8CEF}" srcOrd="0" destOrd="0" presId="urn:microsoft.com/office/officeart/2005/8/layout/vList2"/>
    <dgm:cxn modelId="{23425C8E-11CF-4CC5-90A0-03D4403B897C}" srcId="{7145B5E2-785C-4108-BD1B-BBB8AF1A40D1}" destId="{60BC7BF5-F186-46FD-A1AD-B7882791F0AC}" srcOrd="0" destOrd="0" parTransId="{F914C10F-B77D-4B1A-841B-DCCB98625966}" sibTransId="{EB07708E-7803-4612-85E1-437C9C29F87C}"/>
    <dgm:cxn modelId="{C2DF6F28-8A09-4342-84C9-4A3056623845}" type="presParOf" srcId="{427301AB-0FA9-4A20-BCC0-115CF12B8CEF}" destId="{C5524739-8C4E-4134-B468-5B264C028B1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45B5E2-785C-4108-BD1B-BBB8AF1A40D1}" type="doc">
      <dgm:prSet loTypeId="urn:microsoft.com/office/officeart/2005/8/layout/vList2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sl-SI"/>
        </a:p>
      </dgm:t>
    </dgm:pt>
    <dgm:pt modelId="{60BC7BF5-F186-46FD-A1AD-B7882791F0AC}">
      <dgm:prSet custT="1"/>
      <dgm:spPr/>
      <dgm:t>
        <a:bodyPr/>
        <a:lstStyle/>
        <a:p>
          <a:pPr algn="ctr" rtl="0"/>
          <a:r>
            <a:rPr lang="sl-SI" sz="1800" dirty="0" smtClean="0">
              <a:solidFill>
                <a:schemeClr val="bg2">
                  <a:lumMod val="10000"/>
                </a:schemeClr>
              </a:solidFill>
              <a:hlinkClick xmlns:r="http://schemas.openxmlformats.org/officeDocument/2006/relationships" r:id="rId1"/>
            </a:rPr>
            <a:t>https://www.youtube.com/watch?v=H83KXfA5D6s</a:t>
          </a:r>
          <a:endParaRPr lang="sl-SI" sz="1800" dirty="0" smtClean="0">
            <a:solidFill>
              <a:schemeClr val="bg2">
                <a:lumMod val="10000"/>
              </a:schemeClr>
            </a:solidFill>
          </a:endParaRPr>
        </a:p>
        <a:p>
          <a:pPr algn="ctr" rtl="0"/>
          <a:endParaRPr lang="sl-SI" sz="1800" dirty="0">
            <a:solidFill>
              <a:schemeClr val="bg2">
                <a:lumMod val="10000"/>
              </a:schemeClr>
            </a:solidFill>
          </a:endParaRPr>
        </a:p>
      </dgm:t>
    </dgm:pt>
    <dgm:pt modelId="{F914C10F-B77D-4B1A-841B-DCCB98625966}" type="parTrans" cxnId="{23425C8E-11CF-4CC5-90A0-03D4403B897C}">
      <dgm:prSet/>
      <dgm:spPr/>
      <dgm:t>
        <a:bodyPr/>
        <a:lstStyle/>
        <a:p>
          <a:endParaRPr lang="sl-SI"/>
        </a:p>
      </dgm:t>
    </dgm:pt>
    <dgm:pt modelId="{EB07708E-7803-4612-85E1-437C9C29F87C}" type="sibTrans" cxnId="{23425C8E-11CF-4CC5-90A0-03D4403B897C}">
      <dgm:prSet/>
      <dgm:spPr/>
      <dgm:t>
        <a:bodyPr/>
        <a:lstStyle/>
        <a:p>
          <a:endParaRPr lang="sl-SI"/>
        </a:p>
      </dgm:t>
    </dgm:pt>
    <dgm:pt modelId="{427301AB-0FA9-4A20-BCC0-115CF12B8CEF}" type="pres">
      <dgm:prSet presAssocID="{7145B5E2-785C-4108-BD1B-BBB8AF1A40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C5524739-8C4E-4134-B468-5B264C028B1C}" type="pres">
      <dgm:prSet presAssocID="{60BC7BF5-F186-46FD-A1AD-B7882791F0AC}" presName="parentText" presStyleLbl="node1" presStyleIdx="0" presStyleCnt="1" custScaleY="70847" custLinFactNeighborY="93147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38CA0665-1123-425C-953B-6BCEE093E680}" type="presOf" srcId="{60BC7BF5-F186-46FD-A1AD-B7882791F0AC}" destId="{C5524739-8C4E-4134-B468-5B264C028B1C}" srcOrd="0" destOrd="0" presId="urn:microsoft.com/office/officeart/2005/8/layout/vList2"/>
    <dgm:cxn modelId="{4A6970C4-DD3B-4F40-A604-A228D32A047F}" type="presOf" srcId="{7145B5E2-785C-4108-BD1B-BBB8AF1A40D1}" destId="{427301AB-0FA9-4A20-BCC0-115CF12B8CEF}" srcOrd="0" destOrd="0" presId="urn:microsoft.com/office/officeart/2005/8/layout/vList2"/>
    <dgm:cxn modelId="{23425C8E-11CF-4CC5-90A0-03D4403B897C}" srcId="{7145B5E2-785C-4108-BD1B-BBB8AF1A40D1}" destId="{60BC7BF5-F186-46FD-A1AD-B7882791F0AC}" srcOrd="0" destOrd="0" parTransId="{F914C10F-B77D-4B1A-841B-DCCB98625966}" sibTransId="{EB07708E-7803-4612-85E1-437C9C29F87C}"/>
    <dgm:cxn modelId="{93A0BE42-3929-4C90-A240-6FAC16E7B034}" type="presParOf" srcId="{427301AB-0FA9-4A20-BCC0-115CF12B8CEF}" destId="{C5524739-8C4E-4134-B468-5B264C028B1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0483285-BF8C-4D3E-8780-8F92DEE85A3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06AD7AB8-FC1F-47FF-8C10-CEB55822A039}">
      <dgm:prSet/>
      <dgm:spPr>
        <a:gradFill rotWithShape="0">
          <a:gsLst>
            <a:gs pos="88000">
              <a:srgbClr val="96918E"/>
            </a:gs>
            <a:gs pos="24000">
              <a:schemeClr val="accent6">
                <a:lumMod val="60000"/>
                <a:lumOff val="40000"/>
              </a:schemeClr>
            </a:gs>
            <a:gs pos="100000">
              <a:schemeClr val="bg2">
                <a:lumMod val="75000"/>
                <a:shade val="67500"/>
                <a:satMod val="115000"/>
              </a:schemeClr>
            </a:gs>
            <a:gs pos="100000">
              <a:schemeClr val="bg2">
                <a:lumMod val="75000"/>
                <a:shade val="100000"/>
                <a:satMod val="115000"/>
              </a:schemeClr>
            </a:gs>
          </a:gsLst>
          <a:lin ang="18900000" scaled="1"/>
        </a:gradFill>
      </dgm:spPr>
      <dgm:t>
        <a:bodyPr/>
        <a:lstStyle/>
        <a:p>
          <a:pPr rtl="0"/>
          <a:r>
            <a:rPr lang="sl-SI" dirty="0" smtClean="0">
              <a:solidFill>
                <a:schemeClr val="bg2">
                  <a:lumMod val="25000"/>
                </a:schemeClr>
              </a:solidFill>
            </a:rPr>
            <a:t>Skladba, ki ima ritem korakanja, se imenuje </a:t>
          </a:r>
          <a:r>
            <a:rPr lang="sl-SI" dirty="0" smtClean="0">
              <a:solidFill>
                <a:srgbClr val="FF0000"/>
              </a:solidFill>
            </a:rPr>
            <a:t>koračnica</a:t>
          </a:r>
          <a:r>
            <a:rPr lang="sl-SI" dirty="0" smtClean="0">
              <a:solidFill>
                <a:schemeClr val="bg2">
                  <a:lumMod val="25000"/>
                </a:schemeClr>
              </a:solidFill>
            </a:rPr>
            <a:t>.                                                  Značilni ritem lahko spremljamo s korakanjem, ploskanjem, dirigiranjem gor in dol ...                                                  Izvajamo jo odločno in enakomerno. </a:t>
          </a:r>
          <a:endParaRPr lang="sl-SI" dirty="0">
            <a:solidFill>
              <a:schemeClr val="bg2">
                <a:lumMod val="25000"/>
              </a:schemeClr>
            </a:solidFill>
          </a:endParaRPr>
        </a:p>
      </dgm:t>
    </dgm:pt>
    <dgm:pt modelId="{61E0C9FF-4AB0-49F8-A25D-A0ED41F00B88}" type="parTrans" cxnId="{F5AC97BA-F601-40F7-A11C-966DB8AC7715}">
      <dgm:prSet/>
      <dgm:spPr/>
      <dgm:t>
        <a:bodyPr/>
        <a:lstStyle/>
        <a:p>
          <a:endParaRPr lang="sl-SI"/>
        </a:p>
      </dgm:t>
    </dgm:pt>
    <dgm:pt modelId="{497D48E3-8873-4727-9162-200661C86040}" type="sibTrans" cxnId="{F5AC97BA-F601-40F7-A11C-966DB8AC7715}">
      <dgm:prSet/>
      <dgm:spPr/>
      <dgm:t>
        <a:bodyPr/>
        <a:lstStyle/>
        <a:p>
          <a:endParaRPr lang="sl-SI"/>
        </a:p>
      </dgm:t>
    </dgm:pt>
    <dgm:pt modelId="{B02D62E1-4016-47AF-84F9-CD461B428D16}" type="pres">
      <dgm:prSet presAssocID="{40483285-BF8C-4D3E-8780-8F92DEE85A3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57F67D30-B053-4D3E-98F4-33F777621379}" type="pres">
      <dgm:prSet presAssocID="{06AD7AB8-FC1F-47FF-8C10-CEB55822A039}" presName="parentText" presStyleLbl="node1" presStyleIdx="0" presStyleCnt="1" custScaleY="69414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F5AC97BA-F601-40F7-A11C-966DB8AC7715}" srcId="{40483285-BF8C-4D3E-8780-8F92DEE85A3F}" destId="{06AD7AB8-FC1F-47FF-8C10-CEB55822A039}" srcOrd="0" destOrd="0" parTransId="{61E0C9FF-4AB0-49F8-A25D-A0ED41F00B88}" sibTransId="{497D48E3-8873-4727-9162-200661C86040}"/>
    <dgm:cxn modelId="{75E7661C-538B-4549-BE10-716AC66083DF}" type="presOf" srcId="{06AD7AB8-FC1F-47FF-8C10-CEB55822A039}" destId="{57F67D30-B053-4D3E-98F4-33F777621379}" srcOrd="0" destOrd="0" presId="urn:microsoft.com/office/officeart/2005/8/layout/vList2"/>
    <dgm:cxn modelId="{460E5D4F-2815-497F-A58A-8F24FC0807D4}" type="presOf" srcId="{40483285-BF8C-4D3E-8780-8F92DEE85A3F}" destId="{B02D62E1-4016-47AF-84F9-CD461B428D16}" srcOrd="0" destOrd="0" presId="urn:microsoft.com/office/officeart/2005/8/layout/vList2"/>
    <dgm:cxn modelId="{C2CE27D8-81EC-4F4E-930E-B816F505453D}" type="presParOf" srcId="{B02D62E1-4016-47AF-84F9-CD461B428D16}" destId="{57F67D30-B053-4D3E-98F4-33F77762137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0483285-BF8C-4D3E-8780-8F92DEE85A3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06AD7AB8-FC1F-47FF-8C10-CEB55822A039}">
      <dgm:prSet custT="1"/>
      <dgm:spPr>
        <a:gradFill rotWithShape="0">
          <a:gsLst>
            <a:gs pos="88000">
              <a:srgbClr val="96918E"/>
            </a:gs>
            <a:gs pos="24000">
              <a:schemeClr val="accent6">
                <a:lumMod val="60000"/>
                <a:lumOff val="40000"/>
              </a:schemeClr>
            </a:gs>
            <a:gs pos="100000">
              <a:schemeClr val="bg2">
                <a:lumMod val="75000"/>
                <a:shade val="67500"/>
                <a:satMod val="115000"/>
              </a:schemeClr>
            </a:gs>
            <a:gs pos="100000">
              <a:schemeClr val="bg2">
                <a:lumMod val="75000"/>
                <a:shade val="100000"/>
                <a:satMod val="115000"/>
              </a:schemeClr>
            </a:gs>
          </a:gsLst>
          <a:lin ang="18900000" scaled="1"/>
        </a:gradFill>
      </dgm:spPr>
      <dgm:t>
        <a:bodyPr/>
        <a:lstStyle/>
        <a:p>
          <a:pPr rtl="0"/>
          <a:r>
            <a:rPr lang="sl-SI" sz="4400" smtClean="0">
              <a:solidFill>
                <a:schemeClr val="bg2">
                  <a:lumMod val="25000"/>
                </a:schemeClr>
              </a:solidFill>
            </a:rPr>
            <a:t>Ponovno prisluhni</a:t>
          </a:r>
          <a:r>
            <a:rPr lang="sl-SI" sz="4400" baseline="0" smtClean="0">
              <a:solidFill>
                <a:schemeClr val="bg2">
                  <a:lumMod val="25000"/>
                </a:schemeClr>
              </a:solidFill>
            </a:rPr>
            <a:t> </a:t>
          </a:r>
          <a:r>
            <a:rPr lang="sl-SI" sz="4400" baseline="0" dirty="0" smtClean="0">
              <a:solidFill>
                <a:schemeClr val="bg2">
                  <a:lumMod val="25000"/>
                </a:schemeClr>
              </a:solidFill>
            </a:rPr>
            <a:t>koračnicam in poskušaj:</a:t>
          </a:r>
        </a:p>
        <a:p>
          <a:pPr rtl="0"/>
          <a:r>
            <a:rPr lang="sl-SI" sz="4400" baseline="0" dirty="0" smtClean="0">
              <a:solidFill>
                <a:schemeClr val="bg2">
                  <a:lumMod val="25000"/>
                </a:schemeClr>
              </a:solidFill>
            </a:rPr>
            <a:t>- korakati v ritmu,</a:t>
          </a:r>
        </a:p>
        <a:p>
          <a:pPr rtl="0"/>
          <a:r>
            <a:rPr lang="sl-SI" sz="4400" baseline="0" dirty="0" smtClean="0">
              <a:solidFill>
                <a:schemeClr val="bg2">
                  <a:lumMod val="25000"/>
                </a:schemeClr>
              </a:solidFill>
            </a:rPr>
            <a:t>- ploskati v ritmu.</a:t>
          </a:r>
          <a:endParaRPr lang="sl-SI" sz="4400" dirty="0">
            <a:solidFill>
              <a:schemeClr val="bg2">
                <a:lumMod val="25000"/>
              </a:schemeClr>
            </a:solidFill>
          </a:endParaRPr>
        </a:p>
      </dgm:t>
    </dgm:pt>
    <dgm:pt modelId="{61E0C9FF-4AB0-49F8-A25D-A0ED41F00B88}" type="parTrans" cxnId="{F5AC97BA-F601-40F7-A11C-966DB8AC7715}">
      <dgm:prSet/>
      <dgm:spPr/>
      <dgm:t>
        <a:bodyPr/>
        <a:lstStyle/>
        <a:p>
          <a:endParaRPr lang="sl-SI"/>
        </a:p>
      </dgm:t>
    </dgm:pt>
    <dgm:pt modelId="{497D48E3-8873-4727-9162-200661C86040}" type="sibTrans" cxnId="{F5AC97BA-F601-40F7-A11C-966DB8AC7715}">
      <dgm:prSet/>
      <dgm:spPr/>
      <dgm:t>
        <a:bodyPr/>
        <a:lstStyle/>
        <a:p>
          <a:endParaRPr lang="sl-SI"/>
        </a:p>
      </dgm:t>
    </dgm:pt>
    <dgm:pt modelId="{B02D62E1-4016-47AF-84F9-CD461B428D16}" type="pres">
      <dgm:prSet presAssocID="{40483285-BF8C-4D3E-8780-8F92DEE85A3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57F67D30-B053-4D3E-98F4-33F777621379}" type="pres">
      <dgm:prSet presAssocID="{06AD7AB8-FC1F-47FF-8C10-CEB55822A039}" presName="parentText" presStyleLbl="node1" presStyleIdx="0" presStyleCnt="1" custScaleY="484615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F5AC97BA-F601-40F7-A11C-966DB8AC7715}" srcId="{40483285-BF8C-4D3E-8780-8F92DEE85A3F}" destId="{06AD7AB8-FC1F-47FF-8C10-CEB55822A039}" srcOrd="0" destOrd="0" parTransId="{61E0C9FF-4AB0-49F8-A25D-A0ED41F00B88}" sibTransId="{497D48E3-8873-4727-9162-200661C86040}"/>
    <dgm:cxn modelId="{9B55CCB6-7B26-4A75-A31F-70B4AB71D231}" type="presOf" srcId="{40483285-BF8C-4D3E-8780-8F92DEE85A3F}" destId="{B02D62E1-4016-47AF-84F9-CD461B428D16}" srcOrd="0" destOrd="0" presId="urn:microsoft.com/office/officeart/2005/8/layout/vList2"/>
    <dgm:cxn modelId="{86A389DA-AE33-4A5C-BEE0-89FCD3887265}" type="presOf" srcId="{06AD7AB8-FC1F-47FF-8C10-CEB55822A039}" destId="{57F67D30-B053-4D3E-98F4-33F777621379}" srcOrd="0" destOrd="0" presId="urn:microsoft.com/office/officeart/2005/8/layout/vList2"/>
    <dgm:cxn modelId="{667DE15C-C49B-45E6-8185-AFA5BE239A9E}" type="presParOf" srcId="{B02D62E1-4016-47AF-84F9-CD461B428D16}" destId="{57F67D30-B053-4D3E-98F4-33F77762137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524739-8C4E-4134-B468-5B264C028B1C}">
      <dsp:nvSpPr>
        <dsp:cNvPr id="0" name=""/>
        <dsp:cNvSpPr/>
      </dsp:nvSpPr>
      <dsp:spPr>
        <a:xfrm>
          <a:off x="0" y="6177"/>
          <a:ext cx="10652838" cy="719549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3000" kern="1200" dirty="0" smtClean="0">
              <a:solidFill>
                <a:schemeClr val="bg2">
                  <a:lumMod val="25000"/>
                </a:schemeClr>
              </a:solidFill>
            </a:rPr>
            <a:t>Je skladba v ritmu korakanja.</a:t>
          </a:r>
          <a:endParaRPr lang="sl-SI" sz="30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35125" y="41302"/>
        <a:ext cx="10582588" cy="649299"/>
      </dsp:txXfrm>
    </dsp:sp>
    <dsp:sp modelId="{EE4669E9-A58F-4D2E-8B19-D2E8E6DCFE93}">
      <dsp:nvSpPr>
        <dsp:cNvPr id="0" name=""/>
        <dsp:cNvSpPr/>
      </dsp:nvSpPr>
      <dsp:spPr>
        <a:xfrm>
          <a:off x="0" y="812127"/>
          <a:ext cx="10652838" cy="719549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3000" kern="1200" dirty="0" smtClean="0">
              <a:solidFill>
                <a:schemeClr val="bg2">
                  <a:lumMod val="25000"/>
                </a:schemeClr>
              </a:solidFill>
            </a:rPr>
            <a:t>Poznamo: vesele, žalostne, pogrebne, svatbene, vojaške koračnice. </a:t>
          </a:r>
          <a:endParaRPr lang="sl-SI" sz="30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35125" y="847252"/>
        <a:ext cx="10582588" cy="6492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524739-8C4E-4134-B468-5B264C028B1C}">
      <dsp:nvSpPr>
        <dsp:cNvPr id="0" name=""/>
        <dsp:cNvSpPr/>
      </dsp:nvSpPr>
      <dsp:spPr>
        <a:xfrm>
          <a:off x="0" y="87"/>
          <a:ext cx="5346548" cy="789534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kern="1200" dirty="0" smtClean="0">
              <a:solidFill>
                <a:schemeClr val="bg2">
                  <a:lumMod val="10000"/>
                </a:schemeClr>
              </a:solidFill>
              <a:hlinkClick xmlns:r="http://schemas.openxmlformats.org/officeDocument/2006/relationships" r:id="rId1"/>
            </a:rPr>
            <a:t>https://www.youtube.com/watch?v=XYBUORKA4tQ</a:t>
          </a:r>
          <a:endParaRPr lang="sl-SI" sz="1800" kern="1200" dirty="0" smtClean="0">
            <a:solidFill>
              <a:schemeClr val="bg2">
                <a:lumMod val="10000"/>
              </a:schemeClr>
            </a:solidFill>
          </a:endParaRP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13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38542" y="38629"/>
        <a:ext cx="5269464" cy="7124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524739-8C4E-4134-B468-5B264C028B1C}">
      <dsp:nvSpPr>
        <dsp:cNvPr id="0" name=""/>
        <dsp:cNvSpPr/>
      </dsp:nvSpPr>
      <dsp:spPr>
        <a:xfrm>
          <a:off x="0" y="175"/>
          <a:ext cx="5346548" cy="789534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kern="1200" dirty="0" smtClean="0">
              <a:solidFill>
                <a:schemeClr val="bg2">
                  <a:lumMod val="10000"/>
                </a:schemeClr>
              </a:solidFill>
              <a:hlinkClick xmlns:r="http://schemas.openxmlformats.org/officeDocument/2006/relationships" r:id="rId1"/>
            </a:rPr>
            <a:t>https://www.youtube.com/watch?v=H83KXfA5D6s</a:t>
          </a:r>
          <a:endParaRPr lang="sl-SI" sz="1800" kern="1200" dirty="0" smtClean="0">
            <a:solidFill>
              <a:schemeClr val="bg2">
                <a:lumMod val="10000"/>
              </a:schemeClr>
            </a:solidFill>
          </a:endParaRP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18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38542" y="38717"/>
        <a:ext cx="5269464" cy="7124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F67D30-B053-4D3E-98F4-33F777621379}">
      <dsp:nvSpPr>
        <dsp:cNvPr id="0" name=""/>
        <dsp:cNvSpPr/>
      </dsp:nvSpPr>
      <dsp:spPr>
        <a:xfrm>
          <a:off x="0" y="73638"/>
          <a:ext cx="9806581" cy="4223147"/>
        </a:xfrm>
        <a:prstGeom prst="roundRect">
          <a:avLst/>
        </a:prstGeom>
        <a:gradFill rotWithShape="0">
          <a:gsLst>
            <a:gs pos="88000">
              <a:srgbClr val="96918E"/>
            </a:gs>
            <a:gs pos="24000">
              <a:schemeClr val="accent6">
                <a:lumMod val="60000"/>
                <a:lumOff val="40000"/>
              </a:schemeClr>
            </a:gs>
            <a:gs pos="100000">
              <a:schemeClr val="bg2">
                <a:lumMod val="75000"/>
                <a:shade val="67500"/>
                <a:satMod val="115000"/>
              </a:schemeClr>
            </a:gs>
            <a:gs pos="100000">
              <a:schemeClr val="bg2">
                <a:lumMod val="75000"/>
                <a:shade val="100000"/>
                <a:satMod val="115000"/>
              </a:schemeClr>
            </a:gs>
          </a:gsLst>
          <a:lin ang="189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4100" kern="1200" dirty="0" smtClean="0">
              <a:solidFill>
                <a:schemeClr val="bg2">
                  <a:lumMod val="25000"/>
                </a:schemeClr>
              </a:solidFill>
            </a:rPr>
            <a:t>Skladba, ki ima ritem korakanja, se imenuje </a:t>
          </a:r>
          <a:r>
            <a:rPr lang="sl-SI" sz="4100" kern="1200" dirty="0" smtClean="0">
              <a:solidFill>
                <a:srgbClr val="FF0000"/>
              </a:solidFill>
            </a:rPr>
            <a:t>koračnica</a:t>
          </a:r>
          <a:r>
            <a:rPr lang="sl-SI" sz="4100" kern="1200" dirty="0" smtClean="0">
              <a:solidFill>
                <a:schemeClr val="bg2">
                  <a:lumMod val="25000"/>
                </a:schemeClr>
              </a:solidFill>
            </a:rPr>
            <a:t>.                                                  Značilni ritem lahko spremljamo s korakanjem, ploskanjem, dirigiranjem gor in dol ...                                                  Izvajamo jo odločno in enakomerno. </a:t>
          </a:r>
          <a:endParaRPr lang="sl-SI" sz="41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206157" y="279795"/>
        <a:ext cx="9394267" cy="38108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F67D30-B053-4D3E-98F4-33F777621379}">
      <dsp:nvSpPr>
        <dsp:cNvPr id="0" name=""/>
        <dsp:cNvSpPr/>
      </dsp:nvSpPr>
      <dsp:spPr>
        <a:xfrm>
          <a:off x="0" y="141349"/>
          <a:ext cx="9695745" cy="3228741"/>
        </a:xfrm>
        <a:prstGeom prst="roundRect">
          <a:avLst/>
        </a:prstGeom>
        <a:gradFill rotWithShape="0">
          <a:gsLst>
            <a:gs pos="88000">
              <a:srgbClr val="96918E"/>
            </a:gs>
            <a:gs pos="24000">
              <a:schemeClr val="accent6">
                <a:lumMod val="60000"/>
                <a:lumOff val="40000"/>
              </a:schemeClr>
            </a:gs>
            <a:gs pos="100000">
              <a:schemeClr val="bg2">
                <a:lumMod val="75000"/>
                <a:shade val="67500"/>
                <a:satMod val="115000"/>
              </a:schemeClr>
            </a:gs>
            <a:gs pos="100000">
              <a:schemeClr val="bg2">
                <a:lumMod val="75000"/>
                <a:shade val="100000"/>
                <a:satMod val="115000"/>
              </a:schemeClr>
            </a:gs>
          </a:gsLst>
          <a:lin ang="189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4400" kern="1200" smtClean="0">
              <a:solidFill>
                <a:schemeClr val="bg2">
                  <a:lumMod val="25000"/>
                </a:schemeClr>
              </a:solidFill>
            </a:rPr>
            <a:t>Ponovno prisluhni</a:t>
          </a:r>
          <a:r>
            <a:rPr lang="sl-SI" sz="4400" kern="1200" baseline="0" smtClean="0">
              <a:solidFill>
                <a:schemeClr val="bg2">
                  <a:lumMod val="25000"/>
                </a:schemeClr>
              </a:solidFill>
            </a:rPr>
            <a:t> </a:t>
          </a:r>
          <a:r>
            <a:rPr lang="sl-SI" sz="4400" kern="1200" baseline="0" dirty="0" smtClean="0">
              <a:solidFill>
                <a:schemeClr val="bg2">
                  <a:lumMod val="25000"/>
                </a:schemeClr>
              </a:solidFill>
            </a:rPr>
            <a:t>koračnicam in poskušaj:</a:t>
          </a:r>
        </a:p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4400" kern="1200" baseline="0" dirty="0" smtClean="0">
              <a:solidFill>
                <a:schemeClr val="bg2">
                  <a:lumMod val="25000"/>
                </a:schemeClr>
              </a:solidFill>
            </a:rPr>
            <a:t>- korakati v ritmu,</a:t>
          </a:r>
        </a:p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4400" kern="1200" baseline="0" dirty="0" smtClean="0">
              <a:solidFill>
                <a:schemeClr val="bg2">
                  <a:lumMod val="25000"/>
                </a:schemeClr>
              </a:solidFill>
            </a:rPr>
            <a:t>- ploskati v ritmu.</a:t>
          </a:r>
          <a:endParaRPr lang="sl-SI" sz="44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157614" y="298963"/>
        <a:ext cx="9380517" cy="29135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992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425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667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132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694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207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745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209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022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947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807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6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4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5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12" Type="http://schemas.microsoft.com/office/2007/relationships/diagramDrawing" Target="../diagrams/drawing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11" Type="http://schemas.openxmlformats.org/officeDocument/2006/relationships/diagramColors" Target="../diagrams/colors3.xml"/><Relationship Id="rId5" Type="http://schemas.openxmlformats.org/officeDocument/2006/relationships/diagramColors" Target="../diagrams/colors2.xml"/><Relationship Id="rId10" Type="http://schemas.openxmlformats.org/officeDocument/2006/relationships/diagramQuickStyle" Target="../diagrams/quickStyle3.xml"/><Relationship Id="rId4" Type="http://schemas.openxmlformats.org/officeDocument/2006/relationships/diagramQuickStyle" Target="../diagrams/quickStyle2.xml"/><Relationship Id="rId9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rdK2oosBu5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22981" y="729288"/>
            <a:ext cx="7365406" cy="2951018"/>
          </a:xfrm>
          <a:pattFill prst="pct20">
            <a:fgClr>
              <a:schemeClr val="accent6">
                <a:lumMod val="75000"/>
              </a:schemeClr>
            </a:fgClr>
            <a:bgClr>
              <a:schemeClr val="bg1"/>
            </a:bgClr>
          </a:pattFill>
          <a:effectLst>
            <a:softEdge rad="635000"/>
          </a:effectLst>
        </p:spPr>
        <p:txBody>
          <a:bodyPr>
            <a:normAutofit fontScale="90000"/>
          </a:bodyPr>
          <a:lstStyle/>
          <a:p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sz="89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KORAČNICA</a:t>
            </a:r>
            <a:r>
              <a:rPr lang="sl-SI" sz="89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/>
            </a:r>
            <a:br>
              <a:rPr lang="sl-SI" sz="89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endParaRPr lang="sl-SI" sz="89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10022" y="4169223"/>
            <a:ext cx="6791324" cy="1889241"/>
          </a:xfrm>
          <a:pattFill prst="pct40">
            <a:fgClr>
              <a:schemeClr val="accent6">
                <a:lumMod val="75000"/>
              </a:schemeClr>
            </a:fgClr>
            <a:bgClr>
              <a:schemeClr val="bg1"/>
            </a:bgClr>
          </a:pattFill>
          <a:effectLst>
            <a:softEdge rad="317500"/>
          </a:effectLst>
        </p:spPr>
        <p:txBody>
          <a:bodyPr>
            <a:normAutofit/>
          </a:bodyPr>
          <a:lstStyle/>
          <a:p>
            <a:endParaRPr lang="sl-SI" sz="3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sl-SI" sz="3600" b="1" dirty="0" smtClean="0">
                <a:solidFill>
                  <a:schemeClr val="accent6">
                    <a:lumMod val="50000"/>
                  </a:schemeClr>
                </a:solidFill>
              </a:rPr>
              <a:t>GLASBENA  UMETNOST</a:t>
            </a:r>
          </a:p>
          <a:p>
            <a:r>
              <a:rPr lang="sl-SI" sz="3200" b="1" dirty="0" smtClean="0">
                <a:solidFill>
                  <a:schemeClr val="accent6">
                    <a:lumMod val="50000"/>
                  </a:schemeClr>
                </a:solidFill>
              </a:rPr>
              <a:t>2. RAZRED</a:t>
            </a:r>
          </a:p>
          <a:p>
            <a:endParaRPr lang="sl-SI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8752" y="814340"/>
            <a:ext cx="3939902" cy="5496407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60469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50690" y="346364"/>
            <a:ext cx="11788910" cy="1579418"/>
          </a:xfrm>
          <a:pattFill prst="pct20">
            <a:fgClr>
              <a:schemeClr val="accent6">
                <a:lumMod val="75000"/>
              </a:schemeClr>
            </a:fgClr>
            <a:bgClr>
              <a:schemeClr val="bg1"/>
            </a:bgClr>
          </a:pattFill>
          <a:effectLst>
            <a:softEdge rad="127000"/>
          </a:effectLst>
        </p:spPr>
        <p:txBody>
          <a:bodyPr>
            <a:normAutofit fontScale="90000"/>
          </a:bodyPr>
          <a:lstStyle/>
          <a:p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sz="89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KAJ JE KORAČNICA?</a:t>
            </a:r>
            <a:endParaRPr lang="sl-SI" sz="89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571474482"/>
              </p:ext>
            </p:extLst>
          </p:nvPr>
        </p:nvGraphicFramePr>
        <p:xfrm>
          <a:off x="749453" y="2466108"/>
          <a:ext cx="10652838" cy="1537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Slika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6401" y="4270978"/>
            <a:ext cx="4099676" cy="22393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1064" y="4233782"/>
            <a:ext cx="3977554" cy="23137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5384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27782" y="360218"/>
            <a:ext cx="6593454" cy="817418"/>
          </a:xfrm>
          <a:pattFill prst="pct20">
            <a:fgClr>
              <a:schemeClr val="accent6">
                <a:lumMod val="75000"/>
              </a:schemeClr>
            </a:fgClr>
            <a:bgClr>
              <a:schemeClr val="bg1"/>
            </a:bgClr>
          </a:pattFill>
          <a:effectLst>
            <a:softEdge rad="127000"/>
          </a:effectLst>
        </p:spPr>
        <p:txBody>
          <a:bodyPr>
            <a:normAutofit/>
          </a:bodyPr>
          <a:lstStyle/>
          <a:p>
            <a:r>
              <a:rPr lang="sl-SI" sz="49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POROČNA KORAČNICA</a:t>
            </a:r>
            <a:endParaRPr lang="sl-SI" sz="49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863246316"/>
              </p:ext>
            </p:extLst>
          </p:nvPr>
        </p:nvGraphicFramePr>
        <p:xfrm>
          <a:off x="998834" y="1371599"/>
          <a:ext cx="5346548" cy="789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Slika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03269" y="468029"/>
            <a:ext cx="4013473" cy="2399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Naslov 1"/>
          <p:cNvSpPr txBox="1">
            <a:spLocks/>
          </p:cNvSpPr>
          <p:nvPr/>
        </p:nvSpPr>
        <p:spPr>
          <a:xfrm>
            <a:off x="527782" y="3785778"/>
            <a:ext cx="6593454" cy="817418"/>
          </a:xfrm>
          <a:prstGeom prst="rect">
            <a:avLst/>
          </a:prstGeom>
          <a:pattFill prst="pct20">
            <a:fgClr>
              <a:schemeClr val="accent6">
                <a:lumMod val="75000"/>
              </a:schemeClr>
            </a:fgClr>
            <a:bgClr>
              <a:schemeClr val="bg1"/>
            </a:bgClr>
          </a:pattFill>
          <a:effectLst>
            <a:softEdge rad="127000"/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49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PRVOMAJSKA KORAČNICA</a:t>
            </a:r>
            <a:endParaRPr lang="sl-SI" sz="49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506316632"/>
              </p:ext>
            </p:extLst>
          </p:nvPr>
        </p:nvGraphicFramePr>
        <p:xfrm>
          <a:off x="998834" y="4881657"/>
          <a:ext cx="5346548" cy="789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4" name="Slika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03269" y="3646094"/>
            <a:ext cx="4041413" cy="2625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53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 txBox="1">
            <a:spLocks/>
          </p:cNvSpPr>
          <p:nvPr/>
        </p:nvSpPr>
        <p:spPr>
          <a:xfrm>
            <a:off x="984982" y="404532"/>
            <a:ext cx="10791382" cy="1539193"/>
          </a:xfrm>
          <a:prstGeom prst="rect">
            <a:avLst/>
          </a:prstGeom>
          <a:pattFill prst="pct20">
            <a:fgClr>
              <a:schemeClr val="accent6">
                <a:lumMod val="75000"/>
              </a:schemeClr>
            </a:fgClr>
            <a:bgClr>
              <a:schemeClr val="bg1"/>
            </a:bgClr>
          </a:pattFill>
          <a:effectLst>
            <a:softEdge rad="127000"/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49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KORAČNICA  </a:t>
            </a:r>
          </a:p>
          <a:p>
            <a:r>
              <a:rPr lang="fr-FR" sz="49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André </a:t>
            </a:r>
            <a:r>
              <a:rPr lang="fr-FR" sz="49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Rieu - Radetzky March (2019)</a:t>
            </a:r>
            <a:endParaRPr lang="sl-SI" sz="49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1537855" y="2109980"/>
            <a:ext cx="9351817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sl-SI" sz="3200" dirty="0">
                <a:hlinkClick r:id="rId2"/>
              </a:rPr>
              <a:t>https://</a:t>
            </a:r>
            <a:r>
              <a:rPr lang="sl-SI" sz="3200" dirty="0" smtClean="0">
                <a:hlinkClick r:id="rId2"/>
              </a:rPr>
              <a:t>www.youtube.com/watch?v=rdK2oosBu54</a:t>
            </a:r>
            <a:endParaRPr lang="sl-SI" sz="3200" dirty="0" smtClean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2475" y="3011178"/>
            <a:ext cx="5944032" cy="3294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676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19854" y="463291"/>
            <a:ext cx="10610145" cy="1045028"/>
          </a:xfrm>
          <a:pattFill prst="pct5">
            <a:fgClr>
              <a:schemeClr val="accent6">
                <a:lumMod val="50000"/>
              </a:schemeClr>
            </a:fgClr>
            <a:bgClr>
              <a:schemeClr val="bg1"/>
            </a:bgClr>
          </a:pattFill>
        </p:spPr>
        <p:txBody>
          <a:bodyPr>
            <a:normAutofit fontScale="90000"/>
          </a:bodyPr>
          <a:lstStyle/>
          <a:p>
            <a:pPr marL="45720" lvl="0" algn="ctr">
              <a:spcBef>
                <a:spcPts val="1400"/>
              </a:spcBef>
              <a:buClr>
                <a:srgbClr val="1CADE4"/>
              </a:buClr>
              <a:buSzPct val="80000"/>
            </a:pPr>
            <a:r>
              <a:rPr lang="sl-SI" sz="6000" dirty="0" smtClean="0">
                <a:solidFill>
                  <a:srgbClr val="C00000"/>
                </a:solidFill>
              </a:rPr>
              <a:t/>
            </a:r>
            <a:br>
              <a:rPr lang="sl-SI" sz="6000" dirty="0" smtClean="0">
                <a:solidFill>
                  <a:srgbClr val="C00000"/>
                </a:solidFill>
              </a:rPr>
            </a:br>
            <a:r>
              <a:rPr lang="sl-SI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ZAPIS V GLASBENI ZVEZEK</a:t>
            </a:r>
            <a:br>
              <a:rPr lang="sl-SI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sl-SI" sz="1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/>
            </a:r>
            <a:br>
              <a:rPr lang="sl-SI" sz="1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endParaRPr lang="sl-SI" sz="1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7063128"/>
              </p:ext>
            </p:extLst>
          </p:nvPr>
        </p:nvGraphicFramePr>
        <p:xfrm>
          <a:off x="1346328" y="2058086"/>
          <a:ext cx="9806581" cy="4370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176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85900" y="914400"/>
            <a:ext cx="10679267" cy="1626310"/>
          </a:xfrm>
          <a:pattFill prst="pct5">
            <a:fgClr>
              <a:schemeClr val="accent6">
                <a:lumMod val="50000"/>
              </a:schemeClr>
            </a:fgClr>
            <a:bgClr>
              <a:schemeClr val="bg1"/>
            </a:bgClr>
          </a:pattFill>
          <a:effectLst>
            <a:softEdge rad="127000"/>
          </a:effectLst>
        </p:spPr>
        <p:txBody>
          <a:bodyPr>
            <a:normAutofit fontScale="90000"/>
          </a:bodyPr>
          <a:lstStyle/>
          <a:p>
            <a:pPr marL="45720" lvl="0" algn="ctr">
              <a:spcBef>
                <a:spcPts val="1400"/>
              </a:spcBef>
              <a:buClr>
                <a:srgbClr val="1CADE4"/>
              </a:buClr>
              <a:buSzPct val="80000"/>
            </a:pPr>
            <a:r>
              <a:rPr lang="sl-SI" sz="6000" dirty="0" smtClean="0">
                <a:solidFill>
                  <a:srgbClr val="C00000"/>
                </a:solidFill>
              </a:rPr>
              <a:t/>
            </a:r>
            <a:br>
              <a:rPr lang="sl-SI" sz="6000" dirty="0" smtClean="0">
                <a:solidFill>
                  <a:srgbClr val="C00000"/>
                </a:solidFill>
              </a:rPr>
            </a:br>
            <a:r>
              <a:rPr lang="sl-SI" sz="8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DOMAČA NALOGA</a:t>
            </a:r>
            <a:r>
              <a:rPr lang="sl-SI" sz="8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/>
            </a:r>
            <a:br>
              <a:rPr lang="sl-SI" sz="8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endParaRPr lang="sl-SI" sz="8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3696460"/>
              </p:ext>
            </p:extLst>
          </p:nvPr>
        </p:nvGraphicFramePr>
        <p:xfrm>
          <a:off x="1277660" y="2921026"/>
          <a:ext cx="9695745" cy="3511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547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ova 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ova t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ova 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3339</TotalTime>
  <Words>93</Words>
  <Application>Microsoft Office PowerPoint</Application>
  <PresentationFormat>Širokozaslonsko</PresentationFormat>
  <Paragraphs>20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  KORAČNICA </vt:lpstr>
      <vt:lpstr>   KAJ JE KORAČNICA?</vt:lpstr>
      <vt:lpstr>POROČNA KORAČNICA</vt:lpstr>
      <vt:lpstr>PowerPointova predstavitev</vt:lpstr>
      <vt:lpstr> ZAPIS V GLASBENI ZVEZEK  </vt:lpstr>
      <vt:lpstr> DOMAČA NALOGA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KORAČNICA</dc:title>
  <dc:creator>Anita</dc:creator>
  <cp:lastModifiedBy>Anita</cp:lastModifiedBy>
  <cp:revision>36</cp:revision>
  <dcterms:created xsi:type="dcterms:W3CDTF">2020-11-08T15:40:49Z</dcterms:created>
  <dcterms:modified xsi:type="dcterms:W3CDTF">2021-01-06T06:25:04Z</dcterms:modified>
</cp:coreProperties>
</file>