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6" r:id="rId5"/>
    <p:sldId id="258" r:id="rId6"/>
    <p:sldId id="259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2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7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7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75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34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9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2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61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19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03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3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C44C-E30C-4F1C-B796-D1BB7C06910F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32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76317" y="2406477"/>
            <a:ext cx="196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Kako lepo sneži.</a:t>
            </a:r>
          </a:p>
          <a:p>
            <a:pPr algn="ctr"/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331994" y="1610079"/>
            <a:ext cx="2333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Ali ste za sneženo telovadbo?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69830" y="1915188"/>
            <a:ext cx="1681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Kaj pa je to?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613508" y="2346075"/>
            <a:ext cx="218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Boste videli. Kar z mano!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0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9" name="PoljeZBesedilom 8"/>
          <p:cNvSpPr txBox="1"/>
          <p:nvPr/>
        </p:nvSpPr>
        <p:spPr>
          <a:xfrm>
            <a:off x="1176317" y="2296295"/>
            <a:ext cx="196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800" b="1" dirty="0" smtClean="0">
              <a:solidFill>
                <a:srgbClr val="002060"/>
              </a:solidFill>
            </a:endParaRPr>
          </a:p>
          <a:p>
            <a:pPr algn="ctr"/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8613508" y="2346075"/>
            <a:ext cx="218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</a:t>
            </a:r>
            <a:endParaRPr lang="sl-SI" sz="2800" b="1" dirty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58" y="559780"/>
            <a:ext cx="852180" cy="93646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870841" y="657386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s</a:t>
            </a:r>
            <a:r>
              <a:rPr lang="sl-SI" sz="2800" dirty="0" smtClean="0">
                <a:solidFill>
                  <a:srgbClr val="002060"/>
                </a:solidFill>
              </a:rPr>
              <a:t>topimo na prste in z rokama lovimo snežinke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313721" y="1371859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s</a:t>
            </a:r>
            <a:r>
              <a:rPr lang="sl-SI" sz="2800" dirty="0" smtClean="0">
                <a:solidFill>
                  <a:srgbClr val="002060"/>
                </a:solidFill>
              </a:rPr>
              <a:t>tresamo sneg s telesa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577838" y="2044527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p</a:t>
            </a:r>
            <a:r>
              <a:rPr lang="sl-SI" sz="2800" dirty="0" smtClean="0">
                <a:solidFill>
                  <a:srgbClr val="002060"/>
                </a:solidFill>
              </a:rPr>
              <a:t>očasi pihamo v snežinke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40" y="1228701"/>
            <a:ext cx="852180" cy="93646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55" y="1960311"/>
            <a:ext cx="852180" cy="936462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63" y="2650351"/>
            <a:ext cx="852180" cy="936462"/>
          </a:xfrm>
          <a:prstGeom prst="rect">
            <a:avLst/>
          </a:prstGeom>
        </p:spPr>
      </p:pic>
      <p:sp>
        <p:nvSpPr>
          <p:cNvPr id="22" name="PoljeZBesedilom 21"/>
          <p:cNvSpPr txBox="1"/>
          <p:nvPr/>
        </p:nvSpPr>
        <p:spPr>
          <a:xfrm>
            <a:off x="3096490" y="2809787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s</a:t>
            </a:r>
            <a:r>
              <a:rPr lang="sl-SI" sz="2800" dirty="0" smtClean="0">
                <a:solidFill>
                  <a:srgbClr val="002060"/>
                </a:solidFill>
              </a:rPr>
              <a:t>e smejimo ho-ho-ho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7" y="3305111"/>
            <a:ext cx="852180" cy="936462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3470579" y="3509962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pa-da-jo/    plosk-tlesk-tlesk/    SO   MI   DO</a:t>
            </a:r>
            <a:endParaRPr lang="sl-SI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77179" y="2076740"/>
            <a:ext cx="1965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Kako lepo sneži.</a:t>
            </a:r>
          </a:p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Imate radi sneg?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434099" y="1800614"/>
            <a:ext cx="233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Ali ste se že sankali?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62522" y="1468437"/>
            <a:ext cx="1681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Kdo nas je tako lepo oblekel?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660002" y="1836336"/>
            <a:ext cx="2188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Odpravljamo se spat. Kako bi se </a:t>
            </a:r>
            <a:r>
              <a:rPr lang="sl-SI" sz="2800" b="1" smtClean="0">
                <a:solidFill>
                  <a:srgbClr val="002060"/>
                </a:solidFill>
              </a:rPr>
              <a:t>prilegla uspavanka.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88043" y="1406142"/>
            <a:ext cx="11215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Bele snežinke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142595" y="2678848"/>
            <a:ext cx="684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Besedilo: </a:t>
            </a:r>
            <a:r>
              <a:rPr lang="sl-SI" sz="2400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Anica </a:t>
            </a:r>
            <a:r>
              <a:rPr lang="sl-SI" sz="2400" dirty="0" err="1">
                <a:solidFill>
                  <a:srgbClr val="002060"/>
                </a:solidFill>
                <a:latin typeface="Charlemagne Std" panose="04020705060702020204" pitchFamily="82" charset="0"/>
              </a:rPr>
              <a:t>Č</a:t>
            </a:r>
            <a:r>
              <a:rPr lang="sl-SI" sz="2400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ernejeva</a:t>
            </a:r>
            <a:endParaRPr lang="sl-SI" sz="2400" dirty="0" smtClean="0">
              <a:solidFill>
                <a:srgbClr val="002060"/>
              </a:solidFill>
              <a:latin typeface="Charlemagne Std" panose="04020705060702020204" pitchFamily="82" charset="0"/>
            </a:endParaRPr>
          </a:p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Melodija: </a:t>
            </a:r>
            <a:r>
              <a:rPr lang="sl-SI" sz="2400" b="1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Makso</a:t>
            </a:r>
            <a:r>
              <a:rPr lang="sl-SI" sz="2400" b="1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 </a:t>
            </a:r>
            <a:r>
              <a:rPr lang="sl-SI" sz="2400" b="1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Pirnik</a:t>
            </a:r>
            <a:endParaRPr lang="sl-SI" sz="2400" b="1" dirty="0">
              <a:solidFill>
                <a:srgbClr val="002060"/>
              </a:solidFill>
              <a:latin typeface="Charlemagne Std" panose="04020705060702020204" pitchFamily="82" charset="0"/>
            </a:endParaRPr>
          </a:p>
        </p:txBody>
      </p:sp>
      <p:pic>
        <p:nvPicPr>
          <p:cNvPr id="7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219" y="2509750"/>
            <a:ext cx="1082568" cy="10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77179" y="2076740"/>
            <a:ext cx="196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Kako prijetna uspavanka.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434099" y="1800614"/>
            <a:ext cx="233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Koliko kitic ima?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62522" y="1468437"/>
            <a:ext cx="1681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Kdo je napisal tako lepo melodijo?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771217" y="1645855"/>
            <a:ext cx="2188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Najprej se naučimo besedilo. Potem skupaj zapojmo.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" y="304156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659518" y="1044858"/>
            <a:ext cx="2538316" cy="248268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431586" y="1664177"/>
            <a:ext cx="2586082" cy="252063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867421" y="1628586"/>
            <a:ext cx="196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 zvezdice bele, padajo, padajo, tiho z neba.</a:t>
            </a:r>
          </a:p>
        </p:txBody>
      </p:sp>
      <p:sp>
        <p:nvSpPr>
          <p:cNvPr id="12" name="Ovalni oblaček 11"/>
          <p:cNvSpPr/>
          <p:nvPr/>
        </p:nvSpPr>
        <p:spPr>
          <a:xfrm rot="19376665">
            <a:off x="3042762" y="996957"/>
            <a:ext cx="2486354" cy="257848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277035" y="1565427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2" y="897584"/>
            <a:ext cx="701399" cy="7707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56" y="324967"/>
            <a:ext cx="701399" cy="77076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4" y="322831"/>
            <a:ext cx="701399" cy="77076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53" y="453030"/>
            <a:ext cx="701399" cy="77076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13" y="304156"/>
            <a:ext cx="701399" cy="77076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4" y="508192"/>
            <a:ext cx="701399" cy="77076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37" y="975995"/>
            <a:ext cx="701399" cy="77076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43" y="732272"/>
            <a:ext cx="701399" cy="77076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13" y="763367"/>
            <a:ext cx="701399" cy="77076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1027276"/>
            <a:ext cx="701399" cy="770769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3384758" y="975995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Zvezdice bele čuvajo zemljo, čuvajo v zemlji nam skriti zaklad. 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051924" y="1109773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b</a:t>
            </a:r>
            <a:r>
              <a:rPr lang="sl-SI" sz="2400" i="1" dirty="0" smtClean="0">
                <a:solidFill>
                  <a:srgbClr val="002060"/>
                </a:solidFill>
              </a:rPr>
              <a:t>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i</a:t>
            </a:r>
            <a:r>
              <a:rPr lang="sl-SI" sz="2400" i="1" dirty="0" smtClean="0">
                <a:solidFill>
                  <a:srgbClr val="002060"/>
                </a:solidFill>
              </a:rPr>
              <a:t>ščejo, iščejo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p</a:t>
            </a:r>
            <a:r>
              <a:rPr lang="sl-SI" sz="2400" i="1" dirty="0" smtClean="0">
                <a:solidFill>
                  <a:srgbClr val="002060"/>
                </a:solidFill>
              </a:rPr>
              <a:t>ot do sveta.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8757849" y="1514520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osijo sanje,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s</a:t>
            </a:r>
            <a:r>
              <a:rPr lang="sl-SI" sz="2400" i="1" dirty="0" smtClean="0">
                <a:solidFill>
                  <a:srgbClr val="002060"/>
                </a:solidFill>
              </a:rPr>
              <a:t>anje in misel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a zlato pomlad. </a:t>
            </a:r>
          </a:p>
        </p:txBody>
      </p:sp>
    </p:spTree>
    <p:extLst>
      <p:ext uri="{BB962C8B-B14F-4D97-AF65-F5344CB8AC3E}">
        <p14:creationId xmlns:p14="http://schemas.microsoft.com/office/powerpoint/2010/main" val="21625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3" grpId="0" animBg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" y="304156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659518" y="1044858"/>
            <a:ext cx="2538316" cy="248268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431586" y="1664177"/>
            <a:ext cx="2586082" cy="252063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867421" y="1628586"/>
            <a:ext cx="196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 zvezdice bele, padajo, padajo, tiho z neba.</a:t>
            </a:r>
          </a:p>
        </p:txBody>
      </p:sp>
      <p:sp>
        <p:nvSpPr>
          <p:cNvPr id="12" name="Ovalni oblaček 11"/>
          <p:cNvSpPr/>
          <p:nvPr/>
        </p:nvSpPr>
        <p:spPr>
          <a:xfrm rot="19376665">
            <a:off x="3042762" y="996957"/>
            <a:ext cx="2486354" cy="257848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277035" y="1565427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2" y="897584"/>
            <a:ext cx="701399" cy="7707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56" y="324967"/>
            <a:ext cx="701399" cy="77076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4" y="322831"/>
            <a:ext cx="701399" cy="77076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53" y="453030"/>
            <a:ext cx="701399" cy="77076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13" y="304156"/>
            <a:ext cx="701399" cy="77076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4" y="508192"/>
            <a:ext cx="701399" cy="77076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37" y="975995"/>
            <a:ext cx="701399" cy="77076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43" y="732272"/>
            <a:ext cx="701399" cy="77076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13" y="763367"/>
            <a:ext cx="701399" cy="77076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1027276"/>
            <a:ext cx="701399" cy="770769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3384758" y="975995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Zvezdice bele čuvajo zemljo, čuvajo v zemlji nam skriti zaklad. 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051924" y="1109773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b</a:t>
            </a:r>
            <a:r>
              <a:rPr lang="sl-SI" sz="2400" i="1" dirty="0" smtClean="0">
                <a:solidFill>
                  <a:srgbClr val="002060"/>
                </a:solidFill>
              </a:rPr>
              <a:t>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i</a:t>
            </a:r>
            <a:r>
              <a:rPr lang="sl-SI" sz="2400" i="1" dirty="0" smtClean="0">
                <a:solidFill>
                  <a:srgbClr val="002060"/>
                </a:solidFill>
              </a:rPr>
              <a:t>ščejo, iščejo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p</a:t>
            </a:r>
            <a:r>
              <a:rPr lang="sl-SI" sz="2400" i="1" dirty="0" smtClean="0">
                <a:solidFill>
                  <a:srgbClr val="002060"/>
                </a:solidFill>
              </a:rPr>
              <a:t>ot do sveta.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8757849" y="1514520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osijo sanje,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s</a:t>
            </a:r>
            <a:r>
              <a:rPr lang="sl-SI" sz="2400" i="1" dirty="0" smtClean="0">
                <a:solidFill>
                  <a:srgbClr val="002060"/>
                </a:solidFill>
              </a:rPr>
              <a:t>anje in misel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a zlato pomlad. </a:t>
            </a:r>
          </a:p>
        </p:txBody>
      </p:sp>
      <p:pic>
        <p:nvPicPr>
          <p:cNvPr id="5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8" y="4748475"/>
            <a:ext cx="1530541" cy="15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88043" y="1406142"/>
            <a:ext cx="11215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Bele snežinke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142595" y="2678848"/>
            <a:ext cx="684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Besedilo: </a:t>
            </a:r>
            <a:r>
              <a:rPr lang="sl-SI" sz="2400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Anica </a:t>
            </a:r>
            <a:r>
              <a:rPr lang="sl-SI" sz="2400" dirty="0" err="1">
                <a:solidFill>
                  <a:srgbClr val="002060"/>
                </a:solidFill>
                <a:latin typeface="Charlemagne Std" panose="04020705060702020204" pitchFamily="82" charset="0"/>
              </a:rPr>
              <a:t>Č</a:t>
            </a:r>
            <a:r>
              <a:rPr lang="sl-SI" sz="2400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ernejeva</a:t>
            </a:r>
            <a:endParaRPr lang="sl-SI" sz="2400" dirty="0" smtClean="0">
              <a:solidFill>
                <a:srgbClr val="002060"/>
              </a:solidFill>
              <a:latin typeface="Charlemagne Std" panose="04020705060702020204" pitchFamily="82" charset="0"/>
            </a:endParaRPr>
          </a:p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Melodija: </a:t>
            </a:r>
            <a:r>
              <a:rPr lang="sl-SI" sz="2400" b="1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Makso</a:t>
            </a:r>
            <a:r>
              <a:rPr lang="sl-SI" sz="2400" b="1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 </a:t>
            </a:r>
            <a:r>
              <a:rPr lang="sl-SI" sz="2400" b="1" dirty="0" err="1" smtClean="0">
                <a:solidFill>
                  <a:srgbClr val="002060"/>
                </a:solidFill>
                <a:latin typeface="Charlemagne Std" panose="04020705060702020204" pitchFamily="82" charset="0"/>
              </a:rPr>
              <a:t>Pirnik</a:t>
            </a:r>
            <a:endParaRPr lang="sl-SI" sz="2400" b="1" dirty="0">
              <a:solidFill>
                <a:srgbClr val="002060"/>
              </a:solidFill>
              <a:latin typeface="Charlemagne Std" panose="04020705060702020204" pitchFamily="82" charset="0"/>
            </a:endParaRPr>
          </a:p>
        </p:txBody>
      </p:sp>
      <p:pic>
        <p:nvPicPr>
          <p:cNvPr id="7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219" y="2509750"/>
            <a:ext cx="1082568" cy="108256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819807" y="590853"/>
            <a:ext cx="1077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V zvezek prepiši naslov, avtorico besedila in skladatelja tako kot je zapisano spodaj. Uspavano večkrat poslušaj in zapoj.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3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537967" y="1411612"/>
            <a:ext cx="112159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Viri in literatura</a:t>
            </a:r>
          </a:p>
          <a:p>
            <a:pPr algn="ctr"/>
            <a:r>
              <a:rPr lang="sl-SI" sz="10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Oblak, B. (2001). Glasbena slikanica 3. Ljubljana: vedež.</a:t>
            </a:r>
          </a:p>
          <a:p>
            <a:pPr algn="ctr"/>
            <a:endParaRPr lang="sl-SI" sz="1000" b="1" dirty="0" smtClean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  <a:p>
            <a:pPr algn="ctr"/>
            <a:r>
              <a:rPr lang="sl-SI" sz="10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Vir: </a:t>
            </a:r>
            <a:r>
              <a:rPr lang="sl-SI" sz="1000" b="1" dirty="0" err="1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google</a:t>
            </a:r>
            <a:r>
              <a:rPr lang="sl-SI" sz="10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. Pridobljeno na: https://publishwall.si/vfokusu/post/441250/snezak-ali-snezeni-moz-caka-na-posiljko-snega</a:t>
            </a:r>
            <a:endParaRPr lang="sl-SI" sz="10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87890" y="3315259"/>
            <a:ext cx="112159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Avtorica: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tanja</a:t>
            </a:r>
            <a:r>
              <a:rPr lang="sl-SI" sz="32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 </a:t>
            </a:r>
            <a:r>
              <a:rPr lang="sl-SI" sz="3200" b="1" dirty="0" err="1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bezgovšek</a:t>
            </a:r>
            <a:endParaRPr lang="sl-SI" sz="3200" b="1" dirty="0" smtClean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  <a:p>
            <a:pPr algn="ctr"/>
            <a:endParaRPr lang="sl-SI" sz="14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282</Words>
  <Application>Microsoft Office PowerPoint</Application>
  <PresentationFormat>Širokozaslonsko</PresentationFormat>
  <Paragraphs>61</Paragraphs>
  <Slides>9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Charlemagne Std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59</cp:revision>
  <dcterms:created xsi:type="dcterms:W3CDTF">2020-12-04T10:25:44Z</dcterms:created>
  <dcterms:modified xsi:type="dcterms:W3CDTF">2020-12-04T14:00:27Z</dcterms:modified>
</cp:coreProperties>
</file>