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72" r:id="rId4"/>
    <p:sldId id="273" r:id="rId5"/>
    <p:sldId id="267" r:id="rId6"/>
    <p:sldId id="275" r:id="rId7"/>
    <p:sldId id="276" r:id="rId8"/>
    <p:sldId id="277" r:id="rId9"/>
    <p:sldId id="279" r:id="rId10"/>
    <p:sldId id="280" r:id="rId11"/>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6437" autoAdjust="0"/>
  </p:normalViewPr>
  <p:slideViewPr>
    <p:cSldViewPr snapToGrid="0">
      <p:cViewPr varScale="1">
        <p:scale>
          <a:sx n="100" d="100"/>
          <a:sy n="100" d="100"/>
        </p:scale>
        <p:origin x="78" y="72"/>
      </p:cViewPr>
      <p:guideLst/>
    </p:cSldViewPr>
  </p:slideViewPr>
  <p:notesTextViewPr>
    <p:cViewPr>
      <p:scale>
        <a:sx n="1" d="1"/>
        <a:sy n="1" d="1"/>
      </p:scale>
      <p:origin x="0" y="0"/>
    </p:cViewPr>
  </p:notesTextViewPr>
  <p:notesViewPr>
    <p:cSldViewPr snapToGrid="0">
      <p:cViewPr varScale="1">
        <p:scale>
          <a:sx n="89" d="100"/>
          <a:sy n="89" d="100"/>
        </p:scale>
        <p:origin x="30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9622F0E-5EBF-4C54-A857-46163EE6C5DD}" type="datetime1">
              <a:rPr lang="sl-SI" smtClean="0"/>
              <a:t>25. 05. 2020</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sl-SI" smtClean="0"/>
              <a:pPr algn="r" rtl="0"/>
              <a:t>‹#›</a:t>
            </a:fld>
            <a:endParaRPr lang="sl-SI"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0751185-78FF-4C0C-A006-53B81441B6E6}" type="datetime1">
              <a:rPr lang="sl-SI" smtClean="0"/>
              <a:pPr/>
              <a:t>25. 05. 2020</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dirty="0" smtClean="0"/>
              <a:t>Kliknite, če želite urediti sloge besedila matrice</a:t>
            </a:r>
          </a:p>
          <a:p>
            <a:pPr lvl="1" rtl="0"/>
            <a:r>
              <a:rPr lang="sl-SI" dirty="0" smtClean="0"/>
              <a:t>Druga raven</a:t>
            </a:r>
          </a:p>
          <a:p>
            <a:pPr lvl="2" rtl="0"/>
            <a:r>
              <a:rPr lang="sl-SI" dirty="0" smtClean="0"/>
              <a:t>Tretja raven</a:t>
            </a:r>
          </a:p>
          <a:p>
            <a:pPr lvl="3" rtl="0"/>
            <a:r>
              <a:rPr lang="sl-SI" dirty="0" smtClean="0"/>
              <a:t>Četrta raven</a:t>
            </a:r>
          </a:p>
          <a:p>
            <a:pPr lvl="4" rtl="0"/>
            <a:r>
              <a:rPr lang="sl-SI" dirty="0" smtClean="0"/>
              <a:t>Peta raven</a:t>
            </a:r>
            <a:endParaRPr lang="sl-SI" dirty="0"/>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sl-SI" smtClean="0"/>
              <a:pPr algn="r"/>
              <a:t>‹#›</a:t>
            </a:fld>
            <a:endParaRPr lang="sl-SI"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a:t>
            </a:fld>
            <a:endParaRPr lang="sl-SI" dirty="0"/>
          </a:p>
        </p:txBody>
      </p:sp>
    </p:spTree>
    <p:extLst>
      <p:ext uri="{BB962C8B-B14F-4D97-AF65-F5344CB8AC3E}">
        <p14:creationId xmlns:p14="http://schemas.microsoft.com/office/powerpoint/2010/main" val="284966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10</a:t>
            </a:fld>
            <a:endParaRPr lang="sl-SI" dirty="0"/>
          </a:p>
        </p:txBody>
      </p:sp>
    </p:spTree>
    <p:extLst>
      <p:ext uri="{BB962C8B-B14F-4D97-AF65-F5344CB8AC3E}">
        <p14:creationId xmlns:p14="http://schemas.microsoft.com/office/powerpoint/2010/main" val="288811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2</a:t>
            </a:fld>
            <a:endParaRPr lang="sl-SI" dirty="0"/>
          </a:p>
        </p:txBody>
      </p:sp>
    </p:spTree>
    <p:extLst>
      <p:ext uri="{BB962C8B-B14F-4D97-AF65-F5344CB8AC3E}">
        <p14:creationId xmlns:p14="http://schemas.microsoft.com/office/powerpoint/2010/main" val="362245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3</a:t>
            </a:fld>
            <a:endParaRPr lang="sl-SI" dirty="0"/>
          </a:p>
        </p:txBody>
      </p:sp>
    </p:spTree>
    <p:extLst>
      <p:ext uri="{BB962C8B-B14F-4D97-AF65-F5344CB8AC3E}">
        <p14:creationId xmlns:p14="http://schemas.microsoft.com/office/powerpoint/2010/main" val="266680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4</a:t>
            </a:fld>
            <a:endParaRPr lang="sl-SI" dirty="0"/>
          </a:p>
        </p:txBody>
      </p:sp>
    </p:spTree>
    <p:extLst>
      <p:ext uri="{BB962C8B-B14F-4D97-AF65-F5344CB8AC3E}">
        <p14:creationId xmlns:p14="http://schemas.microsoft.com/office/powerpoint/2010/main" val="129852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5</a:t>
            </a:fld>
            <a:endParaRPr lang="sl-SI" dirty="0"/>
          </a:p>
        </p:txBody>
      </p:sp>
    </p:spTree>
    <p:extLst>
      <p:ext uri="{BB962C8B-B14F-4D97-AF65-F5344CB8AC3E}">
        <p14:creationId xmlns:p14="http://schemas.microsoft.com/office/powerpoint/2010/main" val="395788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6</a:t>
            </a:fld>
            <a:endParaRPr lang="sl-SI" dirty="0"/>
          </a:p>
        </p:txBody>
      </p:sp>
    </p:spTree>
    <p:extLst>
      <p:ext uri="{BB962C8B-B14F-4D97-AF65-F5344CB8AC3E}">
        <p14:creationId xmlns:p14="http://schemas.microsoft.com/office/powerpoint/2010/main" val="366282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7</a:t>
            </a:fld>
            <a:endParaRPr lang="sl-SI" dirty="0"/>
          </a:p>
        </p:txBody>
      </p:sp>
    </p:spTree>
    <p:extLst>
      <p:ext uri="{BB962C8B-B14F-4D97-AF65-F5344CB8AC3E}">
        <p14:creationId xmlns:p14="http://schemas.microsoft.com/office/powerpoint/2010/main" val="50756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8</a:t>
            </a:fld>
            <a:endParaRPr lang="sl-SI" dirty="0"/>
          </a:p>
        </p:txBody>
      </p:sp>
    </p:spTree>
    <p:extLst>
      <p:ext uri="{BB962C8B-B14F-4D97-AF65-F5344CB8AC3E}">
        <p14:creationId xmlns:p14="http://schemas.microsoft.com/office/powerpoint/2010/main" val="314158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9</a:t>
            </a:fld>
            <a:endParaRPr lang="sl-SI" dirty="0"/>
          </a:p>
        </p:txBody>
      </p:sp>
    </p:spTree>
    <p:extLst>
      <p:ext uri="{BB962C8B-B14F-4D97-AF65-F5344CB8AC3E}">
        <p14:creationId xmlns:p14="http://schemas.microsoft.com/office/powerpoint/2010/main" val="3050292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sl-SI" smtClean="0"/>
              <a:t>Uredite slog naslova matrice</a:t>
            </a:r>
            <a:endParaRPr lang="sl-SI" dirty="0"/>
          </a:p>
        </p:txBody>
      </p:sp>
      <p:sp>
        <p:nvSpPr>
          <p:cNvPr id="3" name="Podnaslov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l-SI" smtClean="0"/>
              <a:t>Kliknite, da uredite slog podnaslova matrice</a:t>
            </a:r>
            <a:endParaRPr lang="sl-SI"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 slike z napisom">
    <p:spTree>
      <p:nvGrpSpPr>
        <p:cNvPr id="1" name=""/>
        <p:cNvGrpSpPr/>
        <p:nvPr/>
      </p:nvGrpSpPr>
      <p:grpSpPr>
        <a:xfrm>
          <a:off x="0" y="0"/>
          <a:ext cx="0" cy="0"/>
          <a:chOff x="0" y="0"/>
          <a:chExt cx="0" cy="0"/>
        </a:xfrm>
      </p:grpSpPr>
      <p:sp>
        <p:nvSpPr>
          <p:cNvPr id="2" name="Naslov 1"/>
          <p:cNvSpPr>
            <a:spLocks noGrp="1"/>
          </p:cNvSpPr>
          <p:nvPr>
            <p:ph type="title"/>
          </p:nvPr>
        </p:nvSpPr>
        <p:spPr>
          <a:xfrm>
            <a:off x="9066214" y="421594"/>
            <a:ext cx="2286000" cy="1885508"/>
          </a:xfrm>
        </p:spPr>
        <p:txBody>
          <a:bodyPr rtlCol="0">
            <a:normAutofit/>
          </a:bodyPr>
          <a:lstStyle>
            <a:lvl1pPr algn="l" rtl="0">
              <a:defRPr sz="2400"/>
            </a:lvl1pPr>
          </a:lstStyle>
          <a:p>
            <a:pPr rtl="0"/>
            <a:r>
              <a:rPr lang="sl-SI" smtClean="0"/>
              <a:t>Uredite slog naslova matrice</a:t>
            </a:r>
            <a:endParaRPr lang="sl-SI" dirty="0"/>
          </a:p>
        </p:txBody>
      </p:sp>
      <p:grpSp>
        <p:nvGrpSpPr>
          <p:cNvPr id="84" name="Skupin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97" name="Označba mesta za sliko 33" descr="Prazna označba mesta za dodajanje slike. Kliknite označbo mesta in izberite sliko, ki jo želite dodati."/>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grpSp>
        <p:nvGrpSpPr>
          <p:cNvPr id="98" name="Skupina 97"/>
          <p:cNvGrpSpPr/>
          <p:nvPr/>
        </p:nvGrpSpPr>
        <p:grpSpPr>
          <a:xfrm>
            <a:off x="5322489" y="319177"/>
            <a:ext cx="3389607" cy="2710838"/>
            <a:chOff x="895350" y="3313113"/>
            <a:chExt cx="3613151" cy="2790825"/>
          </a:xfrm>
          <a:solidFill>
            <a:schemeClr val="tx1">
              <a:lumMod val="50000"/>
            </a:schemeClr>
          </a:solidFill>
        </p:grpSpPr>
        <p:sp>
          <p:nvSpPr>
            <p:cNvPr id="99"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0"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11" name="Označba mesta za sliko 33" descr="Prazna označba mesta za dodajanje slike. Kliknite označbo mesta in izberite sliko, ki jo želite dodati."/>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grpSp>
        <p:nvGrpSpPr>
          <p:cNvPr id="112" name="Skupina 111"/>
          <p:cNvGrpSpPr/>
          <p:nvPr/>
        </p:nvGrpSpPr>
        <p:grpSpPr>
          <a:xfrm>
            <a:off x="5322489" y="3245640"/>
            <a:ext cx="3389607" cy="2710838"/>
            <a:chOff x="895350" y="3313113"/>
            <a:chExt cx="3613151" cy="2790825"/>
          </a:xfrm>
          <a:solidFill>
            <a:schemeClr val="tx1">
              <a:lumMod val="50000"/>
            </a:schemeClr>
          </a:solidFill>
        </p:grpSpPr>
        <p:sp>
          <p:nvSpPr>
            <p:cNvPr id="11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25" name="Označba mesta za sliko 33" descr="Prazna označba mesta za dodajanje slike. Kliknite označbo mesta in izberite sliko, ki jo želite dodati."/>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126" name="Označba mesta besedila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A1A23FE-A78D-42BC-8DDA-CBC8173BB8EB}" type="datetime1">
              <a:rPr lang="sl-SI" smtClean="0"/>
              <a:pPr/>
              <a:t>25. 05. 2020</a:t>
            </a:fld>
            <a:endParaRPr lang="sl-SI"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511732" y="1330347"/>
            <a:ext cx="3840480" cy="2103120"/>
          </a:xfrm>
        </p:spPr>
        <p:txBody>
          <a:bodyPr rtlCol="0" anchor="b">
            <a:normAutofit/>
          </a:bodyPr>
          <a:lstStyle>
            <a:lvl1pPr algn="l" rtl="0">
              <a:defRPr sz="3600"/>
            </a:lvl1pPr>
          </a:lstStyle>
          <a:p>
            <a:pPr rtl="0"/>
            <a:r>
              <a:rPr lang="sl-SI" dirty="0" smtClean="0"/>
              <a:t>Kliknite, če želite urediti slog naslova matrice</a:t>
            </a:r>
            <a:endParaRPr lang="sl-SI" dirty="0"/>
          </a:p>
        </p:txBody>
      </p:sp>
      <p:sp>
        <p:nvSpPr>
          <p:cNvPr id="3" name="Označba mesta za vsebin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4" name="Označba mesta besedila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7" name="Označba mesta številke diapoz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sl-SI" smtClean="0"/>
              <a:pPr/>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a:xfrm>
            <a:off x="8075611" y="6019801"/>
            <a:ext cx="1396260" cy="228600"/>
          </a:xfrm>
        </p:spPr>
        <p:txBody>
          <a:bodyPr rtlCol="0"/>
          <a:lstStyle>
            <a:lvl1pPr>
              <a:defRPr/>
            </a:lvl1pPr>
          </a:lstStyle>
          <a:p>
            <a:fld id="{CAE8574A-1581-446C-9A92-04B69B00E85B}" type="datetime1">
              <a:rPr lang="sl-SI" smtClean="0"/>
              <a:pPr/>
              <a:t>25. 05. 2020</a:t>
            </a:fld>
            <a:endParaRPr lang="sl-SI"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492891" y="1330347"/>
            <a:ext cx="3840480" cy="2103120"/>
          </a:xfrm>
        </p:spPr>
        <p:txBody>
          <a:bodyPr rtlCol="0" anchor="b">
            <a:normAutofit/>
          </a:bodyPr>
          <a:lstStyle>
            <a:lvl1pPr algn="l" rtl="0">
              <a:defRPr sz="3600"/>
            </a:lvl1pPr>
          </a:lstStyle>
          <a:p>
            <a:pPr rtl="0"/>
            <a:r>
              <a:rPr lang="sl-SI" dirty="0" smtClean="0"/>
              <a:t>Kliknite, če želite urediti slog naslova matrice</a:t>
            </a:r>
            <a:endParaRPr lang="sl-SI" dirty="0"/>
          </a:p>
        </p:txBody>
      </p:sp>
      <p:grpSp>
        <p:nvGrpSpPr>
          <p:cNvPr id="8" name="Skupina 7"/>
          <p:cNvGrpSpPr/>
          <p:nvPr/>
        </p:nvGrpSpPr>
        <p:grpSpPr>
          <a:xfrm>
            <a:off x="595546" y="781398"/>
            <a:ext cx="6433398" cy="5053665"/>
            <a:chOff x="5162444" y="781398"/>
            <a:chExt cx="6433398" cy="5053665"/>
          </a:xfrm>
        </p:grpSpPr>
        <p:sp>
          <p:nvSpPr>
            <p:cNvPr id="9" name="Prostoročn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 name="Prostoročn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nvGrpSpPr>
            <p:cNvPr id="11" name="Skupina 10"/>
            <p:cNvGrpSpPr/>
            <p:nvPr/>
          </p:nvGrpSpPr>
          <p:grpSpPr>
            <a:xfrm>
              <a:off x="5814205" y="859113"/>
              <a:ext cx="5129146" cy="4880471"/>
              <a:chOff x="7856559" y="859113"/>
              <a:chExt cx="3086791" cy="4880471"/>
            </a:xfrm>
          </p:grpSpPr>
          <p:sp>
            <p:nvSpPr>
              <p:cNvPr id="20" name="Prostoročn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2" name="Prostoročn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 name="Označba mesta za sliko 2" descr="Prazna označba mesta za dodajanje slike. Kliknite označbo mesta in izberite sliko, ki jo želite dodati."/>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l-SI" smtClean="0"/>
              <a:t>Kliknite ikono, če želite dodati sliko</a:t>
            </a:r>
            <a:endParaRPr lang="sl-SI" dirty="0"/>
          </a:p>
        </p:txBody>
      </p:sp>
      <p:sp>
        <p:nvSpPr>
          <p:cNvPr id="4" name="Označba mesta besedila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7" name="Označba mesta številke diapozitiva 6"/>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D4BBE610-0999-4385-AAF3-B9843204F384}" type="datetime1">
              <a:rPr lang="sl-SI" smtClean="0"/>
              <a:pPr/>
              <a:t>25. 05. 2020</a:t>
            </a:fld>
            <a:endParaRPr lang="sl-SI"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lvl1pPr rtl="0">
              <a:defRPr/>
            </a:lvl1pPr>
          </a:lstStyle>
          <a:p>
            <a:pPr rtl="0"/>
            <a:r>
              <a:rPr lang="sl-SI" dirty="0" smtClean="0"/>
              <a:t>Kliknite, če želite urediti slog naslova matrice</a:t>
            </a:r>
            <a:endParaRPr lang="sl-SI" dirty="0"/>
          </a:p>
        </p:txBody>
      </p:sp>
      <p:sp>
        <p:nvSpPr>
          <p:cNvPr id="3" name="Označba mesta za navpično besedilo 2"/>
          <p:cNvSpPr>
            <a:spLocks noGrp="1"/>
          </p:cNvSpPr>
          <p:nvPr>
            <p:ph type="body" orient="vert" idx="1"/>
          </p:nvPr>
        </p:nvSpPr>
        <p:spPr/>
        <p:txBody>
          <a:bodyPr vert="eaVert"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BAE359E3-622E-430B-9B61-7CBC345F835A}" type="datetime1">
              <a:rPr lang="sl-SI" smtClean="0"/>
              <a:pPr/>
              <a:t>25. 05. 2020</a:t>
            </a:fld>
            <a:endParaRPr lang="sl-SI"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vpičen naslov 1"/>
          <p:cNvSpPr>
            <a:spLocks noGrp="1"/>
          </p:cNvSpPr>
          <p:nvPr>
            <p:ph type="title" orient="vert" hasCustomPrompt="1"/>
          </p:nvPr>
        </p:nvSpPr>
        <p:spPr>
          <a:xfrm>
            <a:off x="9624268" y="304800"/>
            <a:ext cx="1729531" cy="5676900"/>
          </a:xfrm>
        </p:spPr>
        <p:txBody>
          <a:bodyPr vert="eaVert" rtlCol="0"/>
          <a:lstStyle>
            <a:lvl1pPr rtl="0">
              <a:defRPr/>
            </a:lvl1pPr>
          </a:lstStyle>
          <a:p>
            <a:pPr rtl="0"/>
            <a:r>
              <a:rPr lang="sl-SI" dirty="0" smtClean="0"/>
              <a:t>Kliknite, če želite urediti slog naslova matrice</a:t>
            </a:r>
            <a:endParaRPr lang="sl-SI" dirty="0"/>
          </a:p>
        </p:txBody>
      </p:sp>
      <p:sp>
        <p:nvSpPr>
          <p:cNvPr id="3" name="Označba mesta za navpično besedilo 2"/>
          <p:cNvSpPr>
            <a:spLocks noGrp="1"/>
          </p:cNvSpPr>
          <p:nvPr>
            <p:ph type="body" orient="vert" idx="1"/>
          </p:nvPr>
        </p:nvSpPr>
        <p:spPr>
          <a:xfrm>
            <a:off x="838199" y="304800"/>
            <a:ext cx="8633671" cy="5676900"/>
          </a:xfrm>
        </p:spPr>
        <p:txBody>
          <a:bodyPr vert="eaVert"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906A276B-7855-415A-B2D3-F914F38CC3A5}" type="datetime1">
              <a:rPr lang="sl-SI" smtClean="0"/>
              <a:pPr/>
              <a:t>25. 05. 2020</a:t>
            </a:fld>
            <a:endParaRPr lang="sl-SI"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za vsebino 2"/>
          <p:cNvSpPr>
            <a:spLocks noGrp="1"/>
          </p:cNvSpPr>
          <p:nvPr>
            <p:ph idx="1"/>
          </p:nvPr>
        </p:nvSpPr>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D01EEB39-B4B6-4244-9EE4-C9D332B963FB}" type="datetime1">
              <a:rPr lang="sl-SI" smtClean="0"/>
              <a:pPr/>
              <a:t>25. 05. 2020</a:t>
            </a:fld>
            <a:endParaRPr lang="sl-SI"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sl-SI" dirty="0" smtClean="0"/>
              <a:t>Kliknite, če želite urediti slog naslova matrice</a:t>
            </a:r>
            <a:endParaRPr lang="sl-SI" dirty="0"/>
          </a:p>
        </p:txBody>
      </p:sp>
      <p:sp>
        <p:nvSpPr>
          <p:cNvPr id="3" name="Označba mesta besedila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l-SI" smtClean="0"/>
              <a:t>Uredite sloge besedila matrice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za vsebino 2"/>
          <p:cNvSpPr>
            <a:spLocks noGrp="1"/>
          </p:cNvSpPr>
          <p:nvPr>
            <p:ph sz="half" idx="1"/>
          </p:nvPr>
        </p:nvSpPr>
        <p:spPr>
          <a:xfrm>
            <a:off x="1065212" y="1825625"/>
            <a:ext cx="4954588" cy="4187952"/>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4" name="Označba mesta vsebine 3"/>
          <p:cNvSpPr>
            <a:spLocks noGrp="1"/>
          </p:cNvSpPr>
          <p:nvPr>
            <p:ph sz="half" idx="2"/>
          </p:nvPr>
        </p:nvSpPr>
        <p:spPr>
          <a:xfrm>
            <a:off x="6172200" y="1825625"/>
            <a:ext cx="4951414" cy="4187952"/>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7" name="Označba mesta številke diapozitiva 6"/>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7517EB56-5AD3-499A-8093-119EAC03008E}" type="datetime1">
              <a:rPr lang="sl-SI" smtClean="0"/>
              <a:pPr/>
              <a:t>25. 05. 2020</a:t>
            </a:fld>
            <a:endParaRPr lang="sl-SI"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besedila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smtClean="0"/>
              <a:t>Uredite sloge besedila matrice</a:t>
            </a:r>
          </a:p>
        </p:txBody>
      </p:sp>
      <p:sp>
        <p:nvSpPr>
          <p:cNvPr id="4" name="Označba mesta vsebine 3"/>
          <p:cNvSpPr>
            <a:spLocks noGrp="1"/>
          </p:cNvSpPr>
          <p:nvPr>
            <p:ph sz="half" idx="2"/>
          </p:nvPr>
        </p:nvSpPr>
        <p:spPr>
          <a:xfrm>
            <a:off x="1069848" y="2505075"/>
            <a:ext cx="4956048" cy="3476625"/>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5" name="Označba mesta za besedil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smtClean="0"/>
              <a:t>Uredite sloge besedila matrice</a:t>
            </a:r>
          </a:p>
        </p:txBody>
      </p:sp>
      <p:sp>
        <p:nvSpPr>
          <p:cNvPr id="6" name="Označba mesta za vsebino 5"/>
          <p:cNvSpPr>
            <a:spLocks noGrp="1"/>
          </p:cNvSpPr>
          <p:nvPr>
            <p:ph sz="quarter" idx="4"/>
          </p:nvPr>
        </p:nvSpPr>
        <p:spPr>
          <a:xfrm>
            <a:off x="6172200" y="2505075"/>
            <a:ext cx="4956048" cy="3476625"/>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9" name="Označba mesta za številko diapozitiva 8"/>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8" name="Označba mesta za nogo 7"/>
          <p:cNvSpPr>
            <a:spLocks noGrp="1"/>
          </p:cNvSpPr>
          <p:nvPr>
            <p:ph type="ftr" sz="quarter" idx="11"/>
          </p:nvPr>
        </p:nvSpPr>
        <p:spPr/>
        <p:txBody>
          <a:bodyPr rtlCol="0"/>
          <a:lstStyle/>
          <a:p>
            <a:pPr rtl="0"/>
            <a:endParaRPr lang="sl-SI" dirty="0"/>
          </a:p>
        </p:txBody>
      </p:sp>
      <p:sp>
        <p:nvSpPr>
          <p:cNvPr id="7" name="Označba mesta za datum 6"/>
          <p:cNvSpPr>
            <a:spLocks noGrp="1"/>
          </p:cNvSpPr>
          <p:nvPr>
            <p:ph type="dt" sz="half" idx="10"/>
          </p:nvPr>
        </p:nvSpPr>
        <p:spPr/>
        <p:txBody>
          <a:bodyPr rtlCol="0"/>
          <a:lstStyle>
            <a:lvl1pPr>
              <a:defRPr/>
            </a:lvl1pPr>
          </a:lstStyle>
          <a:p>
            <a:fld id="{8FFF5A6F-5018-4937-8A16-B5C401586F83}" type="datetime1">
              <a:rPr lang="sl-SI" smtClean="0"/>
              <a:pPr/>
              <a:t>25. 05. 2020</a:t>
            </a:fld>
            <a:endParaRPr lang="sl-SI"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5" name="Označba mesta za številko diapozitiva 4"/>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4" name="Označba mesta noge 3"/>
          <p:cNvSpPr>
            <a:spLocks noGrp="1"/>
          </p:cNvSpPr>
          <p:nvPr>
            <p:ph type="ftr" sz="quarter" idx="11"/>
          </p:nvPr>
        </p:nvSpPr>
        <p:spPr/>
        <p:txBody>
          <a:bodyPr rtlCol="0"/>
          <a:lstStyle/>
          <a:p>
            <a:pPr rtl="0"/>
            <a:endParaRPr lang="sl-SI" dirty="0"/>
          </a:p>
        </p:txBody>
      </p:sp>
      <p:sp>
        <p:nvSpPr>
          <p:cNvPr id="3" name="Označba mesta datuma 2"/>
          <p:cNvSpPr>
            <a:spLocks noGrp="1"/>
          </p:cNvSpPr>
          <p:nvPr>
            <p:ph type="dt" sz="half" idx="10"/>
          </p:nvPr>
        </p:nvSpPr>
        <p:spPr/>
        <p:txBody>
          <a:bodyPr rtlCol="0"/>
          <a:lstStyle>
            <a:lvl1pPr>
              <a:defRPr/>
            </a:lvl1pPr>
          </a:lstStyle>
          <a:p>
            <a:fld id="{4DDB4C63-E932-4B33-BBDB-CA16CCD499B7}" type="datetime1">
              <a:rPr lang="sl-SI" smtClean="0"/>
              <a:pPr/>
              <a:t>25. 05. 2020</a:t>
            </a:fld>
            <a:endParaRPr lang="sl-SI"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4" name="Označba mesta za številko diapozitiva 3"/>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3E2DF544-3453-48E8-B9B7-605ED4FCF52F}" type="datetime1">
              <a:rPr lang="sl-SI" smtClean="0"/>
              <a:pPr/>
              <a:t>25. 05. 2020</a:t>
            </a:fld>
            <a:endParaRPr lang="sl-SI"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e sliki z napisi">
    <p:spTree>
      <p:nvGrpSpPr>
        <p:cNvPr id="1" name=""/>
        <p:cNvGrpSpPr/>
        <p:nvPr/>
      </p:nvGrpSpPr>
      <p:grpSpPr>
        <a:xfrm>
          <a:off x="0" y="0"/>
          <a:ext cx="0" cy="0"/>
          <a:chOff x="0" y="0"/>
          <a:chExt cx="0" cy="0"/>
        </a:xfrm>
      </p:grpSpPr>
      <p:sp>
        <p:nvSpPr>
          <p:cNvPr id="2" name="Naslov 1"/>
          <p:cNvSpPr>
            <a:spLocks noGrp="1"/>
          </p:cNvSpPr>
          <p:nvPr>
            <p:ph type="title"/>
          </p:nvPr>
        </p:nvSpPr>
        <p:spPr>
          <a:xfrm>
            <a:off x="1065212" y="304799"/>
            <a:ext cx="10058402" cy="1216152"/>
          </a:xfrm>
        </p:spPr>
        <p:txBody>
          <a:bodyPr rtlCol="0"/>
          <a:lstStyle>
            <a:lvl1pPr algn="l" rtl="0">
              <a:defRPr/>
            </a:lvl1pPr>
          </a:lstStyle>
          <a:p>
            <a:pPr rtl="0"/>
            <a:r>
              <a:rPr lang="sl-SI" smtClean="0"/>
              <a:t>Uredite slog naslova matrice</a:t>
            </a:r>
            <a:endParaRPr lang="sl-SI" dirty="0"/>
          </a:p>
        </p:txBody>
      </p:sp>
      <p:grpSp>
        <p:nvGrpSpPr>
          <p:cNvPr id="9" name="Skupina 8"/>
          <p:cNvGrpSpPr/>
          <p:nvPr/>
        </p:nvGrpSpPr>
        <p:grpSpPr>
          <a:xfrm>
            <a:off x="1052422" y="1733550"/>
            <a:ext cx="4360503" cy="3050038"/>
            <a:chOff x="895350" y="3313113"/>
            <a:chExt cx="3613151" cy="2790825"/>
          </a:xfrm>
          <a:solidFill>
            <a:schemeClr val="tx1">
              <a:lumMod val="50000"/>
            </a:schemeClr>
          </a:solidFill>
        </p:grpSpPr>
        <p:sp>
          <p:nvSpPr>
            <p:cNvPr id="10"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0"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6" name="Označba mesta za sliko 33" descr="Prazna označba mesta za dodajanje slike. Kliknite označbo mesta in izberite sliko, ki jo želite dodati."/>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39" name="Označba mesta besedila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22" name="Skupina 21"/>
          <p:cNvGrpSpPr/>
          <p:nvPr/>
        </p:nvGrpSpPr>
        <p:grpSpPr>
          <a:xfrm>
            <a:off x="6763111" y="1733550"/>
            <a:ext cx="4360503" cy="3050038"/>
            <a:chOff x="895350" y="3313113"/>
            <a:chExt cx="3613151" cy="2790825"/>
          </a:xfrm>
          <a:solidFill>
            <a:schemeClr val="tx1">
              <a:lumMod val="50000"/>
            </a:schemeClr>
          </a:solidFill>
        </p:grpSpPr>
        <p:sp>
          <p:nvSpPr>
            <p:cNvPr id="2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7" name="Označba mesta za sliko 33" descr="Prazna označba mesta za dodajanje slike. Kliknite označbo mesta in izberite sliko, ki jo želite dodati."/>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40" name="Označba mesta besedila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49872EE7-3B82-4006-A2B1-B85958DA5DE3}" type="datetime1">
              <a:rPr lang="sl-SI" smtClean="0"/>
              <a:pPr/>
              <a:t>25. 05. 2020</a:t>
            </a:fld>
            <a:endParaRPr lang="sl-SI"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 slike z napis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grpSp>
        <p:nvGrpSpPr>
          <p:cNvPr id="52" name="Skupina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9" name="Označba mesta za sliko 33" descr="Prazna označba mesta za dodajanje slike. Kliknite označbo mesta in izberite sliko, ki jo želite dodati."/>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1" name="Označba mesta besedila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84" name="Skupina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8" name="Označba mesta za sliko 33" descr="Prazna označba mesta za dodajanje slike. Kliknite označbo mesta in izberite sliko, ki jo želite dodati."/>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2" name="Označba mesta besedila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97" name="Skupina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9"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80" name="Označba mesta za sliko 33" descr="Prazna označba mesta za dodajanje slike. Kliknite označbo mesta in izberite sliko, ki jo želite dodati."/>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3" name="Označba mesta besedila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6DA6906-57DB-414B-8CCE-051877692E98}" type="datetime1">
              <a:rPr lang="sl-SI" smtClean="0"/>
              <a:pPr/>
              <a:t>25. 05. 2020</a:t>
            </a:fld>
            <a:endParaRPr lang="sl-SI"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sl-SI" dirty="0" smtClean="0"/>
              <a:t>Kliknite, če želite urediti slog naslova matrice</a:t>
            </a:r>
            <a:endParaRPr lang="sl-SI" dirty="0"/>
          </a:p>
        </p:txBody>
      </p:sp>
      <p:sp>
        <p:nvSpPr>
          <p:cNvPr id="3" name="Označba mesta besedila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sl-SI" dirty="0" smtClean="0"/>
              <a:t>Uredite sloge besedila matrice</a:t>
            </a:r>
          </a:p>
          <a:p>
            <a:pPr lvl="1" rtl="0"/>
            <a:r>
              <a:rPr lang="sl-SI" dirty="0" smtClean="0"/>
              <a:t>Druga raven</a:t>
            </a:r>
          </a:p>
          <a:p>
            <a:pPr lvl="2" rtl="0"/>
            <a:r>
              <a:rPr lang="sl-SI" dirty="0" smtClean="0"/>
              <a:t>Tretja raven</a:t>
            </a:r>
          </a:p>
          <a:p>
            <a:pPr lvl="3" rtl="0"/>
            <a:r>
              <a:rPr lang="sl-SI" dirty="0" smtClean="0"/>
              <a:t>Četrta raven</a:t>
            </a:r>
          </a:p>
          <a:p>
            <a:pPr lvl="4" rtl="0"/>
            <a:r>
              <a:rPr lang="sl-SI" dirty="0" smtClean="0"/>
              <a:t>Peta raven</a:t>
            </a:r>
            <a:endParaRPr lang="sl-SI" dirty="0"/>
          </a:p>
        </p:txBody>
      </p:sp>
      <p:sp>
        <p:nvSpPr>
          <p:cNvPr id="6" name="Označba mesta številke diapoz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sl-SI" smtClean="0"/>
              <a:pPr/>
              <a:t>‹#›</a:t>
            </a:fld>
            <a:endParaRPr lang="sl-SI" dirty="0"/>
          </a:p>
        </p:txBody>
      </p:sp>
      <p:sp>
        <p:nvSpPr>
          <p:cNvPr id="5" name="Označba mesta noge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sl-SI" dirty="0"/>
          </a:p>
        </p:txBody>
      </p:sp>
      <p:sp>
        <p:nvSpPr>
          <p:cNvPr id="4" name="Označba mesta datum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2397FF3F-A123-44A6-9B07-ADEE82E85D11}" type="datetime1">
              <a:rPr lang="sl-SI" smtClean="0"/>
              <a:pPr/>
              <a:t>25. 05. 2020</a:t>
            </a:fld>
            <a:endParaRPr lang="sl-SI"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4-bhkCKivy4"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lstStyle/>
          <a:p>
            <a:pPr rtl="0"/>
            <a:r>
              <a:rPr lang="sl-SI" b="1" dirty="0" smtClean="0">
                <a:solidFill>
                  <a:schemeClr val="accent6">
                    <a:lumMod val="75000"/>
                  </a:schemeClr>
                </a:solidFill>
              </a:rPr>
              <a:t>UMETNA GLASBA</a:t>
            </a:r>
            <a:endParaRPr lang="sl-SI" b="1" dirty="0">
              <a:solidFill>
                <a:schemeClr val="accent6">
                  <a:lumMod val="75000"/>
                </a:schemeClr>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93714" y="723900"/>
            <a:ext cx="11383961" cy="7061200"/>
          </a:xfrm>
        </p:spPr>
        <p:txBody>
          <a:bodyPr rtlCol="0">
            <a:normAutofit fontScale="90000"/>
          </a:bodyPr>
          <a:lstStyle/>
          <a:p>
            <a:pPr lvl="0"/>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b="1" dirty="0" smtClean="0">
                <a:solidFill>
                  <a:schemeClr val="bg2">
                    <a:lumMod val="50000"/>
                  </a:schemeClr>
                </a:solidFill>
              </a:rPr>
              <a:t>NAVODILO</a:t>
            </a:r>
            <a:r>
              <a:rPr lang="sl-SI" b="1" dirty="0">
                <a:solidFill>
                  <a:schemeClr val="bg2">
                    <a:lumMod val="50000"/>
                  </a:schemeClr>
                </a:solidFill>
              </a:rPr>
              <a:t>: </a:t>
            </a:r>
            <a:r>
              <a:rPr lang="sl-SI" b="1" dirty="0" smtClean="0">
                <a:solidFill>
                  <a:srgbClr val="92D050"/>
                </a:solidFill>
              </a:rPr>
              <a:t>Prisluhni pesmi </a:t>
            </a:r>
            <a:r>
              <a:rPr lang="sl-SI" b="1" dirty="0" smtClean="0">
                <a:solidFill>
                  <a:srgbClr val="FF0000"/>
                </a:solidFill>
              </a:rPr>
              <a:t>Žabe</a:t>
            </a:r>
            <a:r>
              <a:rPr lang="sl-SI" b="1" dirty="0" smtClean="0">
                <a:solidFill>
                  <a:srgbClr val="92D050"/>
                </a:solidFill>
              </a:rPr>
              <a:t>. Kdo so izvajalci pesmi?</a:t>
            </a:r>
            <a:br>
              <a:rPr lang="sl-SI" b="1" dirty="0" smtClean="0">
                <a:solidFill>
                  <a:srgbClr val="92D050"/>
                </a:solidFill>
              </a:rPr>
            </a:br>
            <a:r>
              <a:rPr lang="sl-SI" b="1" dirty="0">
                <a:solidFill>
                  <a:srgbClr val="92D050"/>
                </a:solidFill>
              </a:rPr>
              <a:t/>
            </a:r>
            <a:br>
              <a:rPr lang="sl-SI" b="1" dirty="0">
                <a:solidFill>
                  <a:srgbClr val="92D050"/>
                </a:solidFill>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t/>
            </a:r>
            <a:br>
              <a:rPr lang="sl-SI" dirty="0"/>
            </a:br>
            <a:r>
              <a:rPr lang="sl-SI" dirty="0"/>
              <a:t/>
            </a:r>
            <a:br>
              <a:rPr lang="sl-SI" dirty="0"/>
            </a:br>
            <a:r>
              <a:rPr lang="sl-SI" dirty="0"/>
              <a:t> </a:t>
            </a:r>
            <a:r>
              <a:rPr lang="sl-SI" b="1" dirty="0">
                <a:solidFill>
                  <a:srgbClr val="92D050"/>
                </a:solidFill>
              </a:rPr>
              <a:t> </a:t>
            </a:r>
            <a:r>
              <a:rPr lang="sl-SI" b="1" dirty="0" smtClean="0">
                <a:solidFill>
                  <a:srgbClr val="92D050"/>
                </a:solidFill>
              </a:rPr>
              <a:t>           Izvajalci </a:t>
            </a:r>
            <a:r>
              <a:rPr lang="sl-SI" b="1" dirty="0">
                <a:solidFill>
                  <a:srgbClr val="92D050"/>
                </a:solidFill>
              </a:rPr>
              <a:t>so</a:t>
            </a:r>
            <a:r>
              <a:rPr lang="sl-SI" dirty="0">
                <a:latin typeface="Arial" panose="020B0604020202020204" pitchFamily="34" charset="0"/>
                <a:cs typeface="Arial" panose="020B0604020202020204" pitchFamily="34" charset="0"/>
              </a:rPr>
              <a:t> moški pevski zbor.</a:t>
            </a:r>
            <a:r>
              <a:rPr lang="sl-SI" dirty="0"/>
              <a:t/>
            </a:r>
            <a:br>
              <a:rPr lang="sl-SI" dirty="0"/>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pic>
        <p:nvPicPr>
          <p:cNvPr id="3" name="4-bhkCKivy4"/>
          <p:cNvPicPr>
            <a:picLocks noRot="1" noChangeAspect="1"/>
          </p:cNvPicPr>
          <p:nvPr>
            <a:videoFile r:link="rId1"/>
          </p:nvPr>
        </p:nvPicPr>
        <p:blipFill>
          <a:blip r:embed="rId4"/>
          <a:stretch>
            <a:fillRect/>
          </a:stretch>
        </p:blipFill>
        <p:spPr>
          <a:xfrm>
            <a:off x="2486025" y="2207419"/>
            <a:ext cx="5991225" cy="3370064"/>
          </a:xfrm>
          <a:prstGeom prst="rect">
            <a:avLst/>
          </a:prstGeom>
        </p:spPr>
      </p:pic>
    </p:spTree>
    <p:extLst>
      <p:ext uri="{BB962C8B-B14F-4D97-AF65-F5344CB8AC3E}">
        <p14:creationId xmlns:p14="http://schemas.microsoft.com/office/powerpoint/2010/main" val="173830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160464" y="1504949"/>
            <a:ext cx="10183813" cy="3895725"/>
          </a:xfrm>
        </p:spPr>
        <p:txBody>
          <a:bodyPr rtlCol="0">
            <a:normAutofit/>
          </a:bodyPr>
          <a:lstStyle/>
          <a:p>
            <a:r>
              <a:rPr lang="sl-SI" b="1" dirty="0" smtClean="0">
                <a:solidFill>
                  <a:schemeClr val="bg2">
                    <a:lumMod val="50000"/>
                  </a:schemeClr>
                </a:solidFill>
              </a:rPr>
              <a:t>NAVODILO: </a:t>
            </a:r>
            <a:r>
              <a:rPr lang="sl-SI" b="1" dirty="0" smtClean="0">
                <a:solidFill>
                  <a:srgbClr val="92D050"/>
                </a:solidFill>
              </a:rPr>
              <a:t>Tiho preberi uganko. Če poznaš rešitev, dvigni roko.</a:t>
            </a:r>
            <a:r>
              <a:rPr lang="sl-SI" dirty="0" smtClean="0"/>
              <a:t/>
            </a:r>
            <a:br>
              <a:rPr lang="sl-SI" dirty="0" smtClean="0"/>
            </a:br>
            <a:r>
              <a:rPr lang="sl-SI" dirty="0" smtClean="0"/>
              <a:t/>
            </a:r>
            <a:br>
              <a:rPr lang="sl-SI" dirty="0" smtClean="0"/>
            </a:br>
            <a:r>
              <a:rPr lang="sl-SI" dirty="0">
                <a:solidFill>
                  <a:schemeClr val="tx2"/>
                </a:solidFill>
                <a:latin typeface="Arial" panose="020B0604020202020204" pitchFamily="34" charset="0"/>
                <a:cs typeface="Arial" panose="020B0604020202020204" pitchFamily="34" charset="0"/>
              </a:rPr>
              <a:t>Gospodična zelena, </a:t>
            </a:r>
            <a:r>
              <a:rPr lang="sl-SI" dirty="0" smtClean="0">
                <a:solidFill>
                  <a:schemeClr val="tx2"/>
                </a:solidFill>
                <a:latin typeface="Arial" panose="020B0604020202020204" pitchFamily="34" charset="0"/>
                <a:cs typeface="Arial" panose="020B0604020202020204" pitchFamily="34" charset="0"/>
              </a:rPr>
              <a:t/>
            </a:r>
            <a:br>
              <a:rPr lang="sl-SI" dirty="0" smtClean="0">
                <a:solidFill>
                  <a:schemeClr val="tx2"/>
                </a:solidFill>
                <a:latin typeface="Arial" panose="020B0604020202020204" pitchFamily="34" charset="0"/>
                <a:cs typeface="Arial" panose="020B0604020202020204" pitchFamily="34" charset="0"/>
              </a:rPr>
            </a:br>
            <a:r>
              <a:rPr lang="sl-SI" dirty="0" smtClean="0">
                <a:solidFill>
                  <a:schemeClr val="tx2"/>
                </a:solidFill>
                <a:latin typeface="Arial" panose="020B0604020202020204" pitchFamily="34" charset="0"/>
                <a:cs typeface="Arial" panose="020B0604020202020204" pitchFamily="34" charset="0"/>
              </a:rPr>
              <a:t>na </a:t>
            </a:r>
            <a:r>
              <a:rPr lang="sl-SI" dirty="0">
                <a:solidFill>
                  <a:schemeClr val="tx2"/>
                </a:solidFill>
                <a:latin typeface="Arial" panose="020B0604020202020204" pitchFamily="34" charset="0"/>
                <a:cs typeface="Arial" panose="020B0604020202020204" pitchFamily="34" charset="0"/>
              </a:rPr>
              <a:t>robu bazena</a:t>
            </a:r>
            <a:r>
              <a:rPr lang="sl-SI" dirty="0" smtClean="0">
                <a:solidFill>
                  <a:schemeClr val="tx2"/>
                </a:solidFill>
                <a:latin typeface="Arial" panose="020B0604020202020204" pitchFamily="34" charset="0"/>
                <a:cs typeface="Arial" panose="020B0604020202020204" pitchFamily="34" charset="0"/>
              </a:rPr>
              <a:t>,</a:t>
            </a:r>
            <a:r>
              <a:rPr lang="sl-SI" dirty="0">
                <a:solidFill>
                  <a:schemeClr val="tx2"/>
                </a:solidFill>
                <a:latin typeface="Arial" panose="020B0604020202020204" pitchFamily="34" charset="0"/>
                <a:cs typeface="Arial" panose="020B0604020202020204" pitchFamily="34" charset="0"/>
              </a:rPr>
              <a:t/>
            </a:r>
            <a:br>
              <a:rPr lang="sl-SI" dirty="0">
                <a:solidFill>
                  <a:schemeClr val="tx2"/>
                </a:solidFill>
                <a:latin typeface="Arial" panose="020B0604020202020204" pitchFamily="34" charset="0"/>
                <a:cs typeface="Arial" panose="020B0604020202020204" pitchFamily="34" charset="0"/>
              </a:rPr>
            </a:br>
            <a:r>
              <a:rPr lang="sl-SI" dirty="0">
                <a:solidFill>
                  <a:schemeClr val="tx2"/>
                </a:solidFill>
                <a:latin typeface="Arial" panose="020B0604020202020204" pitchFamily="34" charset="0"/>
                <a:cs typeface="Arial" panose="020B0604020202020204" pitchFamily="34" charset="0"/>
              </a:rPr>
              <a:t>je športnica prava</a:t>
            </a:r>
            <a:r>
              <a:rPr lang="sl-SI" dirty="0" smtClean="0">
                <a:solidFill>
                  <a:schemeClr val="tx2"/>
                </a:solidFill>
                <a:latin typeface="Arial" panose="020B0604020202020204" pitchFamily="34" charset="0"/>
                <a:cs typeface="Arial" panose="020B0604020202020204" pitchFamily="34" charset="0"/>
              </a:rPr>
              <a:t>,</a:t>
            </a:r>
            <a:br>
              <a:rPr lang="sl-SI" dirty="0" smtClean="0">
                <a:solidFill>
                  <a:schemeClr val="tx2"/>
                </a:solidFill>
                <a:latin typeface="Arial" panose="020B0604020202020204" pitchFamily="34" charset="0"/>
                <a:cs typeface="Arial" panose="020B0604020202020204" pitchFamily="34" charset="0"/>
              </a:rPr>
            </a:br>
            <a:r>
              <a:rPr lang="sl-SI" dirty="0" smtClean="0">
                <a:solidFill>
                  <a:schemeClr val="tx2"/>
                </a:solidFill>
                <a:latin typeface="Arial" panose="020B0604020202020204" pitchFamily="34" charset="0"/>
                <a:cs typeface="Arial" panose="020B0604020202020204" pitchFamily="34" charset="0"/>
              </a:rPr>
              <a:t>ki </a:t>
            </a:r>
            <a:r>
              <a:rPr lang="sl-SI" dirty="0">
                <a:solidFill>
                  <a:schemeClr val="tx2"/>
                </a:solidFill>
                <a:latin typeface="Arial" panose="020B0604020202020204" pitchFamily="34" charset="0"/>
                <a:cs typeface="Arial" panose="020B0604020202020204" pitchFamily="34" charset="0"/>
              </a:rPr>
              <a:t>najboljše v prsnem slogu plava.</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160464" y="1504949"/>
            <a:ext cx="10183813" cy="3895725"/>
          </a:xfrm>
        </p:spPr>
        <p:txBody>
          <a:bodyPr rtlCol="0">
            <a:normAutofit/>
          </a:bodyPr>
          <a:lstStyle/>
          <a:p>
            <a:r>
              <a:rPr lang="sl-SI" dirty="0" smtClean="0"/>
              <a:t/>
            </a:r>
            <a:br>
              <a:rPr lang="sl-SI" dirty="0" smtClean="0"/>
            </a:br>
            <a:r>
              <a:rPr lang="sl-SI" dirty="0" smtClean="0"/>
              <a:t/>
            </a:r>
            <a:br>
              <a:rPr lang="sl-SI" dirty="0" smtClean="0"/>
            </a:br>
            <a:r>
              <a:rPr lang="sl-SI" dirty="0">
                <a:solidFill>
                  <a:schemeClr val="tx2"/>
                </a:solidFill>
                <a:latin typeface="Arial" panose="020B0604020202020204" pitchFamily="34" charset="0"/>
                <a:cs typeface="Arial" panose="020B0604020202020204" pitchFamily="34" charset="0"/>
              </a:rPr>
              <a:t>Gospodična zelena, </a:t>
            </a:r>
            <a:r>
              <a:rPr lang="sl-SI" dirty="0" smtClean="0">
                <a:solidFill>
                  <a:schemeClr val="tx2"/>
                </a:solidFill>
                <a:latin typeface="Arial" panose="020B0604020202020204" pitchFamily="34" charset="0"/>
                <a:cs typeface="Arial" panose="020B0604020202020204" pitchFamily="34" charset="0"/>
              </a:rPr>
              <a:t/>
            </a:r>
            <a:br>
              <a:rPr lang="sl-SI" dirty="0" smtClean="0">
                <a:solidFill>
                  <a:schemeClr val="tx2"/>
                </a:solidFill>
                <a:latin typeface="Arial" panose="020B0604020202020204" pitchFamily="34" charset="0"/>
                <a:cs typeface="Arial" panose="020B0604020202020204" pitchFamily="34" charset="0"/>
              </a:rPr>
            </a:br>
            <a:r>
              <a:rPr lang="sl-SI" dirty="0" smtClean="0">
                <a:solidFill>
                  <a:schemeClr val="tx2"/>
                </a:solidFill>
                <a:latin typeface="Arial" panose="020B0604020202020204" pitchFamily="34" charset="0"/>
                <a:cs typeface="Arial" panose="020B0604020202020204" pitchFamily="34" charset="0"/>
              </a:rPr>
              <a:t>na </a:t>
            </a:r>
            <a:r>
              <a:rPr lang="sl-SI" dirty="0">
                <a:solidFill>
                  <a:schemeClr val="tx2"/>
                </a:solidFill>
                <a:latin typeface="Arial" panose="020B0604020202020204" pitchFamily="34" charset="0"/>
                <a:cs typeface="Arial" panose="020B0604020202020204" pitchFamily="34" charset="0"/>
              </a:rPr>
              <a:t>robu bazena</a:t>
            </a:r>
            <a:r>
              <a:rPr lang="sl-SI" dirty="0" smtClean="0">
                <a:solidFill>
                  <a:schemeClr val="tx2"/>
                </a:solidFill>
                <a:latin typeface="Arial" panose="020B0604020202020204" pitchFamily="34" charset="0"/>
                <a:cs typeface="Arial" panose="020B0604020202020204" pitchFamily="34" charset="0"/>
              </a:rPr>
              <a:t>,</a:t>
            </a:r>
            <a:r>
              <a:rPr lang="sl-SI" dirty="0">
                <a:solidFill>
                  <a:schemeClr val="tx2"/>
                </a:solidFill>
                <a:latin typeface="Arial" panose="020B0604020202020204" pitchFamily="34" charset="0"/>
                <a:cs typeface="Arial" panose="020B0604020202020204" pitchFamily="34" charset="0"/>
              </a:rPr>
              <a:t/>
            </a:r>
            <a:br>
              <a:rPr lang="sl-SI" dirty="0">
                <a:solidFill>
                  <a:schemeClr val="tx2"/>
                </a:solidFill>
                <a:latin typeface="Arial" panose="020B0604020202020204" pitchFamily="34" charset="0"/>
                <a:cs typeface="Arial" panose="020B0604020202020204" pitchFamily="34" charset="0"/>
              </a:rPr>
            </a:br>
            <a:r>
              <a:rPr lang="sl-SI" dirty="0">
                <a:solidFill>
                  <a:schemeClr val="tx2"/>
                </a:solidFill>
                <a:latin typeface="Arial" panose="020B0604020202020204" pitchFamily="34" charset="0"/>
                <a:cs typeface="Arial" panose="020B0604020202020204" pitchFamily="34" charset="0"/>
              </a:rPr>
              <a:t>je športnica prava</a:t>
            </a:r>
            <a:r>
              <a:rPr lang="sl-SI" dirty="0" smtClean="0">
                <a:solidFill>
                  <a:schemeClr val="tx2"/>
                </a:solidFill>
                <a:latin typeface="Arial" panose="020B0604020202020204" pitchFamily="34" charset="0"/>
                <a:cs typeface="Arial" panose="020B0604020202020204" pitchFamily="34" charset="0"/>
              </a:rPr>
              <a:t>,</a:t>
            </a:r>
            <a:br>
              <a:rPr lang="sl-SI" dirty="0" smtClean="0">
                <a:solidFill>
                  <a:schemeClr val="tx2"/>
                </a:solidFill>
                <a:latin typeface="Arial" panose="020B0604020202020204" pitchFamily="34" charset="0"/>
                <a:cs typeface="Arial" panose="020B0604020202020204" pitchFamily="34" charset="0"/>
              </a:rPr>
            </a:br>
            <a:r>
              <a:rPr lang="sl-SI" dirty="0" smtClean="0">
                <a:solidFill>
                  <a:schemeClr val="tx2"/>
                </a:solidFill>
                <a:latin typeface="Arial" panose="020B0604020202020204" pitchFamily="34" charset="0"/>
                <a:cs typeface="Arial" panose="020B0604020202020204" pitchFamily="34" charset="0"/>
              </a:rPr>
              <a:t>ki </a:t>
            </a:r>
            <a:r>
              <a:rPr lang="sl-SI" dirty="0">
                <a:solidFill>
                  <a:schemeClr val="tx2"/>
                </a:solidFill>
                <a:latin typeface="Arial" panose="020B0604020202020204" pitchFamily="34" charset="0"/>
                <a:cs typeface="Arial" panose="020B0604020202020204" pitchFamily="34" charset="0"/>
              </a:rPr>
              <a:t>najboljše v prsnem slogu plava</a:t>
            </a:r>
            <a:r>
              <a:rPr lang="sl-SI" dirty="0" smtClean="0">
                <a:solidFill>
                  <a:schemeClr val="tx2"/>
                </a:solidFill>
                <a:latin typeface="Arial" panose="020B0604020202020204" pitchFamily="34" charset="0"/>
                <a:cs typeface="Arial" panose="020B0604020202020204" pitchFamily="34" charset="0"/>
              </a:rPr>
              <a:t>.        </a:t>
            </a:r>
            <a:r>
              <a:rPr lang="sl-SI" b="1" dirty="0" smtClean="0">
                <a:solidFill>
                  <a:srgbClr val="0070C0"/>
                </a:solidFill>
                <a:latin typeface="Arial" panose="020B0604020202020204" pitchFamily="34" charset="0"/>
                <a:cs typeface="Arial" panose="020B0604020202020204" pitchFamily="34" charset="0"/>
              </a:rPr>
              <a:t>ŽABA</a:t>
            </a:r>
            <a:endParaRPr lang="sl-SI" b="1" dirty="0">
              <a:solidFill>
                <a:srgbClr val="0070C0"/>
              </a:solidFill>
              <a:latin typeface="Arial" panose="020B0604020202020204" pitchFamily="34" charset="0"/>
              <a:cs typeface="Arial" panose="020B0604020202020204" pitchFamily="34" charset="0"/>
            </a:endParaRPr>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840" y="1111158"/>
            <a:ext cx="4793085" cy="3194142"/>
          </a:xfrm>
          <a:prstGeom prst="rect">
            <a:avLst/>
          </a:prstGeom>
        </p:spPr>
      </p:pic>
    </p:spTree>
    <p:extLst>
      <p:ext uri="{BB962C8B-B14F-4D97-AF65-F5344CB8AC3E}">
        <p14:creationId xmlns:p14="http://schemas.microsoft.com/office/powerpoint/2010/main" val="3155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093789" y="1924051"/>
            <a:ext cx="10183813" cy="4333874"/>
          </a:xfrm>
        </p:spPr>
        <p:txBody>
          <a:bodyPr rtlCol="0">
            <a:normAutofit fontScale="90000"/>
          </a:bodyPr>
          <a:lstStyle/>
          <a:p>
            <a:r>
              <a:rPr lang="sl-SI" b="1" dirty="0" smtClean="0">
                <a:solidFill>
                  <a:schemeClr val="bg2">
                    <a:lumMod val="50000"/>
                  </a:schemeClr>
                </a:solidFill>
              </a:rPr>
              <a:t/>
            </a:r>
            <a:br>
              <a:rPr lang="sl-SI" b="1" dirty="0" smtClean="0">
                <a:solidFill>
                  <a:schemeClr val="bg2">
                    <a:lumMod val="50000"/>
                  </a:schemeClr>
                </a:solidFill>
              </a:rPr>
            </a:br>
            <a:r>
              <a:rPr lang="sl-SI" b="1" dirty="0" smtClean="0">
                <a:solidFill>
                  <a:schemeClr val="bg2">
                    <a:lumMod val="50000"/>
                  </a:schemeClr>
                </a:solidFill>
              </a:rPr>
              <a:t>NAVODILO: </a:t>
            </a:r>
            <a:r>
              <a:rPr lang="sl-SI" b="1" dirty="0" smtClean="0">
                <a:solidFill>
                  <a:srgbClr val="92D050"/>
                </a:solidFill>
              </a:rPr>
              <a:t>Ustno odgovori na vprašanja.</a:t>
            </a:r>
            <a:r>
              <a:rPr lang="sl-SI" b="1" dirty="0" smtClean="0">
                <a:solidFill>
                  <a:schemeClr val="bg2">
                    <a:lumMod val="50000"/>
                  </a:schemeClr>
                </a:solidFill>
              </a:rPr>
              <a:t/>
            </a:r>
            <a:br>
              <a:rPr lang="sl-SI" b="1" dirty="0" smtClean="0">
                <a:solidFill>
                  <a:schemeClr val="bg2">
                    <a:lumMod val="50000"/>
                  </a:schemeClr>
                </a:solidFill>
              </a:rPr>
            </a:br>
            <a:r>
              <a:rPr lang="sl-SI" b="1" dirty="0" smtClean="0">
                <a:solidFill>
                  <a:schemeClr val="bg2">
                    <a:lumMod val="50000"/>
                  </a:schemeClr>
                </a:solidFill>
              </a:rPr>
              <a:t/>
            </a:r>
            <a:br>
              <a:rPr lang="sl-SI" b="1" dirty="0" smtClean="0">
                <a:solidFill>
                  <a:schemeClr val="bg2">
                    <a:lumMod val="50000"/>
                  </a:schemeClr>
                </a:solidFill>
              </a:rPr>
            </a:br>
            <a:r>
              <a:rPr lang="sl-SI" b="1" dirty="0" smtClean="0">
                <a:solidFill>
                  <a:schemeClr val="tx2"/>
                </a:solidFill>
                <a:latin typeface="Arial" panose="020B0604020202020204" pitchFamily="34" charset="0"/>
                <a:cs typeface="Arial" panose="020B0604020202020204" pitchFamily="34" charset="0"/>
              </a:rPr>
              <a:t>-Ali poznaš kakšno umetno pesem, ki ima naslov </a:t>
            </a:r>
            <a:r>
              <a:rPr lang="sl-SI" b="1" dirty="0" smtClean="0">
                <a:solidFill>
                  <a:srgbClr val="FF0000"/>
                </a:solidFill>
                <a:latin typeface="Arial" panose="020B0604020202020204" pitchFamily="34" charset="0"/>
                <a:cs typeface="Arial" panose="020B0604020202020204" pitchFamily="34" charset="0"/>
              </a:rPr>
              <a:t>Žabe</a:t>
            </a:r>
            <a:r>
              <a:rPr lang="sl-SI" b="1" dirty="0" smtClean="0">
                <a:solidFill>
                  <a:schemeClr val="tx2"/>
                </a:solidFill>
                <a:latin typeface="Arial" panose="020B0604020202020204" pitchFamily="34" charset="0"/>
                <a:cs typeface="Arial" panose="020B0604020202020204" pitchFamily="34" charset="0"/>
              </a:rPr>
              <a:t>? </a:t>
            </a:r>
            <a:br>
              <a:rPr lang="sl-SI" b="1" dirty="0" smtClean="0">
                <a:solidFill>
                  <a:schemeClr val="tx2"/>
                </a:solidFill>
                <a:latin typeface="Arial" panose="020B0604020202020204" pitchFamily="34" charset="0"/>
                <a:cs typeface="Arial" panose="020B0604020202020204" pitchFamily="34" charset="0"/>
              </a:rPr>
            </a:br>
            <a:r>
              <a:rPr lang="sl-SI" b="1" dirty="0" smtClean="0">
                <a:solidFill>
                  <a:schemeClr val="tx2"/>
                </a:solidFill>
                <a:latin typeface="Arial" panose="020B0604020202020204" pitchFamily="34" charset="0"/>
                <a:cs typeface="Arial" panose="020B0604020202020204" pitchFamily="34" charset="0"/>
              </a:rPr>
              <a:t/>
            </a:r>
            <a:br>
              <a:rPr lang="sl-SI" b="1" dirty="0" smtClean="0">
                <a:solidFill>
                  <a:schemeClr val="tx2"/>
                </a:solidFill>
                <a:latin typeface="Arial" panose="020B0604020202020204" pitchFamily="34" charset="0"/>
                <a:cs typeface="Arial" panose="020B0604020202020204" pitchFamily="34" charset="0"/>
              </a:rPr>
            </a:br>
            <a:r>
              <a:rPr lang="sl-SI" b="1" dirty="0" smtClean="0">
                <a:solidFill>
                  <a:schemeClr val="tx2"/>
                </a:solidFill>
                <a:latin typeface="Arial" panose="020B0604020202020204" pitchFamily="34" charset="0"/>
                <a:cs typeface="Arial" panose="020B0604020202020204" pitchFamily="34" charset="0"/>
              </a:rPr>
              <a:t>-Kdo jo je napisal? </a:t>
            </a:r>
            <a:br>
              <a:rPr lang="sl-SI" b="1" dirty="0" smtClean="0">
                <a:solidFill>
                  <a:schemeClr val="tx2"/>
                </a:solidFill>
                <a:latin typeface="Arial" panose="020B0604020202020204" pitchFamily="34" charset="0"/>
                <a:cs typeface="Arial" panose="020B0604020202020204" pitchFamily="34" charset="0"/>
              </a:rPr>
            </a:br>
            <a:r>
              <a:rPr lang="sl-SI" b="1" dirty="0" smtClean="0">
                <a:solidFill>
                  <a:schemeClr val="tx2"/>
                </a:solidFill>
                <a:latin typeface="Arial" panose="020B0604020202020204" pitchFamily="34" charset="0"/>
                <a:cs typeface="Arial" panose="020B0604020202020204" pitchFamily="34" charset="0"/>
              </a:rPr>
              <a:t/>
            </a:r>
            <a:br>
              <a:rPr lang="sl-SI" b="1" dirty="0" smtClean="0">
                <a:solidFill>
                  <a:schemeClr val="tx2"/>
                </a:solidFill>
                <a:latin typeface="Arial" panose="020B0604020202020204" pitchFamily="34" charset="0"/>
                <a:cs typeface="Arial" panose="020B0604020202020204" pitchFamily="34" charset="0"/>
              </a:rPr>
            </a:br>
            <a:r>
              <a:rPr lang="sl-SI" b="1" dirty="0" smtClean="0">
                <a:solidFill>
                  <a:schemeClr val="tx2"/>
                </a:solidFill>
                <a:latin typeface="Arial" panose="020B0604020202020204" pitchFamily="34" charset="0"/>
                <a:cs typeface="Arial" panose="020B0604020202020204" pitchFamily="34" charset="0"/>
              </a:rPr>
              <a:t>-Kaj je po poklicu?</a:t>
            </a: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4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958236" y="-53374"/>
            <a:ext cx="10058402" cy="1216152"/>
          </a:xfrm>
        </p:spPr>
        <p:txBody>
          <a:bodyPr rtlCol="0"/>
          <a:lstStyle/>
          <a:p>
            <a:pPr algn="ctr" rtl="0"/>
            <a:r>
              <a:rPr lang="sl-SI" b="1" dirty="0" smtClean="0">
                <a:solidFill>
                  <a:srgbClr val="0070C0"/>
                </a:solidFill>
              </a:rPr>
              <a:t>PESNIK in SKLADATELJ</a:t>
            </a:r>
            <a:endParaRPr lang="sl-SI" b="1" dirty="0">
              <a:solidFill>
                <a:srgbClr val="0070C0"/>
              </a:solidFill>
            </a:endParaRPr>
          </a:p>
        </p:txBody>
      </p:sp>
      <p:sp>
        <p:nvSpPr>
          <p:cNvPr id="7" name="Označba mesta za besedilo 6"/>
          <p:cNvSpPr>
            <a:spLocks noGrp="1"/>
          </p:cNvSpPr>
          <p:nvPr>
            <p:ph type="body" sz="half" idx="2"/>
          </p:nvPr>
        </p:nvSpPr>
        <p:spPr>
          <a:xfrm>
            <a:off x="1052423" y="4793115"/>
            <a:ext cx="4368980" cy="1293360"/>
          </a:xfrm>
        </p:spPr>
        <p:txBody>
          <a:bodyPr rtlCol="0">
            <a:normAutofit fontScale="92500" lnSpcReduction="10000"/>
          </a:bodyPr>
          <a:lstStyle/>
          <a:p>
            <a:pPr rtl="0"/>
            <a:r>
              <a:rPr lang="sl-SI" sz="2400" b="1" dirty="0" smtClean="0">
                <a:solidFill>
                  <a:srgbClr val="0070C0"/>
                </a:solidFill>
              </a:rPr>
              <a:t>PESNIK: </a:t>
            </a:r>
            <a:r>
              <a:rPr lang="sl-SI" sz="2400" b="1" dirty="0" smtClean="0"/>
              <a:t>Oton Župančič</a:t>
            </a:r>
          </a:p>
          <a:p>
            <a:pPr rtl="0"/>
            <a:r>
              <a:rPr lang="sl-SI" sz="2400" b="1" dirty="0" smtClean="0">
                <a:solidFill>
                  <a:srgbClr val="0070C0"/>
                </a:solidFill>
              </a:rPr>
              <a:t>PESNIŠKA ZBIRKA: </a:t>
            </a:r>
            <a:r>
              <a:rPr lang="sl-SI" sz="2400" b="1" dirty="0" smtClean="0"/>
              <a:t>Mehurčki, </a:t>
            </a:r>
            <a:r>
              <a:rPr lang="sl-SI" sz="2400" b="1" dirty="0" smtClean="0">
                <a:solidFill>
                  <a:srgbClr val="0070C0"/>
                </a:solidFill>
              </a:rPr>
              <a:t>pesem </a:t>
            </a:r>
            <a:r>
              <a:rPr lang="sl-SI" sz="2400" b="1" dirty="0" smtClean="0">
                <a:solidFill>
                  <a:srgbClr val="FF0000"/>
                </a:solidFill>
              </a:rPr>
              <a:t>Žabe</a:t>
            </a:r>
          </a:p>
          <a:p>
            <a:pPr rtl="0"/>
            <a:endParaRPr lang="sl-SI" sz="2400" b="1" dirty="0"/>
          </a:p>
        </p:txBody>
      </p:sp>
      <p:pic>
        <p:nvPicPr>
          <p:cNvPr id="5" name="Označba mesta slike 4"/>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20772" b="20772"/>
          <a:stretch>
            <a:fillRect/>
          </a:stretch>
        </p:blipFill>
        <p:spPr>
          <a:xfrm>
            <a:off x="7081102" y="1938310"/>
            <a:ext cx="3935536" cy="2571736"/>
          </a:xfrm>
        </p:spPr>
      </p:pic>
      <p:sp>
        <p:nvSpPr>
          <p:cNvPr id="10" name="Označba mesta za besedilo 9"/>
          <p:cNvSpPr>
            <a:spLocks noGrp="1"/>
          </p:cNvSpPr>
          <p:nvPr>
            <p:ph type="body" sz="half" idx="19"/>
          </p:nvPr>
        </p:nvSpPr>
        <p:spPr>
          <a:xfrm>
            <a:off x="6854855" y="4793115"/>
            <a:ext cx="4368980" cy="1293360"/>
          </a:xfrm>
        </p:spPr>
        <p:txBody>
          <a:bodyPr rtlCol="0">
            <a:normAutofit fontScale="85000" lnSpcReduction="20000"/>
          </a:bodyPr>
          <a:lstStyle/>
          <a:p>
            <a:pPr rtl="0"/>
            <a:r>
              <a:rPr lang="sl-SI" sz="2400" b="1" dirty="0" smtClean="0">
                <a:solidFill>
                  <a:srgbClr val="0070C0"/>
                </a:solidFill>
              </a:rPr>
              <a:t>BESEDILO: </a:t>
            </a:r>
            <a:r>
              <a:rPr lang="sl-SI" sz="2400" b="1" dirty="0" smtClean="0"/>
              <a:t>Josip Stritar</a:t>
            </a:r>
          </a:p>
          <a:p>
            <a:pPr rtl="0"/>
            <a:r>
              <a:rPr lang="sl-SI" sz="2400" b="1" dirty="0" smtClean="0">
                <a:solidFill>
                  <a:srgbClr val="0070C0"/>
                </a:solidFill>
              </a:rPr>
              <a:t>SKLADATELJ: </a:t>
            </a:r>
            <a:r>
              <a:rPr lang="sl-SI" sz="2400" b="1" dirty="0" smtClean="0"/>
              <a:t>Vinko Vodopivec</a:t>
            </a:r>
          </a:p>
          <a:p>
            <a:r>
              <a:rPr lang="sl-SI" sz="2400" b="1" dirty="0" smtClean="0">
                <a:solidFill>
                  <a:srgbClr val="0070C0"/>
                </a:solidFill>
              </a:rPr>
              <a:t>PESEM: </a:t>
            </a:r>
            <a:r>
              <a:rPr lang="sl-SI" sz="2400" b="1" dirty="0">
                <a:solidFill>
                  <a:srgbClr val="FF0000"/>
                </a:solidFill>
              </a:rPr>
              <a:t>Žabe</a:t>
            </a:r>
          </a:p>
          <a:p>
            <a:pPr rtl="0"/>
            <a:endParaRPr lang="sl-SI" sz="2400" b="1" dirty="0">
              <a:solidFill>
                <a:srgbClr val="0070C0"/>
              </a:solidFill>
            </a:endParaRPr>
          </a:p>
        </p:txBody>
      </p:sp>
      <p:pic>
        <p:nvPicPr>
          <p:cNvPr id="4" name="Označba mesta slike 3"/>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6434" b="6434"/>
          <a:stretch>
            <a:fillRect/>
          </a:stretch>
        </p:blipFill>
        <p:spPr>
          <a:xfrm>
            <a:off x="1269145" y="2043085"/>
            <a:ext cx="3935536" cy="2571736"/>
          </a:xfrm>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93714" y="1809750"/>
            <a:ext cx="11383961" cy="5981700"/>
          </a:xfrm>
        </p:spPr>
        <p:txBody>
          <a:bodyPr rtlCol="0">
            <a:normAutofit fontScale="90000"/>
          </a:bodyPr>
          <a:lstStyle/>
          <a:p>
            <a:r>
              <a:rPr lang="sl-SI" b="1" dirty="0" smtClean="0">
                <a:solidFill>
                  <a:schemeClr val="bg2">
                    <a:lumMod val="50000"/>
                  </a:schemeClr>
                </a:solidFill>
              </a:rPr>
              <a:t>NAVODILO: </a:t>
            </a:r>
            <a:r>
              <a:rPr lang="sl-SI" b="1" dirty="0" smtClean="0">
                <a:solidFill>
                  <a:srgbClr val="92D050"/>
                </a:solidFill>
              </a:rPr>
              <a:t>Prisluhni </a:t>
            </a:r>
            <a:r>
              <a:rPr lang="sl-SI" b="1" dirty="0">
                <a:solidFill>
                  <a:srgbClr val="92D050"/>
                </a:solidFill>
              </a:rPr>
              <a:t>posnetku igralca Roka Matka, ki je prebral Župančičevo pesem </a:t>
            </a:r>
            <a:r>
              <a:rPr lang="sl-SI" b="1" dirty="0">
                <a:solidFill>
                  <a:srgbClr val="FF0000"/>
                </a:solidFill>
              </a:rPr>
              <a:t>Žabe</a:t>
            </a:r>
            <a:r>
              <a:rPr lang="sl-SI" b="1" dirty="0" smtClean="0">
                <a:solidFill>
                  <a:srgbClr val="FF0000"/>
                </a:solidFill>
              </a:rPr>
              <a:t>.</a:t>
            </a:r>
            <a:br>
              <a:rPr lang="sl-SI" b="1" dirty="0" smtClean="0">
                <a:solidFill>
                  <a:srgbClr val="FF0000"/>
                </a:solidFill>
              </a:rPr>
            </a:br>
            <a:r>
              <a:rPr lang="sl-SI" b="1" dirty="0">
                <a:solidFill>
                  <a:srgbClr val="FF0000"/>
                </a:solidFill>
              </a:rPr>
              <a:t/>
            </a:r>
            <a:br>
              <a:rPr lang="sl-SI" b="1" dirty="0">
                <a:solidFill>
                  <a:srgbClr val="FF0000"/>
                </a:solidFill>
              </a:rPr>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sz="1800" dirty="0" smtClean="0">
                <a:latin typeface="Arial" panose="020B0604020202020204" pitchFamily="34" charset="0"/>
                <a:cs typeface="Arial" panose="020B0604020202020204" pitchFamily="34" charset="0"/>
              </a:rPr>
              <a:t>Rega</a:t>
            </a:r>
            <a:r>
              <a:rPr lang="sl-SI" sz="1800" dirty="0">
                <a:latin typeface="Arial" panose="020B0604020202020204" pitchFamily="34" charset="0"/>
                <a:cs typeface="Arial" panose="020B0604020202020204" pitchFamily="34" charset="0"/>
              </a:rPr>
              <a:t>, rega, rega, 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vedno </a:t>
            </a:r>
            <a:r>
              <a:rPr lang="sl-SI" sz="1800" dirty="0">
                <a:latin typeface="Arial" panose="020B0604020202020204" pitchFamily="34" charset="0"/>
                <a:cs typeface="Arial" panose="020B0604020202020204" pitchFamily="34" charset="0"/>
              </a:rPr>
              <a:t>hujša je zadrega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sonce </a:t>
            </a:r>
            <a:r>
              <a:rPr lang="sl-SI" sz="1800" dirty="0">
                <a:latin typeface="Arial" panose="020B0604020202020204" pitchFamily="34" charset="0"/>
                <a:cs typeface="Arial" panose="020B0604020202020204" pitchFamily="34" charset="0"/>
              </a:rPr>
              <a:t>že do dna nam sega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jojmene</a:t>
            </a:r>
            <a:r>
              <a:rPr lang="sl-SI" sz="1800" dirty="0">
                <a:latin typeface="Arial" panose="020B0604020202020204" pitchFamily="34" charset="0"/>
                <a:cs typeface="Arial" panose="020B0604020202020204" pitchFamily="34" charset="0"/>
              </a:rPr>
              <a:t>, kaj bo iz tega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Kum</a:t>
            </a:r>
            <a:r>
              <a:rPr lang="sl-SI" sz="1800" dirty="0">
                <a:latin typeface="Arial" panose="020B0604020202020204" pitchFamily="34" charset="0"/>
                <a:cs typeface="Arial" panose="020B0604020202020204" pitchFamily="34" charset="0"/>
              </a:rPr>
              <a:t>, kum</a:t>
            </a:r>
            <a:r>
              <a:rPr lang="sl-SI" sz="1800" dirty="0" smtClean="0">
                <a:latin typeface="Arial" panose="020B0604020202020204" pitchFamily="34" charset="0"/>
                <a:cs typeface="Arial" panose="020B0604020202020204" pitchFamily="34" charset="0"/>
              </a:rPr>
              <a:t>, le </a:t>
            </a:r>
            <a:r>
              <a:rPr lang="sl-SI" sz="1800" dirty="0">
                <a:latin typeface="Arial" panose="020B0604020202020204" pitchFamily="34" charset="0"/>
                <a:cs typeface="Arial" panose="020B0604020202020204" pitchFamily="34" charset="0"/>
              </a:rPr>
              <a:t>pogum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t>
            </a:r>
            <a:r>
              <a:rPr lang="sl-SI" sz="1800" dirty="0" smtClean="0">
                <a:latin typeface="Arial" panose="020B0604020202020204" pitchFamily="34" charset="0"/>
                <a:cs typeface="Arial" panose="020B0604020202020204" pitchFamily="34" charset="0"/>
              </a:rPr>
              <a:t>              slišal </a:t>
            </a:r>
            <a:r>
              <a:rPr lang="sl-SI" sz="1800" dirty="0">
                <a:latin typeface="Arial" panose="020B0604020202020204" pitchFamily="34" charset="0"/>
                <a:cs typeface="Arial" panose="020B0604020202020204" pitchFamily="34" charset="0"/>
              </a:rPr>
              <a:t>sem od juga šum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Kvak</a:t>
            </a:r>
            <a:r>
              <a:rPr lang="sl-SI" sz="1800" dirty="0">
                <a:latin typeface="Arial" panose="020B0604020202020204" pitchFamily="34" charset="0"/>
                <a:cs typeface="Arial" panose="020B0604020202020204" pitchFamily="34" charset="0"/>
              </a:rPr>
              <a:t>, kvak</a:t>
            </a:r>
            <a:r>
              <a:rPr lang="sl-SI" sz="1800" dirty="0" smtClean="0">
                <a:latin typeface="Arial" panose="020B0604020202020204" pitchFamily="34" charset="0"/>
                <a:cs typeface="Arial" panose="020B0604020202020204" pitchFamily="34" charset="0"/>
              </a:rPr>
              <a:t>, glej </a:t>
            </a:r>
            <a:r>
              <a:rPr lang="sl-SI" sz="1800" dirty="0">
                <a:latin typeface="Arial" panose="020B0604020202020204" pitchFamily="34" charset="0"/>
                <a:cs typeface="Arial" panose="020B0604020202020204" pitchFamily="34" charset="0"/>
              </a:rPr>
              <a:t>oblak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glej </a:t>
            </a:r>
            <a:r>
              <a:rPr lang="sl-SI" sz="1800" dirty="0">
                <a:latin typeface="Arial" panose="020B0604020202020204" pitchFamily="34" charset="0"/>
                <a:cs typeface="Arial" panose="020B0604020202020204" pitchFamily="34" charset="0"/>
              </a:rPr>
              <a:t>oblakov </a:t>
            </a:r>
            <a:r>
              <a:rPr lang="sl-SI" sz="1800" dirty="0" smtClean="0">
                <a:latin typeface="Arial" panose="020B0604020202020204" pitchFamily="34" charset="0"/>
                <a:cs typeface="Arial" panose="020B0604020202020204" pitchFamily="34" charset="0"/>
              </a:rPr>
              <a:t>sivih </a:t>
            </a:r>
            <a:r>
              <a:rPr lang="sl-SI" sz="1800" dirty="0">
                <a:latin typeface="Arial" panose="020B0604020202020204" pitchFamily="34" charset="0"/>
                <a:cs typeface="Arial" panose="020B0604020202020204" pitchFamily="34" charset="0"/>
              </a:rPr>
              <a:t>vlak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vedro </a:t>
            </a:r>
            <a:r>
              <a:rPr lang="sl-SI" sz="1800" dirty="0">
                <a:latin typeface="Arial" panose="020B0604020202020204" pitchFamily="34" charset="0"/>
                <a:cs typeface="Arial" panose="020B0604020202020204" pitchFamily="34" charset="0"/>
              </a:rPr>
              <a:t>vode nosi vsak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kmalu </a:t>
            </a:r>
            <a:r>
              <a:rPr lang="sl-SI" sz="1800" dirty="0">
                <a:latin typeface="Arial" panose="020B0604020202020204" pitchFamily="34" charset="0"/>
                <a:cs typeface="Arial" panose="020B0604020202020204" pitchFamily="34" charset="0"/>
              </a:rPr>
              <a:t>bo vse polno mlak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Rega</a:t>
            </a:r>
            <a:r>
              <a:rPr lang="sl-SI" sz="1800" dirty="0">
                <a:latin typeface="Arial" panose="020B0604020202020204" pitchFamily="34" charset="0"/>
                <a:cs typeface="Arial" panose="020B0604020202020204" pitchFamily="34" charset="0"/>
              </a:rPr>
              <a:t>, rega, rega, 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Bog </a:t>
            </a:r>
            <a:r>
              <a:rPr lang="sl-SI" sz="1800" dirty="0">
                <a:latin typeface="Arial" panose="020B0604020202020204" pitchFamily="34" charset="0"/>
                <a:cs typeface="Arial" panose="020B0604020202020204" pitchFamily="34" charset="0"/>
              </a:rPr>
              <a:t>nas reši vsega zlega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Kum</a:t>
            </a:r>
            <a:r>
              <a:rPr lang="sl-SI" sz="1800" dirty="0">
                <a:latin typeface="Arial" panose="020B0604020202020204" pitchFamily="34" charset="0"/>
                <a:cs typeface="Arial" panose="020B0604020202020204" pitchFamily="34" charset="0"/>
              </a:rPr>
              <a:t>, kum</a:t>
            </a:r>
            <a:r>
              <a:rPr lang="sl-SI" sz="1800" dirty="0" smtClean="0">
                <a:latin typeface="Arial" panose="020B0604020202020204" pitchFamily="34" charset="0"/>
                <a:cs typeface="Arial" panose="020B0604020202020204" pitchFamily="34" charset="0"/>
              </a:rPr>
              <a:t>, le </a:t>
            </a:r>
            <a:r>
              <a:rPr lang="sl-SI" sz="1800" dirty="0">
                <a:latin typeface="Arial" panose="020B0604020202020204" pitchFamily="34" charset="0"/>
                <a:cs typeface="Arial" panose="020B0604020202020204" pitchFamily="34" charset="0"/>
              </a:rPr>
              <a:t>pogum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Kvak</a:t>
            </a:r>
            <a:r>
              <a:rPr lang="sl-SI" sz="1800" dirty="0">
                <a:latin typeface="Arial" panose="020B0604020202020204" pitchFamily="34" charset="0"/>
                <a:cs typeface="Arial" panose="020B0604020202020204" pitchFamily="34" charset="0"/>
              </a:rPr>
              <a:t>, kvak</a:t>
            </a:r>
            <a:r>
              <a:rPr lang="sl-SI" sz="1800" dirty="0" smtClean="0">
                <a:latin typeface="Arial" panose="020B0604020202020204" pitchFamily="34" charset="0"/>
                <a:cs typeface="Arial" panose="020B0604020202020204" pitchFamily="34" charset="0"/>
              </a:rPr>
              <a:t>, glej oblak!</a:t>
            </a:r>
            <a:r>
              <a:rPr lang="sl-SI" sz="2200" b="1" dirty="0" smtClean="0">
                <a:solidFill>
                  <a:schemeClr val="bg2">
                    <a:lumMod val="50000"/>
                  </a:schemeClr>
                </a:solidFill>
                <a:latin typeface="Arial" panose="020B0604020202020204" pitchFamily="34" charset="0"/>
                <a:cs typeface="Arial" panose="020B0604020202020204" pitchFamily="34" charset="0"/>
              </a:rPr>
              <a:t/>
            </a:r>
            <a:br>
              <a:rPr lang="sl-SI" sz="2200" b="1" dirty="0" smtClean="0">
                <a:solidFill>
                  <a:schemeClr val="bg2">
                    <a:lumMod val="50000"/>
                  </a:schemeClr>
                </a:solidFill>
                <a:latin typeface="Arial" panose="020B0604020202020204" pitchFamily="34" charset="0"/>
                <a:cs typeface="Arial" panose="020B0604020202020204" pitchFamily="34" charset="0"/>
              </a:rPr>
            </a:br>
            <a:r>
              <a:rPr lang="sl-SI" b="1" dirty="0" smtClean="0">
                <a:solidFill>
                  <a:schemeClr val="bg2">
                    <a:lumMod val="50000"/>
                  </a:schemeClr>
                </a:solidFill>
              </a:rPr>
              <a:t/>
            </a:r>
            <a:br>
              <a:rPr lang="sl-SI" b="1" dirty="0" smtClean="0">
                <a:solidFill>
                  <a:schemeClr val="bg2">
                    <a:lumMod val="50000"/>
                  </a:schemeClr>
                </a:solidFill>
              </a:rPr>
            </a:b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pic>
        <p:nvPicPr>
          <p:cNvPr id="2" name="Oton Župančič- Rega reg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57069" y="1428750"/>
            <a:ext cx="2986380" cy="4924425"/>
          </a:xfrm>
          <a:prstGeom prst="rect">
            <a:avLst/>
          </a:prstGeom>
        </p:spPr>
      </p:pic>
    </p:spTree>
    <p:extLst>
      <p:ext uri="{BB962C8B-B14F-4D97-AF65-F5344CB8AC3E}">
        <p14:creationId xmlns:p14="http://schemas.microsoft.com/office/powerpoint/2010/main" val="22255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93714" y="1809750"/>
            <a:ext cx="11383961" cy="5981700"/>
          </a:xfrm>
        </p:spPr>
        <p:txBody>
          <a:bodyPr rtlCol="0">
            <a:normAutofit fontScale="90000"/>
          </a:bodyPr>
          <a:lstStyle/>
          <a:p>
            <a:r>
              <a:rPr lang="sl-SI" b="1" dirty="0" smtClean="0">
                <a:solidFill>
                  <a:schemeClr val="bg2">
                    <a:lumMod val="50000"/>
                  </a:schemeClr>
                </a:solidFill>
              </a:rPr>
              <a:t>NAVODILO: </a:t>
            </a:r>
            <a:r>
              <a:rPr lang="sl-SI" b="1" dirty="0" smtClean="0">
                <a:solidFill>
                  <a:srgbClr val="92D050"/>
                </a:solidFill>
              </a:rPr>
              <a:t>Ob posnetku razločno preberi pesem!</a:t>
            </a:r>
            <a:r>
              <a:rPr lang="sl-SI" b="1" dirty="0" smtClean="0">
                <a:solidFill>
                  <a:srgbClr val="FF0000"/>
                </a:solidFill>
              </a:rPr>
              <a:t/>
            </a:r>
            <a:br>
              <a:rPr lang="sl-SI" b="1" dirty="0" smtClean="0">
                <a:solidFill>
                  <a:srgbClr val="FF0000"/>
                </a:solidFill>
              </a:rPr>
            </a:br>
            <a:r>
              <a:rPr lang="sl-SI" b="1" dirty="0">
                <a:solidFill>
                  <a:srgbClr val="FF0000"/>
                </a:solidFill>
              </a:rPr>
              <a:t/>
            </a:r>
            <a:br>
              <a:rPr lang="sl-SI" b="1" dirty="0">
                <a:solidFill>
                  <a:srgbClr val="FF0000"/>
                </a:solidFill>
              </a:rPr>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sz="1800" dirty="0" smtClean="0">
                <a:latin typeface="Arial" panose="020B0604020202020204" pitchFamily="34" charset="0"/>
                <a:cs typeface="Arial" panose="020B0604020202020204" pitchFamily="34" charset="0"/>
              </a:rPr>
              <a:t>Rega</a:t>
            </a:r>
            <a:r>
              <a:rPr lang="sl-SI" sz="1800" dirty="0">
                <a:latin typeface="Arial" panose="020B0604020202020204" pitchFamily="34" charset="0"/>
                <a:cs typeface="Arial" panose="020B0604020202020204" pitchFamily="34" charset="0"/>
              </a:rPr>
              <a:t>, rega, rega, 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vedno </a:t>
            </a:r>
            <a:r>
              <a:rPr lang="sl-SI" sz="1800" dirty="0">
                <a:latin typeface="Arial" panose="020B0604020202020204" pitchFamily="34" charset="0"/>
                <a:cs typeface="Arial" panose="020B0604020202020204" pitchFamily="34" charset="0"/>
              </a:rPr>
              <a:t>hujša je zadrega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sonce </a:t>
            </a:r>
            <a:r>
              <a:rPr lang="sl-SI" sz="1800" dirty="0">
                <a:latin typeface="Arial" panose="020B0604020202020204" pitchFamily="34" charset="0"/>
                <a:cs typeface="Arial" panose="020B0604020202020204" pitchFamily="34" charset="0"/>
              </a:rPr>
              <a:t>že do dna nam sega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jojmene</a:t>
            </a:r>
            <a:r>
              <a:rPr lang="sl-SI" sz="1800" dirty="0">
                <a:latin typeface="Arial" panose="020B0604020202020204" pitchFamily="34" charset="0"/>
                <a:cs typeface="Arial" panose="020B0604020202020204" pitchFamily="34" charset="0"/>
              </a:rPr>
              <a:t>, kaj bo iz tega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Kum</a:t>
            </a:r>
            <a:r>
              <a:rPr lang="sl-SI" sz="1800" dirty="0">
                <a:latin typeface="Arial" panose="020B0604020202020204" pitchFamily="34" charset="0"/>
                <a:cs typeface="Arial" panose="020B0604020202020204" pitchFamily="34" charset="0"/>
              </a:rPr>
              <a:t>, kum</a:t>
            </a:r>
            <a:r>
              <a:rPr lang="sl-SI" sz="1800" dirty="0" smtClean="0">
                <a:latin typeface="Arial" panose="020B0604020202020204" pitchFamily="34" charset="0"/>
                <a:cs typeface="Arial" panose="020B0604020202020204" pitchFamily="34" charset="0"/>
              </a:rPr>
              <a:t>, le </a:t>
            </a:r>
            <a:r>
              <a:rPr lang="sl-SI" sz="1800" dirty="0">
                <a:latin typeface="Arial" panose="020B0604020202020204" pitchFamily="34" charset="0"/>
                <a:cs typeface="Arial" panose="020B0604020202020204" pitchFamily="34" charset="0"/>
              </a:rPr>
              <a:t>pogum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t>
            </a:r>
            <a:r>
              <a:rPr lang="sl-SI" sz="1800" dirty="0" smtClean="0">
                <a:latin typeface="Arial" panose="020B0604020202020204" pitchFamily="34" charset="0"/>
                <a:cs typeface="Arial" panose="020B0604020202020204" pitchFamily="34" charset="0"/>
              </a:rPr>
              <a:t>              slišal </a:t>
            </a:r>
            <a:r>
              <a:rPr lang="sl-SI" sz="1800" dirty="0">
                <a:latin typeface="Arial" panose="020B0604020202020204" pitchFamily="34" charset="0"/>
                <a:cs typeface="Arial" panose="020B0604020202020204" pitchFamily="34" charset="0"/>
              </a:rPr>
              <a:t>sem od juga šum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Kvak</a:t>
            </a:r>
            <a:r>
              <a:rPr lang="sl-SI" sz="1800" dirty="0">
                <a:latin typeface="Arial" panose="020B0604020202020204" pitchFamily="34" charset="0"/>
                <a:cs typeface="Arial" panose="020B0604020202020204" pitchFamily="34" charset="0"/>
              </a:rPr>
              <a:t>, kvak</a:t>
            </a:r>
            <a:r>
              <a:rPr lang="sl-SI" sz="1800" dirty="0" smtClean="0">
                <a:latin typeface="Arial" panose="020B0604020202020204" pitchFamily="34" charset="0"/>
                <a:cs typeface="Arial" panose="020B0604020202020204" pitchFamily="34" charset="0"/>
              </a:rPr>
              <a:t>, glej </a:t>
            </a:r>
            <a:r>
              <a:rPr lang="sl-SI" sz="1800" dirty="0">
                <a:latin typeface="Arial" panose="020B0604020202020204" pitchFamily="34" charset="0"/>
                <a:cs typeface="Arial" panose="020B0604020202020204" pitchFamily="34" charset="0"/>
              </a:rPr>
              <a:t>oblak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glej </a:t>
            </a:r>
            <a:r>
              <a:rPr lang="sl-SI" sz="1800" dirty="0">
                <a:latin typeface="Arial" panose="020B0604020202020204" pitchFamily="34" charset="0"/>
                <a:cs typeface="Arial" panose="020B0604020202020204" pitchFamily="34" charset="0"/>
              </a:rPr>
              <a:t>oblakov </a:t>
            </a:r>
            <a:r>
              <a:rPr lang="sl-SI" sz="1800" dirty="0" smtClean="0">
                <a:latin typeface="Arial" panose="020B0604020202020204" pitchFamily="34" charset="0"/>
                <a:cs typeface="Arial" panose="020B0604020202020204" pitchFamily="34" charset="0"/>
              </a:rPr>
              <a:t>sivih </a:t>
            </a:r>
            <a:r>
              <a:rPr lang="sl-SI" sz="1800" dirty="0">
                <a:latin typeface="Arial" panose="020B0604020202020204" pitchFamily="34" charset="0"/>
                <a:cs typeface="Arial" panose="020B0604020202020204" pitchFamily="34" charset="0"/>
              </a:rPr>
              <a:t>vlak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vedro </a:t>
            </a:r>
            <a:r>
              <a:rPr lang="sl-SI" sz="1800" dirty="0">
                <a:latin typeface="Arial" panose="020B0604020202020204" pitchFamily="34" charset="0"/>
                <a:cs typeface="Arial" panose="020B0604020202020204" pitchFamily="34" charset="0"/>
              </a:rPr>
              <a:t>vode nosi vsak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kmalu </a:t>
            </a:r>
            <a:r>
              <a:rPr lang="sl-SI" sz="1800" dirty="0">
                <a:latin typeface="Arial" panose="020B0604020202020204" pitchFamily="34" charset="0"/>
                <a:cs typeface="Arial" panose="020B0604020202020204" pitchFamily="34" charset="0"/>
              </a:rPr>
              <a:t>bo vse polno mlak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Rega</a:t>
            </a:r>
            <a:r>
              <a:rPr lang="sl-SI" sz="1800" dirty="0">
                <a:latin typeface="Arial" panose="020B0604020202020204" pitchFamily="34" charset="0"/>
                <a:cs typeface="Arial" panose="020B0604020202020204" pitchFamily="34" charset="0"/>
              </a:rPr>
              <a:t>, rega, rega, 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Bog </a:t>
            </a:r>
            <a:r>
              <a:rPr lang="sl-SI" sz="1800" dirty="0">
                <a:latin typeface="Arial" panose="020B0604020202020204" pitchFamily="34" charset="0"/>
                <a:cs typeface="Arial" panose="020B0604020202020204" pitchFamily="34" charset="0"/>
              </a:rPr>
              <a:t>nas reši vsega zlega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Kum</a:t>
            </a:r>
            <a:r>
              <a:rPr lang="sl-SI" sz="1800" dirty="0">
                <a:latin typeface="Arial" panose="020B0604020202020204" pitchFamily="34" charset="0"/>
                <a:cs typeface="Arial" panose="020B0604020202020204" pitchFamily="34" charset="0"/>
              </a:rPr>
              <a:t>, kum</a:t>
            </a:r>
            <a:r>
              <a:rPr lang="sl-SI" sz="1800" dirty="0" smtClean="0">
                <a:latin typeface="Arial" panose="020B0604020202020204" pitchFamily="34" charset="0"/>
                <a:cs typeface="Arial" panose="020B0604020202020204" pitchFamily="34" charset="0"/>
              </a:rPr>
              <a:t>, le </a:t>
            </a:r>
            <a:r>
              <a:rPr lang="sl-SI" sz="1800" dirty="0">
                <a:latin typeface="Arial" panose="020B0604020202020204" pitchFamily="34" charset="0"/>
                <a:cs typeface="Arial" panose="020B0604020202020204" pitchFamily="34" charset="0"/>
              </a:rPr>
              <a:t>pogum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Kvak</a:t>
            </a:r>
            <a:r>
              <a:rPr lang="sl-SI" sz="1800" dirty="0">
                <a:latin typeface="Arial" panose="020B0604020202020204" pitchFamily="34" charset="0"/>
                <a:cs typeface="Arial" panose="020B0604020202020204" pitchFamily="34" charset="0"/>
              </a:rPr>
              <a:t>, kvak</a:t>
            </a:r>
            <a:r>
              <a:rPr lang="sl-SI" sz="1800" dirty="0" smtClean="0">
                <a:latin typeface="Arial" panose="020B0604020202020204" pitchFamily="34" charset="0"/>
                <a:cs typeface="Arial" panose="020B0604020202020204" pitchFamily="34" charset="0"/>
              </a:rPr>
              <a:t>, glej oblak!</a:t>
            </a:r>
            <a:r>
              <a:rPr lang="sl-SI" sz="2200" b="1" dirty="0" smtClean="0">
                <a:solidFill>
                  <a:schemeClr val="bg2">
                    <a:lumMod val="50000"/>
                  </a:schemeClr>
                </a:solidFill>
                <a:latin typeface="Arial" panose="020B0604020202020204" pitchFamily="34" charset="0"/>
                <a:cs typeface="Arial" panose="020B0604020202020204" pitchFamily="34" charset="0"/>
              </a:rPr>
              <a:t/>
            </a:r>
            <a:br>
              <a:rPr lang="sl-SI" sz="2200" b="1" dirty="0" smtClean="0">
                <a:solidFill>
                  <a:schemeClr val="bg2">
                    <a:lumMod val="50000"/>
                  </a:schemeClr>
                </a:solidFill>
                <a:latin typeface="Arial" panose="020B0604020202020204" pitchFamily="34" charset="0"/>
                <a:cs typeface="Arial" panose="020B0604020202020204" pitchFamily="34" charset="0"/>
              </a:rPr>
            </a:br>
            <a:r>
              <a:rPr lang="sl-SI" b="1" dirty="0" smtClean="0">
                <a:solidFill>
                  <a:schemeClr val="bg2">
                    <a:lumMod val="50000"/>
                  </a:schemeClr>
                </a:solidFill>
              </a:rPr>
              <a:t/>
            </a:r>
            <a:br>
              <a:rPr lang="sl-SI" b="1" dirty="0" smtClean="0">
                <a:solidFill>
                  <a:schemeClr val="bg2">
                    <a:lumMod val="50000"/>
                  </a:schemeClr>
                </a:solidFill>
              </a:rPr>
            </a:b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pic>
        <p:nvPicPr>
          <p:cNvPr id="2" name="Oton Župančič- Rega reg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57069" y="1428750"/>
            <a:ext cx="2986380" cy="4924425"/>
          </a:xfrm>
          <a:prstGeom prst="rect">
            <a:avLst/>
          </a:prstGeom>
        </p:spPr>
      </p:pic>
    </p:spTree>
    <p:extLst>
      <p:ext uri="{BB962C8B-B14F-4D97-AF65-F5344CB8AC3E}">
        <p14:creationId xmlns:p14="http://schemas.microsoft.com/office/powerpoint/2010/main" val="1728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93714" y="723900"/>
            <a:ext cx="11383961" cy="7067550"/>
          </a:xfrm>
        </p:spPr>
        <p:txBody>
          <a:bodyPr rtlCol="0">
            <a:normAutofit/>
          </a:bodyPr>
          <a:lstStyle/>
          <a:p>
            <a:r>
              <a:rPr lang="sl-SI" b="1" dirty="0" smtClean="0">
                <a:solidFill>
                  <a:schemeClr val="bg2">
                    <a:lumMod val="50000"/>
                  </a:schemeClr>
                </a:solidFill>
              </a:rPr>
              <a:t>NAVODILO: V zvezek napiši naslov </a:t>
            </a:r>
            <a:r>
              <a:rPr lang="sl-SI" b="1" dirty="0" smtClean="0">
                <a:solidFill>
                  <a:srgbClr val="FF0000"/>
                </a:solidFill>
              </a:rPr>
              <a:t>Žabe</a:t>
            </a:r>
            <a:r>
              <a:rPr lang="sl-SI" b="1" dirty="0" smtClean="0">
                <a:solidFill>
                  <a:schemeClr val="bg2">
                    <a:lumMod val="50000"/>
                  </a:schemeClr>
                </a:solidFill>
              </a:rPr>
              <a:t>. </a:t>
            </a:r>
            <a:r>
              <a:rPr lang="sl-SI" b="1" dirty="0" smtClean="0">
                <a:solidFill>
                  <a:srgbClr val="92D050"/>
                </a:solidFill>
              </a:rPr>
              <a:t>Postani pesnik in dokončaj rime po svoje</a:t>
            </a:r>
            <a:r>
              <a:rPr lang="sl-SI" b="1" dirty="0" smtClean="0">
                <a:solidFill>
                  <a:schemeClr val="bg2">
                    <a:lumMod val="50000"/>
                  </a:schemeClr>
                </a:solidFill>
              </a:rPr>
              <a:t>.</a:t>
            </a:r>
            <a:r>
              <a:rPr lang="sl-SI" b="1" dirty="0" smtClean="0">
                <a:solidFill>
                  <a:srgbClr val="FF0000"/>
                </a:solidFill>
              </a:rPr>
              <a:t/>
            </a:r>
            <a:br>
              <a:rPr lang="sl-SI" b="1" dirty="0" smtClean="0">
                <a:solidFill>
                  <a:srgbClr val="FF0000"/>
                </a:solidFill>
              </a:rPr>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sz="2200" dirty="0" smtClean="0">
                <a:latin typeface="Arial" panose="020B0604020202020204" pitchFamily="34" charset="0"/>
                <a:cs typeface="Arial" panose="020B0604020202020204" pitchFamily="34" charset="0"/>
              </a:rPr>
              <a:t>Rega</a:t>
            </a:r>
            <a:r>
              <a:rPr lang="sl-SI" sz="2200" dirty="0">
                <a:latin typeface="Arial" panose="020B0604020202020204" pitchFamily="34" charset="0"/>
                <a:cs typeface="Arial" panose="020B0604020202020204" pitchFamily="34" charset="0"/>
              </a:rPr>
              <a:t>, rega, rega, rega</a:t>
            </a:r>
            <a:r>
              <a:rPr lang="sl-SI" sz="2200" dirty="0" smtClean="0">
                <a:latin typeface="Arial" panose="020B0604020202020204" pitchFamily="34" charset="0"/>
                <a:cs typeface="Arial" panose="020B0604020202020204" pitchFamily="34" charset="0"/>
              </a:rPr>
              <a:t>,     ______________________________.</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
            </a:r>
            <a:br>
              <a:rPr lang="sl-SI" sz="2200" dirty="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Kum</a:t>
            </a:r>
            <a:r>
              <a:rPr lang="sl-SI" sz="2200" dirty="0">
                <a:latin typeface="Arial" panose="020B0604020202020204" pitchFamily="34" charset="0"/>
                <a:cs typeface="Arial" panose="020B0604020202020204" pitchFamily="34" charset="0"/>
              </a:rPr>
              <a:t>, kum</a:t>
            </a:r>
            <a:r>
              <a:rPr lang="sl-SI" sz="2200" dirty="0" smtClean="0">
                <a:latin typeface="Arial" panose="020B0604020202020204" pitchFamily="34" charset="0"/>
                <a:cs typeface="Arial" panose="020B0604020202020204" pitchFamily="34" charset="0"/>
              </a:rPr>
              <a:t>, __________________________________________.</a:t>
            </a:r>
            <a:br>
              <a:rPr lang="sl-SI" sz="2200" dirty="0" smtClean="0">
                <a:latin typeface="Arial" panose="020B0604020202020204" pitchFamily="34" charset="0"/>
                <a:cs typeface="Arial" panose="020B0604020202020204" pitchFamily="34" charset="0"/>
              </a:rPr>
            </a:br>
            <a:r>
              <a:rPr lang="sl-SI" sz="2200" dirty="0">
                <a:latin typeface="Arial" panose="020B0604020202020204" pitchFamily="34" charset="0"/>
                <a:cs typeface="Arial" panose="020B0604020202020204" pitchFamily="34" charset="0"/>
              </a:rPr>
              <a:t> </a:t>
            </a:r>
            <a:r>
              <a:rPr lang="sl-SI" sz="2200" dirty="0" smtClean="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
            </a:r>
            <a:br>
              <a:rPr lang="sl-SI" sz="2200" dirty="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Kvak</a:t>
            </a:r>
            <a:r>
              <a:rPr lang="sl-SI" sz="2200" dirty="0">
                <a:latin typeface="Arial" panose="020B0604020202020204" pitchFamily="34" charset="0"/>
                <a:cs typeface="Arial" panose="020B0604020202020204" pitchFamily="34" charset="0"/>
              </a:rPr>
              <a:t>, kvak</a:t>
            </a:r>
            <a:r>
              <a:rPr lang="sl-SI" sz="2200" dirty="0" smtClean="0">
                <a:latin typeface="Arial" panose="020B0604020202020204" pitchFamily="34" charset="0"/>
                <a:cs typeface="Arial" panose="020B0604020202020204" pitchFamily="34" charset="0"/>
              </a:rPr>
              <a:t>, __________________________________________.</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
            </a:r>
            <a:br>
              <a:rPr lang="sl-SI" sz="2200" dirty="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Rega</a:t>
            </a:r>
            <a:r>
              <a:rPr lang="sl-SI" sz="2200" dirty="0">
                <a:latin typeface="Arial" panose="020B0604020202020204" pitchFamily="34" charset="0"/>
                <a:cs typeface="Arial" panose="020B0604020202020204" pitchFamily="34" charset="0"/>
              </a:rPr>
              <a:t>, rega, rega, rega</a:t>
            </a:r>
            <a:r>
              <a:rPr lang="sl-SI" sz="2200" dirty="0" smtClean="0">
                <a:latin typeface="Arial" panose="020B0604020202020204" pitchFamily="34" charset="0"/>
                <a:cs typeface="Arial" panose="020B0604020202020204" pitchFamily="34" charset="0"/>
              </a:rPr>
              <a:t>, _________________________________.</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
            </a:r>
            <a:br>
              <a:rPr lang="sl-SI" sz="2200" dirty="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Kum</a:t>
            </a:r>
            <a:r>
              <a:rPr lang="sl-SI" sz="2200" dirty="0">
                <a:latin typeface="Arial" panose="020B0604020202020204" pitchFamily="34" charset="0"/>
                <a:cs typeface="Arial" panose="020B0604020202020204" pitchFamily="34" charset="0"/>
              </a:rPr>
              <a:t>, kum</a:t>
            </a:r>
            <a:r>
              <a:rPr lang="sl-SI" sz="2200" dirty="0" smtClean="0">
                <a:latin typeface="Arial" panose="020B0604020202020204" pitchFamily="34" charset="0"/>
                <a:cs typeface="Arial" panose="020B0604020202020204" pitchFamily="34" charset="0"/>
              </a:rPr>
              <a:t>, ___________________________________________.</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Kvak</a:t>
            </a:r>
            <a:r>
              <a:rPr lang="sl-SI" sz="2200" dirty="0">
                <a:latin typeface="Arial" panose="020B0604020202020204" pitchFamily="34" charset="0"/>
                <a:cs typeface="Arial" panose="020B0604020202020204" pitchFamily="34" charset="0"/>
              </a:rPr>
              <a:t>, kvak</a:t>
            </a:r>
            <a:r>
              <a:rPr lang="sl-SI" sz="2200" dirty="0" smtClean="0">
                <a:latin typeface="Arial" panose="020B0604020202020204" pitchFamily="34" charset="0"/>
                <a:cs typeface="Arial" panose="020B0604020202020204" pitchFamily="34" charset="0"/>
              </a:rPr>
              <a:t>, ___________________________________________.</a:t>
            </a:r>
            <a:r>
              <a:rPr lang="sl-SI" sz="2200" b="1" dirty="0" smtClean="0">
                <a:solidFill>
                  <a:schemeClr val="bg2">
                    <a:lumMod val="50000"/>
                  </a:schemeClr>
                </a:solidFill>
                <a:latin typeface="Arial" panose="020B0604020202020204" pitchFamily="34" charset="0"/>
                <a:cs typeface="Arial" panose="020B0604020202020204" pitchFamily="34" charset="0"/>
              </a:rPr>
              <a:t/>
            </a:r>
            <a:br>
              <a:rPr lang="sl-SI" sz="2200" b="1" dirty="0" smtClean="0">
                <a:solidFill>
                  <a:schemeClr val="bg2">
                    <a:lumMod val="50000"/>
                  </a:schemeClr>
                </a:solidFill>
                <a:latin typeface="Arial" panose="020B0604020202020204" pitchFamily="34" charset="0"/>
                <a:cs typeface="Arial" panose="020B0604020202020204" pitchFamily="34" charset="0"/>
              </a:rPr>
            </a:br>
            <a:r>
              <a:rPr lang="sl-SI" sz="2200" b="1" dirty="0" smtClean="0">
                <a:solidFill>
                  <a:schemeClr val="bg2">
                    <a:lumMod val="50000"/>
                  </a:schemeClr>
                </a:solidFill>
              </a:rPr>
              <a:t/>
            </a:r>
            <a:br>
              <a:rPr lang="sl-SI" sz="2200" b="1" dirty="0" smtClean="0">
                <a:solidFill>
                  <a:schemeClr val="bg2">
                    <a:lumMod val="50000"/>
                  </a:schemeClr>
                </a:solidFill>
              </a:rPr>
            </a:b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91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93714" y="723900"/>
            <a:ext cx="11383961" cy="7061200"/>
          </a:xfrm>
        </p:spPr>
        <p:txBody>
          <a:bodyPr rtlCol="0">
            <a:normAutofit fontScale="90000"/>
          </a:bodyPr>
          <a:lstStyle/>
          <a:p>
            <a:pPr lvl="0"/>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b="1" dirty="0" smtClean="0">
                <a:solidFill>
                  <a:schemeClr val="bg2">
                    <a:lumMod val="50000"/>
                  </a:schemeClr>
                </a:solidFill>
              </a:rPr>
              <a:t>NAVODILO</a:t>
            </a:r>
            <a:r>
              <a:rPr lang="sl-SI" b="1" dirty="0">
                <a:solidFill>
                  <a:schemeClr val="bg2">
                    <a:lumMod val="50000"/>
                  </a:schemeClr>
                </a:solidFill>
              </a:rPr>
              <a:t>: </a:t>
            </a:r>
            <a:r>
              <a:rPr lang="sl-SI" b="1" dirty="0" smtClean="0">
                <a:solidFill>
                  <a:srgbClr val="92D050"/>
                </a:solidFill>
              </a:rPr>
              <a:t>Prisluhni in zapoj pesem </a:t>
            </a:r>
            <a:r>
              <a:rPr lang="sl-SI" b="1" dirty="0" smtClean="0">
                <a:solidFill>
                  <a:srgbClr val="FF0000"/>
                </a:solidFill>
              </a:rPr>
              <a:t>Žabe</a:t>
            </a:r>
            <a:r>
              <a:rPr lang="sl-SI" b="1" dirty="0" smtClean="0">
                <a:solidFill>
                  <a:srgbClr val="92D050"/>
                </a:solidFill>
              </a:rPr>
              <a:t>, ki jo je uglasbil skladatelj Vinko Vodopivec.</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r>
            <a:br>
              <a:rPr lang="sl-SI" sz="2700" dirty="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t>
            </a:r>
            <a:r>
              <a:rPr lang="sl-SI" sz="2700" dirty="0" smtClean="0">
                <a:latin typeface="Arial" panose="020B0604020202020204" pitchFamily="34" charset="0"/>
                <a:cs typeface="Arial" panose="020B0604020202020204" pitchFamily="34" charset="0"/>
              </a:rPr>
              <a:t> Žabe </a:t>
            </a:r>
            <a:r>
              <a:rPr lang="sl-SI" sz="2700" dirty="0">
                <a:latin typeface="Arial" panose="020B0604020202020204" pitchFamily="34" charset="0"/>
                <a:cs typeface="Arial" panose="020B0604020202020204" pitchFamily="34" charset="0"/>
              </a:rPr>
              <a:t>svatbo so imele</a:t>
            </a:r>
            <a:r>
              <a:rPr lang="sl-SI" sz="2700" dirty="0" smtClean="0">
                <a:latin typeface="Arial" panose="020B0604020202020204" pitchFamily="34" charset="0"/>
                <a:cs typeface="Arial" panose="020B0604020202020204" pitchFamily="34" charset="0"/>
              </a:rPr>
              <a:t>,                               Skokica, nevesta mlada,</a:t>
            </a:r>
            <a:r>
              <a:rPr lang="sl-SI" sz="2700" dirty="0">
                <a:latin typeface="Arial" panose="020B0604020202020204" pitchFamily="34" charset="0"/>
                <a:cs typeface="Arial" panose="020B0604020202020204" pitchFamily="34" charset="0"/>
              </a:rPr>
              <a:t/>
            </a:r>
            <a:br>
              <a:rPr lang="sl-SI" sz="2700" dirty="0">
                <a:latin typeface="Arial" panose="020B0604020202020204" pitchFamily="34" charset="0"/>
                <a:cs typeface="Arial" panose="020B0604020202020204" pitchFamily="34" charset="0"/>
              </a:rPr>
            </a:br>
            <a:r>
              <a:rPr lang="sl-SI" sz="2700" dirty="0" smtClean="0">
                <a:latin typeface="Arial" panose="020B0604020202020204" pitchFamily="34" charset="0"/>
                <a:cs typeface="Arial" panose="020B0604020202020204" pitchFamily="34" charset="0"/>
              </a:rPr>
              <a:t>  zbrane </a:t>
            </a:r>
            <a:r>
              <a:rPr lang="sl-SI" sz="2700" dirty="0">
                <a:latin typeface="Arial" panose="020B0604020202020204" pitchFamily="34" charset="0"/>
                <a:cs typeface="Arial" panose="020B0604020202020204" pitchFamily="34" charset="0"/>
              </a:rPr>
              <a:t>od sosednjih mlak</a:t>
            </a:r>
            <a:r>
              <a:rPr lang="sl-SI" sz="2700" dirty="0" smtClean="0">
                <a:latin typeface="Arial" panose="020B0604020202020204" pitchFamily="34" charset="0"/>
                <a:cs typeface="Arial" panose="020B0604020202020204" pitchFamily="34" charset="0"/>
              </a:rPr>
              <a:t>,                         ženin bil je dolgokrak,</a:t>
            </a:r>
            <a:r>
              <a:rPr lang="sl-SI" sz="2700" dirty="0">
                <a:latin typeface="Arial" panose="020B0604020202020204" pitchFamily="34" charset="0"/>
                <a:cs typeface="Arial" panose="020B0604020202020204" pitchFamily="34" charset="0"/>
              </a:rPr>
              <a:t/>
            </a:r>
            <a:br>
              <a:rPr lang="sl-SI" sz="2700" dirty="0">
                <a:latin typeface="Arial" panose="020B0604020202020204" pitchFamily="34" charset="0"/>
                <a:cs typeface="Arial" panose="020B0604020202020204" pitchFamily="34" charset="0"/>
              </a:rPr>
            </a:br>
            <a:r>
              <a:rPr lang="sl-SI" sz="2700" dirty="0" smtClean="0">
                <a:latin typeface="Arial" panose="020B0604020202020204" pitchFamily="34" charset="0"/>
                <a:cs typeface="Arial" panose="020B0604020202020204" pitchFamily="34" charset="0"/>
              </a:rPr>
              <a:t>  jedle</a:t>
            </a:r>
            <a:r>
              <a:rPr lang="sl-SI" sz="2700" dirty="0">
                <a:latin typeface="Arial" panose="020B0604020202020204" pitchFamily="34" charset="0"/>
                <a:cs typeface="Arial" panose="020B0604020202020204" pitchFamily="34" charset="0"/>
              </a:rPr>
              <a:t>, pile so in pele, </a:t>
            </a:r>
            <a:r>
              <a:rPr lang="sl-SI" sz="2700" dirty="0" smtClean="0">
                <a:latin typeface="Arial" panose="020B0604020202020204" pitchFamily="34" charset="0"/>
                <a:cs typeface="Arial" panose="020B0604020202020204" pitchFamily="34" charset="0"/>
              </a:rPr>
              <a:t>                                 rajala oba sta rada,</a:t>
            </a:r>
            <a:r>
              <a:rPr lang="sl-SI" sz="2700" dirty="0">
                <a:latin typeface="Arial" panose="020B0604020202020204" pitchFamily="34" charset="0"/>
                <a:cs typeface="Arial" panose="020B0604020202020204" pitchFamily="34" charset="0"/>
              </a:rPr>
              <a:t/>
            </a:r>
            <a:br>
              <a:rPr lang="sl-SI" sz="2700" dirty="0">
                <a:latin typeface="Arial" panose="020B0604020202020204" pitchFamily="34" charset="0"/>
                <a:cs typeface="Arial" panose="020B0604020202020204" pitchFamily="34" charset="0"/>
              </a:rPr>
            </a:br>
            <a:r>
              <a:rPr lang="sl-SI" sz="2700" dirty="0" smtClean="0">
                <a:latin typeface="Arial" panose="020B0604020202020204" pitchFamily="34" charset="0"/>
                <a:cs typeface="Arial" panose="020B0604020202020204" pitchFamily="34" charset="0"/>
              </a:rPr>
              <a:t>  rega</a:t>
            </a:r>
            <a:r>
              <a:rPr lang="sl-SI" sz="2700" dirty="0">
                <a:latin typeface="Arial" panose="020B0604020202020204" pitchFamily="34" charset="0"/>
                <a:cs typeface="Arial" panose="020B0604020202020204" pitchFamily="34" charset="0"/>
              </a:rPr>
              <a:t>, rega, reg, kvak, kvak, kvak, kvak</a:t>
            </a:r>
            <a:r>
              <a:rPr lang="sl-SI" sz="2700" dirty="0" smtClean="0">
                <a:latin typeface="Arial" panose="020B0604020202020204" pitchFamily="34" charset="0"/>
                <a:cs typeface="Arial" panose="020B0604020202020204" pitchFamily="34" charset="0"/>
              </a:rPr>
              <a:t>.    Rega, rega, reg, kvak, kvak, kvak, kvak.</a:t>
            </a: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t> </a:t>
            </a:r>
            <a:r>
              <a:rPr lang="sl-SI" sz="2700" dirty="0" smtClean="0">
                <a:latin typeface="Arial" panose="020B0604020202020204" pitchFamily="34" charset="0"/>
                <a:cs typeface="Arial" panose="020B0604020202020204" pitchFamily="34" charset="0"/>
              </a:rPr>
              <a:t>Po večerji zavrte se,                                  Živi ženin naš z nevesto,              </a:t>
            </a:r>
            <a:br>
              <a:rPr lang="sl-SI" sz="2700" dirty="0" smtClean="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t>
            </a:r>
            <a:r>
              <a:rPr lang="sl-SI" sz="2700" dirty="0" smtClean="0">
                <a:latin typeface="Arial" panose="020B0604020202020204" pitchFamily="34" charset="0"/>
                <a:cs typeface="Arial" panose="020B0604020202020204" pitchFamily="34" charset="0"/>
              </a:rPr>
              <a:t> ko je bil že pozen mrak,                             glas povzdigne </a:t>
            </a:r>
            <a:r>
              <a:rPr lang="sl-SI" sz="2700" dirty="0" err="1" smtClean="0">
                <a:latin typeface="Arial" panose="020B0604020202020204" pitchFamily="34" charset="0"/>
                <a:cs typeface="Arial" panose="020B0604020202020204" pitchFamily="34" charset="0"/>
              </a:rPr>
              <a:t>Krakuš</a:t>
            </a:r>
            <a:r>
              <a:rPr lang="sl-SI" sz="2700" dirty="0" smtClean="0">
                <a:latin typeface="Arial" panose="020B0604020202020204" pitchFamily="34" charset="0"/>
                <a:cs typeface="Arial" panose="020B0604020202020204" pitchFamily="34" charset="0"/>
              </a:rPr>
              <a:t> svat,</a:t>
            </a:r>
            <a:br>
              <a:rPr lang="sl-SI" sz="2700" dirty="0" smtClean="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t>
            </a:r>
            <a:r>
              <a:rPr lang="sl-SI" sz="2700" dirty="0" smtClean="0">
                <a:latin typeface="Arial" panose="020B0604020202020204" pitchFamily="34" charset="0"/>
                <a:cs typeface="Arial" panose="020B0604020202020204" pitchFamily="34" charset="0"/>
              </a:rPr>
              <a:t> rajajo, da vse se trese,                               zagrmi jih kakih dvesto,</a:t>
            </a:r>
            <a:br>
              <a:rPr lang="sl-SI" sz="2700" dirty="0" smtClean="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t>
            </a:r>
            <a:r>
              <a:rPr lang="sl-SI" sz="2700" dirty="0" smtClean="0">
                <a:latin typeface="Arial" panose="020B0604020202020204" pitchFamily="34" charset="0"/>
                <a:cs typeface="Arial" panose="020B0604020202020204" pitchFamily="34" charset="0"/>
              </a:rPr>
              <a:t> rega</a:t>
            </a:r>
            <a:r>
              <a:rPr lang="sl-SI" sz="2700" dirty="0">
                <a:latin typeface="Arial" panose="020B0604020202020204" pitchFamily="34" charset="0"/>
                <a:cs typeface="Arial" panose="020B0604020202020204" pitchFamily="34" charset="0"/>
              </a:rPr>
              <a:t>, rega, reg, kvak, kvak, kvak, kvak</a:t>
            </a:r>
            <a:r>
              <a:rPr lang="sl-SI" sz="2700" dirty="0" smtClean="0">
                <a:latin typeface="Arial" panose="020B0604020202020204" pitchFamily="34" charset="0"/>
                <a:cs typeface="Arial" panose="020B0604020202020204" pitchFamily="34" charset="0"/>
              </a:rPr>
              <a:t>.     rega</a:t>
            </a:r>
            <a:r>
              <a:rPr lang="sl-SI" sz="2700" dirty="0">
                <a:latin typeface="Arial" panose="020B0604020202020204" pitchFamily="34" charset="0"/>
                <a:cs typeface="Arial" panose="020B0604020202020204" pitchFamily="34" charset="0"/>
              </a:rPr>
              <a:t>, rega, reg, kvak, kvak, kvak, kvak.</a:t>
            </a:r>
            <a:r>
              <a:rPr lang="sl-SI" dirty="0"/>
              <a:t/>
            </a:r>
            <a:br>
              <a:rPr lang="sl-SI" dirty="0"/>
            </a:br>
            <a:r>
              <a:rPr lang="sl-SI" dirty="0"/>
              <a:t/>
            </a:r>
            <a:br>
              <a:rPr lang="sl-SI" dirty="0"/>
            </a:br>
            <a:r>
              <a:rPr lang="sl-SI" dirty="0"/>
              <a:t> </a:t>
            </a:r>
            <a:br>
              <a:rPr lang="sl-SI" dirty="0"/>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pic>
        <p:nvPicPr>
          <p:cNvPr id="2" name="Žabe_vok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20400" y="1838325"/>
            <a:ext cx="609600" cy="609600"/>
          </a:xfrm>
          <a:prstGeom prst="rect">
            <a:avLst/>
          </a:prstGeom>
        </p:spPr>
      </p:pic>
    </p:spTree>
    <p:extLst>
      <p:ext uri="{BB962C8B-B14F-4D97-AF65-F5344CB8AC3E}">
        <p14:creationId xmlns:p14="http://schemas.microsoft.com/office/powerpoint/2010/main" val="23888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ika narave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4_TF03431377" id="{D2FA546E-0220-4569-9170-37566951CEE3}" vid="{A21AA980-DDD6-4CA6-81F9-4E5A4684A9D4}"/>
    </a:ext>
  </a:extLst>
</a:theme>
</file>

<file path=ppt/theme/theme2.xml><?xml version="1.0" encoding="utf-8"?>
<a:theme xmlns:a="http://schemas.openxmlformats.org/drawingml/2006/main" name="Officeova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Predstavitev narave, ilustriran načrt pokrajine (širok zaslon)</Template>
  <TotalTime>186</TotalTime>
  <Words>710</Words>
  <Application>Microsoft Office PowerPoint</Application>
  <PresentationFormat>Širokozaslonsko</PresentationFormat>
  <Paragraphs>25</Paragraphs>
  <Slides>10</Slides>
  <Notes>10</Notes>
  <HiddenSlides>0</HiddenSlides>
  <MMClips>4</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10</vt:i4>
      </vt:variant>
    </vt:vector>
  </HeadingPairs>
  <TitlesOfParts>
    <vt:vector size="13" baseType="lpstr">
      <vt:lpstr>Arial</vt:lpstr>
      <vt:lpstr>Segoe Print</vt:lpstr>
      <vt:lpstr>Slika narave 16x9</vt:lpstr>
      <vt:lpstr>UMETNA GLASBA</vt:lpstr>
      <vt:lpstr>NAVODILO: Tiho preberi uganko. Če poznaš rešitev, dvigni roko.  Gospodična zelena,  na robu bazena, je športnica prava, ki najboljše v prsnem slogu plava.</vt:lpstr>
      <vt:lpstr>  Gospodična zelena,  na robu bazena, je športnica prava, ki najboljše v prsnem slogu plava.        ŽABA</vt:lpstr>
      <vt:lpstr> NAVODILO: Ustno odgovori na vprašanja.  -Ali poznaš kakšno umetno pesem, ki ima naslov Žabe?   -Kdo jo je napisal?   -Kaj je po poklicu?  </vt:lpstr>
      <vt:lpstr>PESNIK in SKLADATELJ</vt:lpstr>
      <vt:lpstr>NAVODILO: Prisluhni posnetku igralca Roka Matka, ki je prebral Župančičevo pesem Žabe.               Rega, rega, rega, rega,                vedno hujša je zadrega,                sonce že do dna nam sega,                jojmene, kaj bo iz tega!                 Kum, kum, le pogum:                slišal sem od juga šum!                 Kvak, kvak, glej oblak,                glej oblakov sivih vlak,                vedro vode nosi vsak,                kmalu bo vse polno mlak!                 Rega, rega, rega, rega,                Bog nas reši vsega zlega!                 Kum, kum, le pogum!                Kvak, kvak, glej oblak!    </vt:lpstr>
      <vt:lpstr>NAVODILO: Ob posnetku razločno preberi pesem!               Rega, rega, rega, rega,                vedno hujša je zadrega,                sonce že do dna nam sega,                jojmene, kaj bo iz tega!                 Kum, kum, le pogum:                slišal sem od juga šum!                 Kvak, kvak, glej oblak,                glej oblakov sivih vlak,                vedro vode nosi vsak,                kmalu bo vse polno mlak!                 Rega, rega, rega, rega,                Bog nas reši vsega zlega!                 Kum, kum, le pogum!                Kvak, kvak, glej oblak!    </vt:lpstr>
      <vt:lpstr>NAVODILO: V zvezek napiši naslov Žabe. Postani pesnik in dokončaj rime po svoje.    Rega, rega, rega, rega,     ______________________________.                Kum, kum, __________________________________________.               Kvak, kvak, __________________________________________.                  Rega, rega, rega, rega, _________________________________.                  Kum, kum, ___________________________________________.   Kvak, kvak, ___________________________________________.    </vt:lpstr>
      <vt:lpstr>       NAVODILO: Prisluhni in zapoj pesem Žabe, ki jo je uglasbil skladatelj Vinko Vodopivec.    Žabe svatbo so imele,                               Skokica, nevesta mlada,   zbrane od sosednjih mlak,                         ženin bil je dolgokrak,   jedle, pile so in pele,                                  rajala oba sta rada,   rega, rega, reg, kvak, kvak, kvak, kvak.    Rega, rega, reg, kvak, kvak, kvak, kvak.   Po večerji zavrte se,                                  Živi ženin naš z nevesto,                 ko je bil že pozen mrak,                             glas povzdigne Krakuš svat,   rajajo, da vse se trese,                               zagrmi jih kakih dvesto,   rega, rega, reg, kvak, kvak, kvak, kvak.     rega, rega, reg, kvak, kvak, kvak, kvak.        </vt:lpstr>
      <vt:lpstr>       NAVODILO: Prisluhni pesmi Žabe. Kdo so izvajalci pesmi?                      Izvajalci so moški pevski zbor.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UMETNA GLASBA</dc:title>
  <dc:creator>Uporabnik</dc:creator>
  <cp:lastModifiedBy>Uporabnik</cp:lastModifiedBy>
  <cp:revision>34</cp:revision>
  <dcterms:created xsi:type="dcterms:W3CDTF">2020-05-18T09:23:34Z</dcterms:created>
  <dcterms:modified xsi:type="dcterms:W3CDTF">2020-05-25T08:51:10Z</dcterms:modified>
</cp:coreProperties>
</file>