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8" r:id="rId3"/>
    <p:sldId id="259" r:id="rId4"/>
    <p:sldId id="272" r:id="rId5"/>
    <p:sldId id="260" r:id="rId6"/>
    <p:sldId id="271" r:id="rId7"/>
    <p:sldId id="276" r:id="rId8"/>
    <p:sldId id="264" r:id="rId9"/>
    <p:sldId id="275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a" initials="E" lastIdx="1" clrIdx="0">
    <p:extLst>
      <p:ext uri="{19B8F6BF-5375-455C-9EA6-DF929625EA0E}">
        <p15:presenceInfo xmlns:p15="http://schemas.microsoft.com/office/powerpoint/2012/main" userId="E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A4C76E"/>
    <a:srgbClr val="5B9BD5"/>
    <a:srgbClr val="FF0000"/>
    <a:srgbClr val="F8F8F8"/>
    <a:srgbClr val="FFFFFC"/>
    <a:srgbClr val="F4E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0727" autoAdjust="0"/>
  </p:normalViewPr>
  <p:slideViewPr>
    <p:cSldViewPr snapToGrid="0">
      <p:cViewPr varScale="1">
        <p:scale>
          <a:sx n="67" d="100"/>
          <a:sy n="67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4C5DD-1076-47A7-B04B-C8419F077348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A7A53-074B-478F-87CB-7395C87EB25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4709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A7A53-074B-478F-87CB-7395C87EB252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925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A7A53-074B-478F-87CB-7395C87EB252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623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A7A53-074B-478F-87CB-7395C87EB252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303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A7A53-074B-478F-87CB-7395C87EB252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404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A7A53-074B-478F-87CB-7395C87EB252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098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A7A53-074B-478F-87CB-7395C87EB252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459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133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28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90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289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44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242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624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69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64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780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913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9084D-F826-4D54-BDA8-24E585423074}" type="datetimeFigureOut">
              <a:rPr lang="sl-SI" smtClean="0"/>
              <a:t>26. 11. 2020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4D1E-7EE3-44E8-8398-DA51FE29261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98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pbeAV1hRB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video" Target="https://www.youtube.com/embed/0XViah7DJrM" TargetMode="Externa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video" Target="https://www.youtube.com/embed/2pbeAV1hRBs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eQl4V7gy8&amp;ab_channel=SLOManiak" TargetMode="External"/><Relationship Id="rId2" Type="http://schemas.openxmlformats.org/officeDocument/2006/relationships/hyperlink" Target="https://www.youtube.com/watch?v=ZCquC8HW0E8&amp;list=PLlxGpcBdCZDXxO6RRKiIzWBu_Lfc9LcGT&amp;ab_channel=KlasikT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QStuIoBQkc&amp;ab_channel=Otro%C5%A1kiKanal" TargetMode="External"/><Relationship Id="rId4" Type="http://schemas.openxmlformats.org/officeDocument/2006/relationships/hyperlink" Target="https://www.youtube.com/watch?v=WRZ2KYEji9A&amp;ab_channel=Otro%C5%A1kiKa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95" t="9625" r="8842" b="11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08073" y="0"/>
            <a:ext cx="5500254" cy="25769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Zala, katere so že značilnosti ljudske pesmi? 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382" y="5223164"/>
            <a:ext cx="4488873" cy="14962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Pomagaj Zali in opiši značilnosti ljudske pesmi. 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365125"/>
            <a:ext cx="11136086" cy="1325563"/>
          </a:xfrm>
        </p:spPr>
        <p:txBody>
          <a:bodyPr/>
          <a:lstStyle/>
          <a:p>
            <a:r>
              <a:rPr lang="sl-SI" dirty="0" smtClean="0">
                <a:latin typeface="Cooper Black" panose="0208090404030B020404" pitchFamily="18" charset="0"/>
                <a:hlinkClick r:id="rId2"/>
              </a:rPr>
              <a:t>ZAPOJ MOJCINO PESEM</a:t>
            </a:r>
            <a:endParaRPr lang="sl-SI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825625"/>
            <a:ext cx="12046857" cy="4351338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sl-SI" dirty="0" smtClean="0"/>
              <a:t>PTIČKA, KI SLADKO ŽGOLIŠ,</a:t>
            </a:r>
            <a:br>
              <a:rPr lang="sl-SI" dirty="0" smtClean="0"/>
            </a:br>
            <a:r>
              <a:rPr lang="sl-SI" dirty="0" smtClean="0"/>
              <a:t>VETRC, KI V  VEJAH ŠUMIŠ,</a:t>
            </a:r>
            <a:br>
              <a:rPr lang="sl-SI" dirty="0" smtClean="0"/>
            </a:br>
            <a:r>
              <a:rPr lang="sl-SI" dirty="0" smtClean="0"/>
              <a:t>PREKO DOBRAV, NESI POZDRAV,</a:t>
            </a:r>
            <a:br>
              <a:rPr lang="sl-SI" dirty="0" smtClean="0"/>
            </a:br>
            <a:r>
              <a:rPr lang="sl-SI" dirty="0" smtClean="0"/>
              <a:t>DALEČ TJA V RODNO MI VAS.</a:t>
            </a:r>
            <a:br>
              <a:rPr lang="sl-SI" dirty="0" smtClean="0"/>
            </a:b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IN KO SE VRNEŠ, POVEJ,</a:t>
            </a:r>
            <a:br>
              <a:rPr lang="sl-SI" dirty="0" smtClean="0"/>
            </a:br>
            <a:r>
              <a:rPr lang="sl-SI" dirty="0" smtClean="0"/>
              <a:t>KDAJ BO, KOT BILO JE PREJ,</a:t>
            </a:r>
            <a:br>
              <a:rPr lang="sl-SI" dirty="0" smtClean="0"/>
            </a:br>
            <a:r>
              <a:rPr lang="sl-SI" dirty="0" smtClean="0"/>
              <a:t>KDAJ SPET DOMOV, PREKO BREGOV,</a:t>
            </a:r>
            <a:br>
              <a:rPr lang="sl-SI" dirty="0" smtClean="0"/>
            </a:br>
            <a:r>
              <a:rPr lang="sl-SI" dirty="0" smtClean="0"/>
              <a:t>ŠLA BOM TJA V RODNO MI VAS.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PTIČKA NE POJE MI VEČ,</a:t>
            </a:r>
            <a:br>
              <a:rPr lang="sl-SI" dirty="0" smtClean="0"/>
            </a:br>
            <a:r>
              <a:rPr lang="sl-SI" dirty="0" smtClean="0"/>
              <a:t>VETRC ODJADRAL JE PREČ,</a:t>
            </a:r>
            <a:br>
              <a:rPr lang="sl-SI" dirty="0" smtClean="0"/>
            </a:br>
            <a:r>
              <a:rPr lang="sl-SI" dirty="0" smtClean="0"/>
              <a:t>SAMA SEM SPET, MRZEL JE SVET,</a:t>
            </a:r>
            <a:br>
              <a:rPr lang="sl-SI" dirty="0" smtClean="0"/>
            </a:br>
            <a:r>
              <a:rPr lang="sl-SI" dirty="0" smtClean="0"/>
              <a:t>DALEČ JE RODNA MI VAS.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65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342" y="465568"/>
            <a:ext cx="9278256" cy="1325563"/>
          </a:xfrm>
        </p:spPr>
        <p:txBody>
          <a:bodyPr/>
          <a:lstStyle/>
          <a:p>
            <a:r>
              <a:rPr lang="sl-SI" dirty="0" smtClean="0">
                <a:latin typeface="Cooper Black" panose="0208090404030B020404" pitchFamily="18" charset="0"/>
              </a:rPr>
              <a:t>ZAKORAKAJ PO SOBI OB KEKČEVI PESMI…</a:t>
            </a:r>
            <a:endParaRPr lang="sl-SI" dirty="0">
              <a:latin typeface="Cooper Black" panose="0208090404030B020404" pitchFamily="18" charset="0"/>
            </a:endParaRPr>
          </a:p>
        </p:txBody>
      </p:sp>
      <p:pic>
        <p:nvPicPr>
          <p:cNvPr id="4" name="0XViah7DJr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26342" y="2032452"/>
            <a:ext cx="8106229" cy="4559754"/>
          </a:xfrm>
          <a:prstGeom prst="rect">
            <a:avLst/>
          </a:prstGeom>
        </p:spPr>
      </p:pic>
      <p:pic>
        <p:nvPicPr>
          <p:cNvPr id="3" name="KEKEC - Kekčeva pese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4559" y="224246"/>
            <a:ext cx="2216331" cy="22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29" y="474231"/>
            <a:ext cx="10515600" cy="1325563"/>
          </a:xfrm>
        </p:spPr>
        <p:txBody>
          <a:bodyPr/>
          <a:lstStyle/>
          <a:p>
            <a:r>
              <a:rPr lang="sl-SI" dirty="0" smtClean="0">
                <a:latin typeface="Cooper Black" panose="0208090404030B020404" pitchFamily="18" charset="0"/>
              </a:rPr>
              <a:t>RAZMISLI…</a:t>
            </a:r>
            <a:endParaRPr lang="sl-SI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29" y="1799794"/>
            <a:ext cx="10515600" cy="4647746"/>
          </a:xfrm>
          <a:solidFill>
            <a:srgbClr val="F8F8F8"/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sl-SI" sz="4400" dirty="0"/>
              <a:t>Kdo je bil Kekec?</a:t>
            </a:r>
          </a:p>
          <a:p>
            <a:r>
              <a:rPr lang="sl-SI" sz="4400" dirty="0"/>
              <a:t>Ali je Kekec resnična oseba?</a:t>
            </a:r>
          </a:p>
          <a:p>
            <a:r>
              <a:rPr lang="sl-SI" sz="4400" dirty="0"/>
              <a:t>Kaj vemo o njem?</a:t>
            </a:r>
          </a:p>
          <a:p>
            <a:r>
              <a:rPr lang="sl-SI" sz="4400" dirty="0"/>
              <a:t>Kdo so še junaki v </a:t>
            </a:r>
            <a:r>
              <a:rPr lang="sl-SI" sz="4400" dirty="0" smtClean="0"/>
              <a:t>zgodbi?</a:t>
            </a:r>
          </a:p>
          <a:p>
            <a:r>
              <a:rPr lang="sl-SI" sz="4400" dirty="0"/>
              <a:t>Zakaj meniš, da je pesem umeščena v to poglavje?</a:t>
            </a:r>
          </a:p>
          <a:p>
            <a:r>
              <a:rPr lang="sl-SI" sz="4400" dirty="0"/>
              <a:t>Ali sta pisatelj zgodbe in pisec </a:t>
            </a:r>
            <a:r>
              <a:rPr lang="sl-SI" sz="4400" dirty="0" smtClean="0"/>
              <a:t>besedila Kekčeva pesem </a:t>
            </a:r>
            <a:r>
              <a:rPr lang="sl-SI" sz="4400" dirty="0"/>
              <a:t>isti osebi?</a:t>
            </a:r>
          </a:p>
          <a:p>
            <a:r>
              <a:rPr lang="sl-SI" sz="4400" dirty="0" smtClean="0"/>
              <a:t>Za kakšen namen </a:t>
            </a:r>
            <a:r>
              <a:rPr lang="sl-SI" sz="4400" dirty="0"/>
              <a:t>je bila pesem napisana? </a:t>
            </a:r>
          </a:p>
        </p:txBody>
      </p:sp>
    </p:spTree>
    <p:extLst>
      <p:ext uri="{BB962C8B-B14F-4D97-AF65-F5344CB8AC3E}">
        <p14:creationId xmlns:p14="http://schemas.microsoft.com/office/powerpoint/2010/main" val="19132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88" y="365125"/>
            <a:ext cx="10515600" cy="1325563"/>
          </a:xfrm>
        </p:spPr>
        <p:txBody>
          <a:bodyPr/>
          <a:lstStyle/>
          <a:p>
            <a:r>
              <a:rPr lang="sl-SI" dirty="0" smtClean="0">
                <a:latin typeface="Cooper Black" panose="0208090404030B020404" pitchFamily="18" charset="0"/>
              </a:rPr>
              <a:t>PREBERI ODGOVORE NA VPRAŠANJA…</a:t>
            </a:r>
            <a:endParaRPr lang="sl-SI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09" y="1903597"/>
            <a:ext cx="10978454" cy="4647746"/>
          </a:xfrm>
          <a:solidFill>
            <a:srgbClr val="F8F8F8"/>
          </a:solidFill>
        </p:spPr>
        <p:txBody>
          <a:bodyPr>
            <a:normAutofit fontScale="92500" lnSpcReduction="10000"/>
          </a:bodyPr>
          <a:lstStyle/>
          <a:p>
            <a:r>
              <a:rPr lang="sl-SI" sz="4000" dirty="0"/>
              <a:t>Kekec je bil pogumen deček, vedno dobre volje. </a:t>
            </a:r>
            <a:endParaRPr lang="sl-SI" sz="4000" dirty="0" smtClean="0"/>
          </a:p>
          <a:p>
            <a:r>
              <a:rPr lang="sl-SI" sz="4000" dirty="0" smtClean="0"/>
              <a:t>Kekec je knjižni junak. </a:t>
            </a:r>
            <a:endParaRPr lang="sl-SI" sz="4000" dirty="0"/>
          </a:p>
          <a:p>
            <a:r>
              <a:rPr lang="sl-SI" sz="4000" dirty="0"/>
              <a:t>Bil je dober, poguben, vesel, nagajiv, spreten, ...</a:t>
            </a:r>
          </a:p>
          <a:p>
            <a:r>
              <a:rPr lang="sl-SI" sz="4000" dirty="0"/>
              <a:t>Mojca, Tinka, Rožle, teta </a:t>
            </a:r>
            <a:r>
              <a:rPr lang="sl-SI" sz="4000" dirty="0" err="1"/>
              <a:t>Pehta</a:t>
            </a:r>
            <a:r>
              <a:rPr lang="sl-SI" sz="4000" dirty="0"/>
              <a:t>, Kosobrin, Bedanec,...</a:t>
            </a:r>
          </a:p>
          <a:p>
            <a:r>
              <a:rPr lang="sl-SI" sz="4000" dirty="0"/>
              <a:t>Ker je v gorah pasel živino. </a:t>
            </a:r>
          </a:p>
          <a:p>
            <a:r>
              <a:rPr lang="sl-SI" sz="4000" dirty="0"/>
              <a:t>Ne. Zgodbo je napisal Josip Vandot, besedilo pesmi pa Marijan Vodopivec. </a:t>
            </a:r>
          </a:p>
          <a:p>
            <a:r>
              <a:rPr lang="sl-SI" sz="4000" dirty="0"/>
              <a:t>Pesem je bila napisana za film. </a:t>
            </a:r>
          </a:p>
        </p:txBody>
      </p:sp>
    </p:spTree>
    <p:extLst>
      <p:ext uri="{BB962C8B-B14F-4D97-AF65-F5344CB8AC3E}">
        <p14:creationId xmlns:p14="http://schemas.microsoft.com/office/powerpoint/2010/main" val="20013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149" y="355872"/>
            <a:ext cx="10515600" cy="1325563"/>
          </a:xfrm>
        </p:spPr>
        <p:txBody>
          <a:bodyPr>
            <a:normAutofit/>
          </a:bodyPr>
          <a:lstStyle/>
          <a:p>
            <a:r>
              <a:rPr lang="sl-SI" sz="6600" dirty="0" smtClean="0">
                <a:latin typeface="Calibri" panose="020F0502020204030204" pitchFamily="34" charset="0"/>
              </a:rPr>
              <a:t>ZAPOJMO KEKČEVO PESEM</a:t>
            </a:r>
            <a:endParaRPr lang="sl-SI" sz="6600" dirty="0">
              <a:latin typeface="Calibri" panose="020F050202020403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243149" y="1984669"/>
            <a:ext cx="10564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PESEM NAJDEŠ: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400" dirty="0" smtClean="0"/>
              <a:t>v interaktivnem gradivu pod zavihkom: </a:t>
            </a:r>
            <a:r>
              <a:rPr lang="sl-SI" sz="4400" dirty="0" smtClean="0">
                <a:solidFill>
                  <a:srgbClr val="FF0000"/>
                </a:solidFill>
              </a:rPr>
              <a:t>4-3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400" dirty="0" smtClean="0"/>
              <a:t>v </a:t>
            </a:r>
            <a:r>
              <a:rPr lang="sl-SI" sz="4400" dirty="0" smtClean="0">
                <a:solidFill>
                  <a:srgbClr val="FF0000"/>
                </a:solidFill>
              </a:rPr>
              <a:t>SDZ</a:t>
            </a:r>
            <a:r>
              <a:rPr lang="sl-SI" sz="4400" dirty="0" smtClean="0"/>
              <a:t>, na strani </a:t>
            </a:r>
            <a:r>
              <a:rPr lang="sl-SI" sz="4400" dirty="0" smtClean="0">
                <a:solidFill>
                  <a:srgbClr val="FF0000"/>
                </a:solidFill>
              </a:rPr>
              <a:t>30.</a:t>
            </a:r>
            <a:endParaRPr lang="sl-SI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ANALIZA NOTNEGA ZAPISA</a:t>
            </a:r>
            <a:r>
              <a:rPr lang="sl-SI" b="1" dirty="0" smtClean="0">
                <a:latin typeface="Cooper Black" panose="0208090404030B020404" pitchFamily="18" charset="0"/>
              </a:rPr>
              <a:t/>
            </a:r>
            <a:br>
              <a:rPr lang="sl-SI" b="1" dirty="0" smtClean="0">
                <a:latin typeface="Cooper Black" panose="0208090404030B020404" pitchFamily="18" charset="0"/>
              </a:rPr>
            </a:br>
            <a:r>
              <a:rPr lang="sl-SI" b="1" dirty="0" smtClean="0">
                <a:latin typeface="Cooper Black" panose="0208090404030B020404" pitchFamily="18" charset="0"/>
              </a:rPr>
              <a:t>Svoje odgovore zapiši k notnem zapisu, SDZ, </a:t>
            </a:r>
            <a:r>
              <a:rPr lang="sl-SI" b="1" dirty="0" err="1" smtClean="0">
                <a:latin typeface="Cooper Black" panose="0208090404030B020404" pitchFamily="18" charset="0"/>
              </a:rPr>
              <a:t>str</a:t>
            </a:r>
            <a:r>
              <a:rPr lang="sl-SI" b="1" dirty="0" smtClean="0">
                <a:latin typeface="Cooper Black" panose="0208090404030B020404" pitchFamily="18" charset="0"/>
              </a:rPr>
              <a:t>: 30</a:t>
            </a:r>
            <a:endParaRPr lang="sl-SI" b="1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782300" cy="4651375"/>
          </a:xfrm>
          <a:solidFill>
            <a:srgbClr val="F8F8F8">
              <a:alpha val="56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000" dirty="0"/>
              <a:t>1. Ali je pesem </a:t>
            </a:r>
            <a:r>
              <a:rPr lang="sl-SI" sz="3000" b="1" dirty="0"/>
              <a:t>ljudskega ali umetnega izvora</a:t>
            </a:r>
            <a:r>
              <a:rPr lang="sl-SI" sz="3000" dirty="0"/>
              <a:t>? Kako to vemo? </a:t>
            </a:r>
          </a:p>
          <a:p>
            <a:pPr marL="0" indent="0">
              <a:buNone/>
            </a:pPr>
            <a:r>
              <a:rPr lang="sl-SI" sz="3000" dirty="0"/>
              <a:t>2. Ali </a:t>
            </a:r>
            <a:r>
              <a:rPr lang="sl-SI" sz="3000" b="1" dirty="0"/>
              <a:t>je notni zapis </a:t>
            </a:r>
            <a:r>
              <a:rPr lang="sl-SI" sz="3000" dirty="0"/>
              <a:t>za Kekčevo pesem </a:t>
            </a:r>
            <a:r>
              <a:rPr lang="sl-SI" sz="3000" b="1" dirty="0"/>
              <a:t>partitura</a:t>
            </a:r>
            <a:r>
              <a:rPr lang="sl-SI" sz="3000" dirty="0"/>
              <a:t>? </a:t>
            </a:r>
            <a:r>
              <a:rPr lang="sl-SI" sz="3000" b="1" dirty="0"/>
              <a:t>Utemelji svoj odgovor</a:t>
            </a:r>
            <a:r>
              <a:rPr lang="sl-SI" sz="3000" dirty="0"/>
              <a:t>. </a:t>
            </a:r>
          </a:p>
          <a:p>
            <a:pPr marL="0" indent="0">
              <a:buNone/>
            </a:pPr>
            <a:r>
              <a:rPr lang="sl-SI" sz="3000" dirty="0"/>
              <a:t>3. Kakšen je </a:t>
            </a:r>
            <a:r>
              <a:rPr lang="sl-SI" sz="3000" b="1" dirty="0"/>
              <a:t>taktovski način </a:t>
            </a:r>
            <a:r>
              <a:rPr lang="sl-SI" sz="3000" dirty="0"/>
              <a:t>v pesmi?   </a:t>
            </a:r>
          </a:p>
          <a:p>
            <a:pPr marL="0" indent="0">
              <a:buNone/>
            </a:pPr>
            <a:r>
              <a:rPr lang="sl-SI" sz="3000" dirty="0"/>
              <a:t>4. </a:t>
            </a:r>
            <a:r>
              <a:rPr lang="sl-SI" sz="3000" b="1" dirty="0"/>
              <a:t>Koliko taktov </a:t>
            </a:r>
            <a:r>
              <a:rPr lang="sl-SI" sz="3000" dirty="0"/>
              <a:t>ima pesem? </a:t>
            </a:r>
          </a:p>
          <a:p>
            <a:pPr marL="0" indent="0">
              <a:buNone/>
            </a:pPr>
            <a:r>
              <a:rPr lang="sl-SI" sz="3000" dirty="0"/>
              <a:t>5. </a:t>
            </a:r>
            <a:r>
              <a:rPr lang="sl-SI" sz="3000" b="1" dirty="0"/>
              <a:t>Koliko kitic </a:t>
            </a:r>
            <a:r>
              <a:rPr lang="sl-SI" sz="3000" dirty="0"/>
              <a:t>ima pesem? </a:t>
            </a:r>
          </a:p>
          <a:p>
            <a:pPr marL="0" indent="0">
              <a:buNone/>
            </a:pPr>
            <a:r>
              <a:rPr lang="sl-SI" sz="3000" dirty="0"/>
              <a:t>6. </a:t>
            </a:r>
            <a:r>
              <a:rPr lang="sl-SI" sz="3000" b="1" dirty="0"/>
              <a:t>Označi del besedila, ki se v pesmi ponavlja</a:t>
            </a:r>
            <a:r>
              <a:rPr lang="sl-SI" sz="3000" dirty="0"/>
              <a:t>. </a:t>
            </a:r>
            <a:r>
              <a:rPr lang="sl-SI" sz="3000" b="1" dirty="0"/>
              <a:t>Kako imenujemo ta </a:t>
            </a:r>
            <a:r>
              <a:rPr lang="sl-SI" sz="3000" b="1" dirty="0" smtClean="0"/>
              <a:t>del?</a:t>
            </a:r>
            <a:endParaRPr lang="sl-SI" sz="3000" b="1" dirty="0"/>
          </a:p>
        </p:txBody>
      </p:sp>
      <p:sp>
        <p:nvSpPr>
          <p:cNvPr id="4" name="Pravokot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10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latin typeface="Cooper Black" panose="0208090404030B020404" pitchFamily="18" charset="0"/>
              </a:rPr>
              <a:t>ANALIZA NOTNEGA ZAPISA</a:t>
            </a:r>
            <a:endParaRPr lang="sl-SI" b="1" dirty="0">
              <a:latin typeface="Cooper Black" panose="0208090404030B0204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17752" t="10439" r="18009"/>
          <a:stretch/>
        </p:blipFill>
        <p:spPr>
          <a:xfrm>
            <a:off x="1900237" y="0"/>
            <a:ext cx="8358188" cy="6210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17972" t="64422" r="18009" b="-274"/>
          <a:stretch/>
        </p:blipFill>
        <p:spPr>
          <a:xfrm>
            <a:off x="1928813" y="4429124"/>
            <a:ext cx="8329612" cy="24860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/>
          <a:srcRect l="21157" t="70898" r="56991" b="17383"/>
          <a:stretch/>
        </p:blipFill>
        <p:spPr>
          <a:xfrm>
            <a:off x="3807616" y="5507507"/>
            <a:ext cx="4479133" cy="135049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5086350" y="114300"/>
            <a:ext cx="2028825" cy="585788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isekana desna puščica 7"/>
          <p:cNvSpPr/>
          <p:nvPr/>
        </p:nvSpPr>
        <p:spPr>
          <a:xfrm>
            <a:off x="671513" y="1655763"/>
            <a:ext cx="1671637" cy="5715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2733675" y="1500188"/>
            <a:ext cx="314325" cy="727075"/>
          </a:xfrm>
          <a:prstGeom prst="ellipse">
            <a:avLst/>
          </a:prstGeom>
          <a:solidFill>
            <a:srgbClr val="5B9BD5">
              <a:alpha val="1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ksplozija 1 9"/>
          <p:cNvSpPr/>
          <p:nvPr/>
        </p:nvSpPr>
        <p:spPr>
          <a:xfrm>
            <a:off x="3005136" y="2055813"/>
            <a:ext cx="566738" cy="585788"/>
          </a:xfrm>
          <a:prstGeom prst="irregularSeal1">
            <a:avLst/>
          </a:prstGeom>
          <a:solidFill>
            <a:srgbClr val="A4C76E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ksplozija 1 10"/>
          <p:cNvSpPr/>
          <p:nvPr/>
        </p:nvSpPr>
        <p:spPr>
          <a:xfrm>
            <a:off x="3989779" y="5267325"/>
            <a:ext cx="2043115" cy="1600200"/>
          </a:xfrm>
          <a:prstGeom prst="irregularSeal1">
            <a:avLst/>
          </a:prstGeom>
          <a:solidFill>
            <a:srgbClr val="A4C76E">
              <a:alpha val="10196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8086725" y="3200400"/>
            <a:ext cx="1657350" cy="277811"/>
          </a:xfrm>
          <a:prstGeom prst="rect">
            <a:avLst/>
          </a:prstGeom>
          <a:solidFill>
            <a:srgbClr val="DAE3F3">
              <a:alpha val="1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2743198" y="4197029"/>
            <a:ext cx="7100889" cy="232095"/>
          </a:xfrm>
          <a:prstGeom prst="rect">
            <a:avLst/>
          </a:prstGeom>
          <a:solidFill>
            <a:srgbClr val="DAE3F3">
              <a:alpha val="1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2643186" y="5087616"/>
            <a:ext cx="7100889" cy="232095"/>
          </a:xfrm>
          <a:prstGeom prst="rect">
            <a:avLst/>
          </a:prstGeom>
          <a:solidFill>
            <a:srgbClr val="DAE3F3">
              <a:alpha val="1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5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oper Black" panose="0208090404030B020404" pitchFamily="18" charset="0"/>
              </a:rPr>
              <a:t>DODATNO: </a:t>
            </a:r>
            <a:r>
              <a:rPr lang="sl-SI" sz="3200" dirty="0" smtClean="0">
                <a:latin typeface="Cooper Black" panose="0208090404030B020404" pitchFamily="18" charset="0"/>
              </a:rPr>
              <a:t>PRISLUHNI ŠE MOJCINI PESMI</a:t>
            </a:r>
            <a:endParaRPr lang="sl-SI" sz="3200" dirty="0">
              <a:latin typeface="Cooper Black" panose="0208090404030B020404" pitchFamily="18" charset="0"/>
            </a:endParaRPr>
          </a:p>
        </p:txBody>
      </p:sp>
      <p:pic>
        <p:nvPicPr>
          <p:cNvPr id="6" name="2pbeAV1hRB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68829" y="1586185"/>
            <a:ext cx="9089168" cy="5112657"/>
          </a:xfrm>
          <a:prstGeom prst="rect">
            <a:avLst/>
          </a:prstGeom>
        </p:spPr>
      </p:pic>
      <p:pic>
        <p:nvPicPr>
          <p:cNvPr id="3" name="Mojčina pese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822" y="1752010"/>
            <a:ext cx="1628503" cy="1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KOTIČEK ZA RADOVEDNE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9811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Tukaj najdeš povezave do dveh filmov o Kekcu, ki sta dostopna na spletu. Lahko si ju ogledaš v svojem prostem času. </a:t>
            </a:r>
          </a:p>
          <a:p>
            <a:r>
              <a:rPr lang="sl-SI" dirty="0" smtClean="0">
                <a:hlinkClick r:id="rId2"/>
              </a:rPr>
              <a:t>Kekec</a:t>
            </a:r>
            <a:endParaRPr lang="sl-SI" dirty="0" smtClean="0">
              <a:hlinkClick r:id="rId3"/>
            </a:endParaRPr>
          </a:p>
          <a:p>
            <a:r>
              <a:rPr lang="sl-SI" dirty="0" smtClean="0">
                <a:hlinkClick r:id="rId3"/>
              </a:rPr>
              <a:t>Srečno </a:t>
            </a:r>
            <a:r>
              <a:rPr lang="sl-SI" dirty="0">
                <a:hlinkClick r:id="rId3"/>
              </a:rPr>
              <a:t>kekec</a:t>
            </a:r>
            <a:endParaRPr lang="sl-SI" dirty="0"/>
          </a:p>
          <a:p>
            <a:r>
              <a:rPr lang="sl-SI" dirty="0" smtClean="0">
                <a:hlinkClick r:id="rId4"/>
              </a:rPr>
              <a:t>Kekčeve ukane 1. del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Kekčeve ukane 2. del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65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310</Words>
  <Application>Microsoft Office PowerPoint</Application>
  <PresentationFormat>Širokozaslonsko</PresentationFormat>
  <Paragraphs>54</Paragraphs>
  <Slides>10</Slides>
  <Notes>6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Office Theme</vt:lpstr>
      <vt:lpstr>PowerPointova predstavitev</vt:lpstr>
      <vt:lpstr>ZAKORAKAJ PO SOBI OB KEKČEVI PESMI…</vt:lpstr>
      <vt:lpstr>RAZMISLI…</vt:lpstr>
      <vt:lpstr>PREBERI ODGOVORE NA VPRAŠANJA…</vt:lpstr>
      <vt:lpstr>ZAPOJMO KEKČEVO PESEM</vt:lpstr>
      <vt:lpstr>ANALIZA NOTNEGA ZAPISA Svoje odgovore zapiši k notnem zapisu, SDZ, str: 30</vt:lpstr>
      <vt:lpstr>ANALIZA NOTNEGA ZAPISA</vt:lpstr>
      <vt:lpstr>DODATNO: PRISLUHNI ŠE MOJCINI PESMI</vt:lpstr>
      <vt:lpstr>KOTIČEK ZA RADOVEDNE</vt:lpstr>
      <vt:lpstr>ZAPOJ MOJCINO PESEM</vt:lpstr>
    </vt:vector>
  </TitlesOfParts>
  <Company>FKKT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 PA POJDEM NA GORENJSKO</dc:title>
  <dc:creator>Ema</dc:creator>
  <cp:lastModifiedBy>OSTP Učitelj</cp:lastModifiedBy>
  <cp:revision>24</cp:revision>
  <dcterms:created xsi:type="dcterms:W3CDTF">2015-11-17T17:06:41Z</dcterms:created>
  <dcterms:modified xsi:type="dcterms:W3CDTF">2020-11-26T10:39:08Z</dcterms:modified>
</cp:coreProperties>
</file>