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96B1E-DCD4-4B5A-9CA5-075BDAE2E1D5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6142C-D5E2-4E4C-996B-AF7DEB1DF5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492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41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033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375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713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47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06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65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835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707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62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487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EDD7A-E472-4E61-AF65-3AB9A97A3474}" type="datetimeFigureOut">
              <a:rPr lang="sl-SI" smtClean="0"/>
              <a:t>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F9A8-7B33-4ED8-87D3-B42E6D166D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152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8WQrLitn1s" TargetMode="External"/><Relationship Id="rId3" Type="http://schemas.openxmlformats.org/officeDocument/2006/relationships/hyperlink" Target="https://www.youtube.com/watch?v=RrOp6X8jIMY" TargetMode="External"/><Relationship Id="rId7" Type="http://schemas.openxmlformats.org/officeDocument/2006/relationships/hyperlink" Target="https://www.youtube.com/watch?v=w3_QcZSvGL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nViolUMRTs" TargetMode="External"/><Relationship Id="rId5" Type="http://schemas.openxmlformats.org/officeDocument/2006/relationships/hyperlink" Target="https://www.youtube.com/watch?v=Nm-BAtpP0KM" TargetMode="External"/><Relationship Id="rId4" Type="http://schemas.openxmlformats.org/officeDocument/2006/relationships/hyperlink" Target="https://www.youtube.com/watch?v=E0akep62BV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08124288?challenge-id=937a02d0-9abd-424d-af7c-bba7bfd1f9ab_160441574781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hf0ErPjca3wGIuaBlOrMhg" TargetMode="External"/><Relationship Id="rId5" Type="http://schemas.openxmlformats.org/officeDocument/2006/relationships/hyperlink" Target="https://www.youtube.com/channel/UCoufeR_qxrBUJMByrAvolhQ" TargetMode="External"/><Relationship Id="rId4" Type="http://schemas.openxmlformats.org/officeDocument/2006/relationships/hyperlink" Target="https://www.youtube.com/watch?v=tb0gHAzpQ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  <p:sp>
        <p:nvSpPr>
          <p:cNvPr id="6" name="PoljeZBesedilom 5"/>
          <p:cNvSpPr txBox="1"/>
          <p:nvPr/>
        </p:nvSpPr>
        <p:spPr>
          <a:xfrm>
            <a:off x="1439055" y="105012"/>
            <a:ext cx="9803568" cy="6647974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outerShdw blurRad="508000" dist="50800" dir="5400000" sx="108000" sy="108000" algn="ctr" rotWithShape="0">
              <a:schemeClr val="tx1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sl-SI" sz="2400" dirty="0">
                <a:solidFill>
                  <a:schemeClr val="bg1"/>
                </a:solidFill>
              </a:rPr>
              <a:t>Dragi učenci in učenke, lepo pozdravljeni. </a:t>
            </a:r>
          </a:p>
          <a:p>
            <a:pPr algn="ctr" fontAlgn="base"/>
            <a:r>
              <a:rPr lang="sl-SI" sz="2400" dirty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sl-SI" sz="2400" dirty="0">
                <a:solidFill>
                  <a:schemeClr val="bg1"/>
                </a:solidFill>
              </a:rPr>
              <a:t>Danes nadaljujemo z raziskovanjem širnega sveta glasbenih inštrumentov.  </a:t>
            </a:r>
          </a:p>
          <a:p>
            <a:pPr algn="ctr" fontAlgn="base"/>
            <a:endParaRPr lang="sl-SI" sz="2400" dirty="0" smtClean="0">
              <a:solidFill>
                <a:schemeClr val="bg1"/>
              </a:solidFill>
            </a:endParaRPr>
          </a:p>
          <a:p>
            <a:pPr algn="ctr" fontAlgn="base"/>
            <a:r>
              <a:rPr lang="sl-SI" sz="2400" dirty="0" smtClean="0">
                <a:solidFill>
                  <a:schemeClr val="bg1"/>
                </a:solidFill>
              </a:rPr>
              <a:t>Kar </a:t>
            </a:r>
            <a:r>
              <a:rPr lang="sl-SI" sz="2400" dirty="0">
                <a:solidFill>
                  <a:schemeClr val="bg1"/>
                </a:solidFill>
              </a:rPr>
              <a:t>tri različne delitve inštrumentov </a:t>
            </a:r>
            <a:r>
              <a:rPr lang="sl-SI" sz="2400" dirty="0" smtClean="0">
                <a:solidFill>
                  <a:schemeClr val="bg1"/>
                </a:solidFill>
              </a:rPr>
              <a:t>poznamo:</a:t>
            </a:r>
            <a:r>
              <a:rPr lang="sl-SI" sz="2400" dirty="0">
                <a:solidFill>
                  <a:schemeClr val="bg1"/>
                </a:solidFill>
              </a:rPr>
              <a:t>  </a:t>
            </a:r>
          </a:p>
          <a:p>
            <a:pPr lvl="0" algn="ctr" fontAlgn="base"/>
            <a:r>
              <a:rPr lang="sl-SI" sz="2400" b="1" i="1" dirty="0" smtClean="0">
                <a:solidFill>
                  <a:schemeClr val="bg1"/>
                </a:solidFill>
              </a:rPr>
              <a:t>1. Glede </a:t>
            </a:r>
            <a:r>
              <a:rPr lang="sl-SI" sz="2400" b="1" i="1" dirty="0">
                <a:solidFill>
                  <a:schemeClr val="bg1"/>
                </a:solidFill>
              </a:rPr>
              <a:t>na </a:t>
            </a:r>
            <a:r>
              <a:rPr lang="sl-SI" sz="2400" b="1" i="1" dirty="0" smtClean="0">
                <a:solidFill>
                  <a:schemeClr val="bg1"/>
                </a:solidFill>
              </a:rPr>
              <a:t>izvor.</a:t>
            </a:r>
            <a:r>
              <a:rPr lang="sl-SI" sz="2400" b="1" i="1" dirty="0">
                <a:solidFill>
                  <a:schemeClr val="bg1"/>
                </a:solidFill>
              </a:rPr>
              <a:t> </a:t>
            </a:r>
          </a:p>
          <a:p>
            <a:pPr lvl="0" algn="ctr" fontAlgn="base"/>
            <a:r>
              <a:rPr lang="sl-SI" sz="2400" b="1" i="1" dirty="0" smtClean="0">
                <a:solidFill>
                  <a:schemeClr val="bg1"/>
                </a:solidFill>
              </a:rPr>
              <a:t>2. Glede </a:t>
            </a:r>
            <a:r>
              <a:rPr lang="sl-SI" sz="2400" b="1" i="1" dirty="0">
                <a:solidFill>
                  <a:schemeClr val="bg1"/>
                </a:solidFill>
              </a:rPr>
              <a:t>na snov, ki zveni (znanstvena delitev</a:t>
            </a:r>
            <a:r>
              <a:rPr lang="sl-SI" sz="2400" b="1" i="1" dirty="0" smtClean="0">
                <a:solidFill>
                  <a:schemeClr val="bg1"/>
                </a:solidFill>
              </a:rPr>
              <a:t>).</a:t>
            </a:r>
            <a:endParaRPr lang="sl-SI" sz="2400" b="1" i="1" dirty="0">
              <a:solidFill>
                <a:schemeClr val="bg1"/>
              </a:solidFill>
            </a:endParaRPr>
          </a:p>
          <a:p>
            <a:pPr lvl="0" algn="ctr" fontAlgn="base"/>
            <a:r>
              <a:rPr lang="sl-SI" sz="2400" b="1" i="1" dirty="0" smtClean="0">
                <a:solidFill>
                  <a:schemeClr val="bg1"/>
                </a:solidFill>
              </a:rPr>
              <a:t>3. Glede </a:t>
            </a:r>
            <a:r>
              <a:rPr lang="sl-SI" sz="2400" b="1" i="1" dirty="0">
                <a:solidFill>
                  <a:schemeClr val="bg1"/>
                </a:solidFill>
              </a:rPr>
              <a:t>na način </a:t>
            </a:r>
            <a:r>
              <a:rPr lang="sl-SI" sz="2400" b="1" i="1" dirty="0" smtClean="0">
                <a:solidFill>
                  <a:schemeClr val="bg1"/>
                </a:solidFill>
              </a:rPr>
              <a:t>izvajanja.</a:t>
            </a:r>
            <a:r>
              <a:rPr lang="sl-SI" sz="2400" b="1" i="1" dirty="0">
                <a:solidFill>
                  <a:schemeClr val="bg1"/>
                </a:solidFill>
              </a:rPr>
              <a:t>  </a:t>
            </a:r>
          </a:p>
          <a:p>
            <a:pPr algn="ctr" fontAlgn="base"/>
            <a:r>
              <a:rPr lang="sl-SI" sz="2400" dirty="0">
                <a:solidFill>
                  <a:schemeClr val="bg1"/>
                </a:solidFill>
              </a:rPr>
              <a:t> 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just" fontAlgn="base"/>
            <a:r>
              <a:rPr lang="sl-SI" sz="2400" dirty="0" smtClean="0">
                <a:solidFill>
                  <a:schemeClr val="bg1"/>
                </a:solidFill>
              </a:rPr>
              <a:t>V </a:t>
            </a:r>
            <a:r>
              <a:rPr lang="sl-SI" sz="2400" dirty="0">
                <a:solidFill>
                  <a:schemeClr val="bg1"/>
                </a:solidFill>
              </a:rPr>
              <a:t>prilogi je predstavitev vseh treh delitev in vpogled v družine glasbil, glede na način izvajanja. </a:t>
            </a:r>
          </a:p>
          <a:p>
            <a:pPr algn="just" fontAlgn="base"/>
            <a:r>
              <a:rPr lang="sl-SI" sz="2400" dirty="0" smtClean="0">
                <a:solidFill>
                  <a:schemeClr val="bg1"/>
                </a:solidFill>
              </a:rPr>
              <a:t>Na zadnjem diapozitivu najdete tudi povezavo na KAHOOT kviz (naslednjič preverimo, kako ste bili uspešni) in posnetek poslušanja posameznih inštrumentov.</a:t>
            </a:r>
          </a:p>
          <a:p>
            <a:pPr algn="just" fontAlgn="base"/>
            <a:r>
              <a:rPr lang="sl-SI" sz="2400" dirty="0" smtClean="0">
                <a:solidFill>
                  <a:schemeClr val="bg1"/>
                </a:solidFill>
              </a:rPr>
              <a:t>Pod </a:t>
            </a:r>
            <a:r>
              <a:rPr lang="sl-SI" sz="2400" dirty="0">
                <a:solidFill>
                  <a:schemeClr val="bg1"/>
                </a:solidFill>
              </a:rPr>
              <a:t>rubriko "domača naloga" pa imate tabelsko sliko, torej tisto, kar morate napisati v </a:t>
            </a:r>
            <a:r>
              <a:rPr lang="sl-SI" sz="2400" dirty="0" smtClean="0">
                <a:solidFill>
                  <a:schemeClr val="bg1"/>
                </a:solidFill>
              </a:rPr>
              <a:t>zvezek!</a:t>
            </a:r>
            <a:r>
              <a:rPr lang="sl-SI" sz="2400" dirty="0">
                <a:solidFill>
                  <a:schemeClr val="bg1"/>
                </a:solidFill>
              </a:rPr>
              <a:t> </a:t>
            </a:r>
          </a:p>
          <a:p>
            <a:pPr algn="ctr" fontAlgn="base"/>
            <a:r>
              <a:rPr lang="sl-SI" sz="2400" dirty="0">
                <a:solidFill>
                  <a:schemeClr val="bg1"/>
                </a:solidFill>
              </a:rPr>
              <a:t>Veliko uspeha in </a:t>
            </a:r>
            <a:r>
              <a:rPr lang="sl-SI" sz="2400" dirty="0" smtClean="0">
                <a:solidFill>
                  <a:schemeClr val="bg1"/>
                </a:solidFill>
              </a:rPr>
              <a:t>veselja ob delu </a:t>
            </a:r>
            <a:r>
              <a:rPr lang="sl-SI" sz="2400" dirty="0">
                <a:solidFill>
                  <a:schemeClr val="bg1"/>
                </a:solidFill>
              </a:rPr>
              <a:t>vam želim!  </a:t>
            </a:r>
          </a:p>
          <a:p>
            <a:pPr algn="ctr" fontAlgn="base"/>
            <a:r>
              <a:rPr lang="sl-SI" dirty="0">
                <a:solidFill>
                  <a:schemeClr val="bg1"/>
                </a:solidFill>
              </a:rPr>
              <a:t>Učitelj Miha </a:t>
            </a:r>
            <a:r>
              <a:rPr lang="sl-SI" dirty="0" err="1">
                <a:solidFill>
                  <a:schemeClr val="bg1"/>
                </a:solidFill>
              </a:rPr>
              <a:t>Šrimpf</a:t>
            </a:r>
            <a:r>
              <a:rPr lang="sl-SI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11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PoljeZBesedilom 1"/>
          <p:cNvSpPr txBox="1">
            <a:spLocks noChangeArrowheads="1"/>
          </p:cNvSpPr>
          <p:nvPr/>
        </p:nvSpPr>
        <p:spPr bwMode="auto">
          <a:xfrm>
            <a:off x="653143" y="746670"/>
            <a:ext cx="11168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600" dirty="0">
                <a:solidFill>
                  <a:srgbClr val="FF0000"/>
                </a:solidFill>
              </a:rPr>
              <a:t>Delitev </a:t>
            </a:r>
            <a:r>
              <a:rPr lang="sl-SI" altLang="sl-SI" sz="3600" dirty="0" smtClean="0">
                <a:solidFill>
                  <a:srgbClr val="FF0000"/>
                </a:solidFill>
              </a:rPr>
              <a:t>glasbenih inštrumentov glede </a:t>
            </a:r>
            <a:r>
              <a:rPr lang="sl-SI" altLang="sl-SI" sz="3600" dirty="0">
                <a:solidFill>
                  <a:srgbClr val="FF0000"/>
                </a:solidFill>
              </a:rPr>
              <a:t>na njihov izvor: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198561" y="3746318"/>
            <a:ext cx="2589667" cy="20744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sl-SI" altLang="sl-SI" sz="28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LJUDSKA</a:t>
            </a:r>
          </a:p>
          <a:p>
            <a:pPr eaLnBrk="1" hangingPunct="1">
              <a:buFontTx/>
              <a:buNone/>
            </a:pPr>
            <a:r>
              <a:rPr lang="sl-SI" altLang="sl-SI" sz="2400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glasbila, ki izhajajo iz ljudskega izročila</a:t>
            </a:r>
            <a:endParaRPr lang="sl-SI" altLang="sl-SI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4709932" y="2935536"/>
            <a:ext cx="2396262" cy="17050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sl-SI" altLang="sl-SI" sz="28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KLASIČNA</a:t>
            </a:r>
          </a:p>
          <a:p>
            <a:pPr eaLnBrk="1" hangingPunct="1">
              <a:buFontTx/>
              <a:buNone/>
            </a:pPr>
            <a:r>
              <a:rPr lang="sl-SI" altLang="sl-SI" sz="2400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glasbila, ki jih danes igrajo v orkestrih</a:t>
            </a:r>
            <a:endParaRPr lang="sl-SI" altLang="sl-SI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8275955" y="3464174"/>
            <a:ext cx="2592388" cy="24437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sl-SI" altLang="sl-SI" sz="2800" dirty="0" smtClean="0">
                <a:solidFill>
                  <a:srgbClr val="00FF99"/>
                </a:solidFill>
                <a:latin typeface="Comic Sans MS" panose="030F0702030302020204" pitchFamily="66" charset="0"/>
              </a:rPr>
              <a:t>ELEKTRIČNA</a:t>
            </a:r>
          </a:p>
          <a:p>
            <a:pPr eaLnBrk="1" hangingPunct="1">
              <a:buFontTx/>
              <a:buNone/>
            </a:pPr>
            <a:r>
              <a:rPr lang="sl-SI" altLang="sl-SI" sz="2400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glasbila, ki za svoje delovanje potrebujejo električno napajanje</a:t>
            </a:r>
            <a:endParaRPr lang="sl-SI" altLang="sl-SI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uščica dol 7"/>
          <p:cNvSpPr/>
          <p:nvPr/>
        </p:nvSpPr>
        <p:spPr>
          <a:xfrm rot="2187984">
            <a:off x="2488777" y="1229187"/>
            <a:ext cx="574181" cy="2203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uščica dol 8"/>
          <p:cNvSpPr/>
          <p:nvPr/>
        </p:nvSpPr>
        <p:spPr>
          <a:xfrm>
            <a:off x="5526292" y="1393001"/>
            <a:ext cx="600891" cy="1542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 dol 9"/>
          <p:cNvSpPr/>
          <p:nvPr/>
        </p:nvSpPr>
        <p:spPr>
          <a:xfrm rot="19856499">
            <a:off x="8877450" y="1237117"/>
            <a:ext cx="654299" cy="2071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65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651589" y="920975"/>
            <a:ext cx="5287467" cy="1557349"/>
          </a:xfrm>
          <a:prstGeom prst="rect">
            <a:avLst/>
          </a:prstGeom>
          <a:gradFill>
            <a:gsLst>
              <a:gs pos="38776">
                <a:srgbClr val="D4E5F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l-SI" altLang="sl-SI" sz="4000" b="1" i="1" u="sng" dirty="0">
                <a:solidFill>
                  <a:srgbClr val="00FF99"/>
                </a:solidFill>
                <a:latin typeface="Comic Sans MS" panose="030F0702030302020204" pitchFamily="66" charset="0"/>
              </a:rPr>
              <a:t>IDIOFONI</a:t>
            </a:r>
          </a:p>
          <a:p>
            <a:pPr algn="ctr" eaLnBrk="1" hangingPunct="1">
              <a:buFontTx/>
              <a:buNone/>
            </a:pPr>
            <a:r>
              <a:rPr lang="sl-SI" altLang="sl-SI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(gr. </a:t>
            </a:r>
            <a:r>
              <a:rPr lang="sl-SI" altLang="sl-SI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idios</a:t>
            </a:r>
            <a:r>
              <a:rPr lang="sl-SI" altLang="sl-SI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– lasten)</a:t>
            </a:r>
          </a:p>
          <a:p>
            <a:pPr algn="ctr" eaLnBrk="1" hangingPunct="1">
              <a:buFontTx/>
              <a:buNone/>
            </a:pPr>
            <a:r>
              <a:rPr lang="sl-SI" altLang="sl-SI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Samozvočniki</a:t>
            </a:r>
            <a:r>
              <a:rPr lang="sl-SI" altLang="sl-SI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(les, kovina …)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844" y="3027921"/>
            <a:ext cx="4035902" cy="1146147"/>
          </a:xfrm>
          <a:prstGeom prst="rect">
            <a:avLst/>
          </a:prstGeom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295322" y="4723665"/>
            <a:ext cx="5005001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l-SI" altLang="sl-SI" sz="2400" dirty="0">
                <a:solidFill>
                  <a:srgbClr val="EAEAEA"/>
                </a:solidFill>
                <a:latin typeface="Comic Sans MS" panose="030F0702030302020204" pitchFamily="66" charset="0"/>
              </a:rPr>
              <a:t>Les, palčke, činele, kastanjete, triangel, ropotulja, raglja, </a:t>
            </a:r>
            <a:r>
              <a:rPr lang="sl-SI" altLang="sl-SI" sz="2400" dirty="0" err="1">
                <a:solidFill>
                  <a:srgbClr val="EAEAEA"/>
                </a:solidFill>
                <a:latin typeface="Comic Sans MS" panose="030F0702030302020204" pitchFamily="66" charset="0"/>
              </a:rPr>
              <a:t>gui-ro</a:t>
            </a:r>
            <a:r>
              <a:rPr lang="sl-SI" altLang="sl-SI" sz="2400" dirty="0">
                <a:solidFill>
                  <a:srgbClr val="EAEAEA"/>
                </a:solidFill>
                <a:latin typeface="Comic Sans MS" panose="030F0702030302020204" pitchFamily="66" charset="0"/>
              </a:rPr>
              <a:t>, žaga, kozarec, steklenica…</a:t>
            </a:r>
          </a:p>
        </p:txBody>
      </p:sp>
      <p:sp>
        <p:nvSpPr>
          <p:cNvPr id="10" name="PoljeZBesedilom 9"/>
          <p:cNvSpPr txBox="1">
            <a:spLocks noChangeArrowheads="1"/>
          </p:cNvSpPr>
          <p:nvPr/>
        </p:nvSpPr>
        <p:spPr bwMode="auto">
          <a:xfrm>
            <a:off x="209862" y="0"/>
            <a:ext cx="1154242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 dirty="0">
                <a:solidFill>
                  <a:srgbClr val="FF0000"/>
                </a:solidFill>
              </a:rPr>
              <a:t>DELITEV </a:t>
            </a:r>
            <a:r>
              <a:rPr lang="sl-SI" altLang="sl-SI" sz="2800" dirty="0" smtClean="0">
                <a:solidFill>
                  <a:srgbClr val="FF0000"/>
                </a:solidFill>
              </a:rPr>
              <a:t>GLASBENIH INŠTRUMENTOV </a:t>
            </a:r>
            <a:r>
              <a:rPr lang="sl-SI" altLang="sl-SI" sz="2800" dirty="0">
                <a:solidFill>
                  <a:srgbClr val="FF0000"/>
                </a:solidFill>
              </a:rPr>
              <a:t>GLEDE NA SNOV, KI ZVENI:</a:t>
            </a:r>
          </a:p>
        </p:txBody>
      </p:sp>
    </p:spTree>
    <p:extLst>
      <p:ext uri="{BB962C8B-B14F-4D97-AF65-F5344CB8AC3E}">
        <p14:creationId xmlns:p14="http://schemas.microsoft.com/office/powerpoint/2010/main" val="20396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3" y="0"/>
            <a:ext cx="12175037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54988" y="2813446"/>
            <a:ext cx="6480669" cy="1877437"/>
          </a:xfrm>
          <a:prstGeom prst="rect">
            <a:avLst/>
          </a:prstGeom>
          <a:gradFill>
            <a:gsLst>
              <a:gs pos="38776">
                <a:srgbClr val="D4E5F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sl-SI" altLang="sl-SI" sz="4400" dirty="0">
                <a:solidFill>
                  <a:srgbClr val="00FF99"/>
                </a:solidFill>
                <a:latin typeface="Comic Sans MS" panose="030F0702030302020204" pitchFamily="66" charset="0"/>
              </a:rPr>
              <a:t>MEMBRANOFONI</a:t>
            </a:r>
          </a:p>
          <a:p>
            <a:pPr algn="ctr">
              <a:buNone/>
            </a:pPr>
            <a:r>
              <a:rPr lang="sl-SI" altLang="sl-SI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(gr. membrana – opna, koža)</a:t>
            </a:r>
          </a:p>
          <a:p>
            <a:pPr algn="ctr">
              <a:buNone/>
            </a:pPr>
            <a:r>
              <a:rPr lang="sl-SI" altLang="sl-SI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Glasbila z membrano ali kožo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771415" y="5203219"/>
            <a:ext cx="5005001" cy="1200329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sl-SI" altLang="sl-SI" sz="2400" dirty="0">
                <a:solidFill>
                  <a:srgbClr val="CCFFCC"/>
                </a:solidFill>
                <a:latin typeface="Comic Sans MS" panose="030F0702030302020204" pitchFamily="66" charset="0"/>
              </a:rPr>
              <a:t>Veliki boben, mali boben, tamburin, lončeni bas, glavnik, </a:t>
            </a:r>
            <a:r>
              <a:rPr lang="sl-SI" altLang="sl-SI" sz="2400" dirty="0" err="1">
                <a:solidFill>
                  <a:srgbClr val="CCFFCC"/>
                </a:solidFill>
                <a:latin typeface="Comic Sans MS" panose="030F0702030302020204" pitchFamily="66" charset="0"/>
              </a:rPr>
              <a:t>kazoo</a:t>
            </a:r>
            <a:r>
              <a:rPr lang="sl-SI" altLang="sl-SI" sz="2400" dirty="0">
                <a:solidFill>
                  <a:srgbClr val="CCFFCC"/>
                </a:solidFill>
                <a:latin typeface="Comic Sans MS" panose="030F0702030302020204" pitchFamily="66" charset="0"/>
              </a:rPr>
              <a:t> …</a:t>
            </a:r>
          </a:p>
        </p:txBody>
      </p:sp>
      <p:sp>
        <p:nvSpPr>
          <p:cNvPr id="2" name="Pravokotnik 1"/>
          <p:cNvSpPr/>
          <p:nvPr/>
        </p:nvSpPr>
        <p:spPr>
          <a:xfrm>
            <a:off x="346189" y="5632554"/>
            <a:ext cx="60960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sl-SI" altLang="sl-SI" dirty="0">
                <a:solidFill>
                  <a:srgbClr val="FFC000"/>
                </a:solidFill>
                <a:latin typeface="Comic Sans MS" panose="030F0702030302020204" pitchFamily="66" charset="0"/>
              </a:rPr>
              <a:t>Na kožo glasbil ali na njihov okvir tolčemo oz. udarjamo z roko, palico…</a:t>
            </a:r>
          </a:p>
        </p:txBody>
      </p:sp>
      <p:sp>
        <p:nvSpPr>
          <p:cNvPr id="11" name="PoljeZBesedilom 10"/>
          <p:cNvSpPr txBox="1">
            <a:spLocks noChangeArrowheads="1"/>
          </p:cNvSpPr>
          <p:nvPr/>
        </p:nvSpPr>
        <p:spPr bwMode="auto">
          <a:xfrm>
            <a:off x="346189" y="0"/>
            <a:ext cx="1154242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 dirty="0">
                <a:solidFill>
                  <a:srgbClr val="FF0000"/>
                </a:solidFill>
              </a:rPr>
              <a:t>DELITEV </a:t>
            </a:r>
            <a:r>
              <a:rPr lang="sl-SI" altLang="sl-SI" sz="2800" dirty="0" smtClean="0">
                <a:solidFill>
                  <a:srgbClr val="FF0000"/>
                </a:solidFill>
              </a:rPr>
              <a:t>GLASBENIH INŠTRUMENTOV </a:t>
            </a:r>
            <a:r>
              <a:rPr lang="sl-SI" altLang="sl-SI" sz="2800" dirty="0">
                <a:solidFill>
                  <a:srgbClr val="FF0000"/>
                </a:solidFill>
              </a:rPr>
              <a:t>GLEDE NA SNOV, KI ZVENI:</a:t>
            </a:r>
          </a:p>
        </p:txBody>
      </p:sp>
    </p:spTree>
    <p:extLst>
      <p:ext uri="{BB962C8B-B14F-4D97-AF65-F5344CB8AC3E}">
        <p14:creationId xmlns:p14="http://schemas.microsoft.com/office/powerpoint/2010/main" val="32469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724" y="1556"/>
            <a:ext cx="12394724" cy="6968870"/>
          </a:xfrm>
          <a:prstGeom prst="rect">
            <a:avLst/>
          </a:prstGeom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855664" y="712401"/>
            <a:ext cx="6480669" cy="1883593"/>
          </a:xfrm>
          <a:prstGeom prst="rect">
            <a:avLst/>
          </a:prstGeom>
          <a:gradFill>
            <a:gsLst>
              <a:gs pos="38776">
                <a:srgbClr val="D4E5F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sl-SI" altLang="sl-SI" sz="5400" dirty="0">
                <a:solidFill>
                  <a:srgbClr val="00FF99"/>
                </a:solidFill>
                <a:latin typeface="Comic Sans MS" panose="030F0702030302020204" pitchFamily="66" charset="0"/>
              </a:rPr>
              <a:t>KORDOFONI</a:t>
            </a:r>
          </a:p>
          <a:p>
            <a:pPr algn="ctr">
              <a:buNone/>
            </a:pPr>
            <a:r>
              <a:rPr lang="sl-SI" altLang="sl-SI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(gr. horde – struna)</a:t>
            </a:r>
          </a:p>
          <a:p>
            <a:pPr algn="ctr">
              <a:buNone/>
            </a:pPr>
            <a:r>
              <a:rPr lang="sl-SI" altLang="sl-SI" dirty="0">
                <a:solidFill>
                  <a:srgbClr val="FF0000"/>
                </a:solidFill>
                <a:latin typeface="Comic Sans MS" panose="030F0702030302020204" pitchFamily="66" charset="0"/>
              </a:rPr>
              <a:t>Strunska glasbila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916774" y="5501774"/>
            <a:ext cx="5767817" cy="904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sl-SI" altLang="sl-SI" sz="2400" dirty="0">
                <a:solidFill>
                  <a:srgbClr val="FFFF99"/>
                </a:solidFill>
                <a:latin typeface="Comic Sans MS" panose="030F0702030302020204" pitchFamily="66" charset="0"/>
              </a:rPr>
              <a:t>Kitara, tamburica, klavir,</a:t>
            </a:r>
          </a:p>
          <a:p>
            <a:pPr algn="ctr">
              <a:buNone/>
            </a:pPr>
            <a:r>
              <a:rPr lang="sl-SI" altLang="sl-SI" sz="2400" dirty="0">
                <a:solidFill>
                  <a:srgbClr val="FFFF99"/>
                </a:solidFill>
                <a:latin typeface="Comic Sans MS" panose="030F0702030302020204" pitchFamily="66" charset="0"/>
              </a:rPr>
              <a:t>čembalo, oprekelj, gosli, violina, citre ...</a:t>
            </a:r>
          </a:p>
        </p:txBody>
      </p:sp>
      <p:sp>
        <p:nvSpPr>
          <p:cNvPr id="2" name="Pravokotnik 1"/>
          <p:cNvSpPr/>
          <p:nvPr/>
        </p:nvSpPr>
        <p:spPr>
          <a:xfrm>
            <a:off x="769495" y="3587219"/>
            <a:ext cx="6096000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sl-SI" altLang="sl-SI" dirty="0">
                <a:solidFill>
                  <a:srgbClr val="FF9999"/>
                </a:solidFill>
                <a:latin typeface="Comic Sans MS" panose="030F0702030302020204" pitchFamily="66" charset="0"/>
              </a:rPr>
              <a:t>Na strune glasbil </a:t>
            </a:r>
            <a:r>
              <a:rPr lang="sl-SI" altLang="sl-SI" dirty="0" err="1">
                <a:solidFill>
                  <a:srgbClr val="FF9999"/>
                </a:solidFill>
                <a:latin typeface="Comic Sans MS" panose="030F0702030302020204" pitchFamily="66" charset="0"/>
              </a:rPr>
              <a:t>bren</a:t>
            </a:r>
            <a:r>
              <a:rPr lang="sl-SI" altLang="sl-SI" dirty="0">
                <a:solidFill>
                  <a:srgbClr val="FF9999"/>
                </a:solidFill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sl-SI" altLang="sl-SI" dirty="0">
                <a:solidFill>
                  <a:srgbClr val="FF9999"/>
                </a:solidFill>
                <a:latin typeface="Comic Sans MS" panose="030F0702030302020204" pitchFamily="66" charset="0"/>
              </a:rPr>
              <a:t>kamo s prsti ali trzalico, po </a:t>
            </a:r>
            <a:r>
              <a:rPr lang="sl-SI" altLang="sl-SI" dirty="0" err="1">
                <a:solidFill>
                  <a:srgbClr val="FF9999"/>
                </a:solidFill>
                <a:latin typeface="Comic Sans MS" panose="030F0702030302020204" pitchFamily="66" charset="0"/>
              </a:rPr>
              <a:t>nih</a:t>
            </a:r>
            <a:r>
              <a:rPr lang="sl-SI" altLang="sl-SI" dirty="0">
                <a:solidFill>
                  <a:srgbClr val="FF9999"/>
                </a:solidFill>
                <a:latin typeface="Comic Sans MS" panose="030F0702030302020204" pitchFamily="66" charset="0"/>
              </a:rPr>
              <a:t> vlečemo z lokom ali tolčemo s tolkalci.</a:t>
            </a:r>
          </a:p>
        </p:txBody>
      </p:sp>
      <p:sp>
        <p:nvSpPr>
          <p:cNvPr id="8" name="PoljeZBesedilom 7"/>
          <p:cNvSpPr txBox="1">
            <a:spLocks noChangeArrowheads="1"/>
          </p:cNvSpPr>
          <p:nvPr/>
        </p:nvSpPr>
        <p:spPr bwMode="auto">
          <a:xfrm>
            <a:off x="209862" y="0"/>
            <a:ext cx="1154242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 dirty="0">
                <a:solidFill>
                  <a:srgbClr val="FF0000"/>
                </a:solidFill>
              </a:rPr>
              <a:t>DELITEV </a:t>
            </a:r>
            <a:r>
              <a:rPr lang="sl-SI" altLang="sl-SI" sz="2800" dirty="0" smtClean="0">
                <a:solidFill>
                  <a:srgbClr val="FF0000"/>
                </a:solidFill>
              </a:rPr>
              <a:t>GLASBENIH INŠTRUMENTOV </a:t>
            </a:r>
            <a:r>
              <a:rPr lang="sl-SI" altLang="sl-SI" sz="2800" dirty="0">
                <a:solidFill>
                  <a:srgbClr val="FF0000"/>
                </a:solidFill>
              </a:rPr>
              <a:t>GLEDE NA SNOV, KI ZVENI:</a:t>
            </a:r>
          </a:p>
        </p:txBody>
      </p:sp>
    </p:spTree>
    <p:extLst>
      <p:ext uri="{BB962C8B-B14F-4D97-AF65-F5344CB8AC3E}">
        <p14:creationId xmlns:p14="http://schemas.microsoft.com/office/powerpoint/2010/main" val="20835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92"/>
            <a:ext cx="12192000" cy="6890478"/>
          </a:xfrm>
          <a:prstGeom prst="rect">
            <a:avLst/>
          </a:prstGeom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054988" y="646034"/>
            <a:ext cx="6480669" cy="2099036"/>
          </a:xfrm>
          <a:prstGeom prst="rect">
            <a:avLst/>
          </a:prstGeom>
          <a:gradFill>
            <a:gsLst>
              <a:gs pos="38776">
                <a:srgbClr val="D4E5F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sl-SI" altLang="sl-SI" sz="4400" dirty="0">
                <a:solidFill>
                  <a:srgbClr val="00FF99"/>
                </a:solidFill>
                <a:latin typeface="Comic Sans MS" panose="030F0702030302020204" pitchFamily="66" charset="0"/>
              </a:rPr>
              <a:t>AEROFONI</a:t>
            </a:r>
          </a:p>
          <a:p>
            <a:pPr algn="ctr">
              <a:buNone/>
            </a:pPr>
            <a:r>
              <a:rPr lang="sl-SI" altLang="sl-SI" sz="2800" dirty="0">
                <a:solidFill>
                  <a:srgbClr val="3399FF"/>
                </a:solidFill>
                <a:latin typeface="Comic Sans MS" panose="030F0702030302020204" pitchFamily="66" charset="0"/>
              </a:rPr>
              <a:t>(gr. </a:t>
            </a:r>
            <a:r>
              <a:rPr lang="sl-SI" altLang="sl-SI" sz="2800" dirty="0" err="1">
                <a:solidFill>
                  <a:srgbClr val="3399FF"/>
                </a:solidFill>
                <a:latin typeface="Comic Sans MS" panose="030F0702030302020204" pitchFamily="66" charset="0"/>
              </a:rPr>
              <a:t>aer</a:t>
            </a:r>
            <a:r>
              <a:rPr lang="sl-SI" altLang="sl-SI" sz="2800" dirty="0">
                <a:solidFill>
                  <a:srgbClr val="3399FF"/>
                </a:solidFill>
                <a:latin typeface="Comic Sans MS" panose="030F0702030302020204" pitchFamily="66" charset="0"/>
              </a:rPr>
              <a:t> – zrak)</a:t>
            </a:r>
          </a:p>
          <a:p>
            <a:pPr algn="ctr">
              <a:buNone/>
            </a:pPr>
            <a:r>
              <a:rPr lang="sl-SI" altLang="sl-SI" sz="4000" dirty="0" err="1">
                <a:solidFill>
                  <a:srgbClr val="3399FF"/>
                </a:solidFill>
                <a:latin typeface="Comic Sans MS" panose="030F0702030302020204" pitchFamily="66" charset="0"/>
              </a:rPr>
              <a:t>Zrakovna</a:t>
            </a:r>
            <a:r>
              <a:rPr lang="sl-SI" altLang="sl-SI" sz="4000" dirty="0">
                <a:solidFill>
                  <a:srgbClr val="3399FF"/>
                </a:solidFill>
                <a:latin typeface="Comic Sans MS" panose="030F0702030302020204" pitchFamily="66" charset="0"/>
              </a:rPr>
              <a:t> glasbila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7033156" y="4665673"/>
            <a:ext cx="5005001" cy="12741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Piščal, saksofon, dude,</a:t>
            </a:r>
          </a:p>
          <a:p>
            <a:pPr algn="ctr">
              <a:buNone/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školjka, trobenta, rog, harmonika, orgle …</a:t>
            </a:r>
          </a:p>
        </p:txBody>
      </p:sp>
      <p:sp>
        <p:nvSpPr>
          <p:cNvPr id="2" name="Pravokotnik 1"/>
          <p:cNvSpPr/>
          <p:nvPr/>
        </p:nvSpPr>
        <p:spPr>
          <a:xfrm>
            <a:off x="768988" y="5302771"/>
            <a:ext cx="4572000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altLang="sl-SI" sz="2400" dirty="0">
                <a:solidFill>
                  <a:srgbClr val="66FFFF"/>
                </a:solidFill>
                <a:latin typeface="Comic Sans MS" panose="030F0702030302020204" pitchFamily="66" charset="0"/>
              </a:rPr>
              <a:t>V cev glasbil z usti </a:t>
            </a:r>
          </a:p>
          <a:p>
            <a:pPr algn="ctr"/>
            <a:r>
              <a:rPr lang="sl-SI" altLang="sl-SI" sz="2400" dirty="0">
                <a:solidFill>
                  <a:srgbClr val="66FFFF"/>
                </a:solidFill>
                <a:latin typeface="Comic Sans MS" panose="030F0702030302020204" pitchFamily="66" charset="0"/>
              </a:rPr>
              <a:t>ali mehom pihamo </a:t>
            </a:r>
          </a:p>
          <a:p>
            <a:pPr algn="ctr"/>
            <a:r>
              <a:rPr lang="sl-SI" altLang="sl-SI" sz="2400" dirty="0">
                <a:solidFill>
                  <a:srgbClr val="66FFFF"/>
                </a:solidFill>
                <a:latin typeface="Comic Sans MS" panose="030F0702030302020204" pitchFamily="66" charset="0"/>
              </a:rPr>
              <a:t>ter trobimo.</a:t>
            </a:r>
          </a:p>
        </p:txBody>
      </p:sp>
      <p:sp>
        <p:nvSpPr>
          <p:cNvPr id="8" name="PoljeZBesedilom 7"/>
          <p:cNvSpPr txBox="1">
            <a:spLocks noChangeArrowheads="1"/>
          </p:cNvSpPr>
          <p:nvPr/>
        </p:nvSpPr>
        <p:spPr bwMode="auto">
          <a:xfrm>
            <a:off x="324786" y="0"/>
            <a:ext cx="1154242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 dirty="0">
                <a:solidFill>
                  <a:srgbClr val="FF0000"/>
                </a:solidFill>
              </a:rPr>
              <a:t>DELITEV </a:t>
            </a:r>
            <a:r>
              <a:rPr lang="sl-SI" altLang="sl-SI" sz="2800" dirty="0" smtClean="0">
                <a:solidFill>
                  <a:srgbClr val="FF0000"/>
                </a:solidFill>
              </a:rPr>
              <a:t>GLASBENIH INŠTRUMENTOV </a:t>
            </a:r>
            <a:r>
              <a:rPr lang="sl-SI" altLang="sl-SI" sz="2800" dirty="0">
                <a:solidFill>
                  <a:srgbClr val="FF0000"/>
                </a:solidFill>
              </a:rPr>
              <a:t>GLEDE NA SNOV, KI ZVENI:</a:t>
            </a:r>
          </a:p>
        </p:txBody>
      </p:sp>
    </p:spTree>
    <p:extLst>
      <p:ext uri="{BB962C8B-B14F-4D97-AF65-F5344CB8AC3E}">
        <p14:creationId xmlns:p14="http://schemas.microsoft.com/office/powerpoint/2010/main" val="27951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855664" y="712401"/>
            <a:ext cx="6480669" cy="1815882"/>
          </a:xfrm>
          <a:prstGeom prst="rect">
            <a:avLst/>
          </a:prstGeom>
          <a:gradFill>
            <a:gsLst>
              <a:gs pos="38776">
                <a:srgbClr val="D4E5F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sl-SI" altLang="sl-SI" sz="4000" dirty="0">
                <a:solidFill>
                  <a:srgbClr val="00FF99"/>
                </a:solidFill>
                <a:latin typeface="Comic Sans MS" panose="030F0702030302020204" pitchFamily="66" charset="0"/>
              </a:rPr>
              <a:t>ELEKTROFONI</a:t>
            </a:r>
          </a:p>
          <a:p>
            <a:pPr algn="ctr">
              <a:buNone/>
            </a:pPr>
            <a:r>
              <a:rPr lang="sl-SI" altLang="sl-SI" sz="2400" dirty="0">
                <a:solidFill>
                  <a:srgbClr val="FF00FF"/>
                </a:solidFill>
                <a:latin typeface="Comic Sans MS" panose="030F0702030302020204" pitchFamily="66" charset="0"/>
              </a:rPr>
              <a:t>(gr. elektrum – električen)</a:t>
            </a:r>
          </a:p>
          <a:p>
            <a:pPr algn="ctr">
              <a:buNone/>
            </a:pPr>
            <a:r>
              <a:rPr lang="sl-SI" altLang="sl-SI" sz="3600" dirty="0">
                <a:solidFill>
                  <a:srgbClr val="FF00FF"/>
                </a:solidFill>
                <a:latin typeface="Comic Sans MS" panose="030F0702030302020204" pitchFamily="66" charset="0"/>
              </a:rPr>
              <a:t>Električna glasbila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771414" y="4641219"/>
            <a:ext cx="5005001" cy="127419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sl-SI" altLang="sl-SI" sz="2400" dirty="0">
                <a:solidFill>
                  <a:srgbClr val="FFCCFF"/>
                </a:solidFill>
                <a:latin typeface="Comic Sans MS" panose="030F0702030302020204" pitchFamily="66" charset="0"/>
              </a:rPr>
              <a:t>Električna kitara, bas kitara,  sintetizator, električni klavir, </a:t>
            </a:r>
          </a:p>
          <a:p>
            <a:pPr algn="ctr">
              <a:buNone/>
            </a:pPr>
            <a:r>
              <a:rPr lang="sl-SI" altLang="sl-SI" sz="2400" dirty="0">
                <a:solidFill>
                  <a:srgbClr val="FFCCFF"/>
                </a:solidFill>
                <a:latin typeface="Comic Sans MS" panose="030F0702030302020204" pitchFamily="66" charset="0"/>
              </a:rPr>
              <a:t>električni bobni  …</a:t>
            </a:r>
          </a:p>
        </p:txBody>
      </p:sp>
      <p:sp>
        <p:nvSpPr>
          <p:cNvPr id="2" name="Pravokotnik 1"/>
          <p:cNvSpPr/>
          <p:nvPr/>
        </p:nvSpPr>
        <p:spPr>
          <a:xfrm>
            <a:off x="5416446" y="3429000"/>
            <a:ext cx="60960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sl-SI" altLang="sl-SI" dirty="0">
                <a:solidFill>
                  <a:srgbClr val="FF99FF"/>
                </a:solidFill>
                <a:latin typeface="Comic Sans MS" panose="030F0702030302020204" pitchFamily="66" charset="0"/>
              </a:rPr>
              <a:t>Glasbila delujejo le ob delovanju električne energije in elektronike.</a:t>
            </a:r>
          </a:p>
        </p:txBody>
      </p:sp>
      <p:sp>
        <p:nvSpPr>
          <p:cNvPr id="8" name="PoljeZBesedilom 7"/>
          <p:cNvSpPr txBox="1">
            <a:spLocks noChangeArrowheads="1"/>
          </p:cNvSpPr>
          <p:nvPr/>
        </p:nvSpPr>
        <p:spPr bwMode="auto">
          <a:xfrm>
            <a:off x="324784" y="-14990"/>
            <a:ext cx="1154242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 dirty="0">
                <a:solidFill>
                  <a:srgbClr val="FF0000"/>
                </a:solidFill>
              </a:rPr>
              <a:t>DELITEV </a:t>
            </a:r>
            <a:r>
              <a:rPr lang="sl-SI" altLang="sl-SI" sz="2800" dirty="0" smtClean="0">
                <a:solidFill>
                  <a:srgbClr val="FF0000"/>
                </a:solidFill>
              </a:rPr>
              <a:t>GLASBENIH INŠTRUMENTOV </a:t>
            </a:r>
            <a:r>
              <a:rPr lang="sl-SI" altLang="sl-SI" sz="2800" dirty="0">
                <a:solidFill>
                  <a:srgbClr val="FF0000"/>
                </a:solidFill>
              </a:rPr>
              <a:t>GLEDE NA SNOV, KI ZVENI:</a:t>
            </a:r>
          </a:p>
        </p:txBody>
      </p:sp>
    </p:spTree>
    <p:extLst>
      <p:ext uri="{BB962C8B-B14F-4D97-AF65-F5344CB8AC3E}">
        <p14:creationId xmlns:p14="http://schemas.microsoft.com/office/powerpoint/2010/main" val="242570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5" y="0"/>
            <a:ext cx="12192000" cy="6858000"/>
          </a:xfrm>
          <a:prstGeom prst="rect">
            <a:avLst/>
          </a:prstGeom>
        </p:spPr>
      </p:pic>
      <p:sp>
        <p:nvSpPr>
          <p:cNvPr id="5" name="PoljeZBesedilom 4"/>
          <p:cNvSpPr txBox="1">
            <a:spLocks noChangeArrowheads="1"/>
          </p:cNvSpPr>
          <p:nvPr/>
        </p:nvSpPr>
        <p:spPr bwMode="auto">
          <a:xfrm>
            <a:off x="2023672" y="0"/>
            <a:ext cx="8949128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DELITEV </a:t>
            </a:r>
            <a:r>
              <a:rPr lang="sl-SI" altLang="sl-SI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GLASBENIH INŠTRUMENTOV </a:t>
            </a:r>
            <a:r>
              <a:rPr lang="sl-SI" altLang="sl-SI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GLEDE NA </a:t>
            </a:r>
            <a:endParaRPr lang="sl-SI" altLang="sl-SI" sz="2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sl-SI" altLang="sl-SI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 IZVAJANJA</a:t>
            </a:r>
            <a:endParaRPr lang="sl-SI" altLang="sl-SI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jeZBesedilom 5"/>
          <p:cNvSpPr txBox="1"/>
          <p:nvPr/>
        </p:nvSpPr>
        <p:spPr>
          <a:xfrm rot="20605416">
            <a:off x="9668656" y="1648918"/>
            <a:ext cx="292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00B050"/>
                </a:solidFill>
                <a:hlinkClick r:id="rId3"/>
              </a:rPr>
              <a:t>PIHALA</a:t>
            </a:r>
            <a:endParaRPr lang="sl-SI" sz="3200" b="1" i="1" dirty="0">
              <a:solidFill>
                <a:srgbClr val="00B050"/>
              </a:solidFill>
            </a:endParaRPr>
          </a:p>
        </p:txBody>
      </p:sp>
      <p:cxnSp>
        <p:nvCxnSpPr>
          <p:cNvPr id="9" name="Ukrivljen povezovalnik 8"/>
          <p:cNvCxnSpPr/>
          <p:nvPr/>
        </p:nvCxnSpPr>
        <p:spPr>
          <a:xfrm rot="16200000" flipH="1">
            <a:off x="9811062" y="1026826"/>
            <a:ext cx="1049312" cy="49467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 rot="802925">
            <a:off x="547141" y="1537210"/>
            <a:ext cx="295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i="1" u="sng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GODALA</a:t>
            </a:r>
            <a:endParaRPr lang="sl-SI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Ukrivljen povezovalnik 11"/>
          <p:cNvCxnSpPr/>
          <p:nvPr/>
        </p:nvCxnSpPr>
        <p:spPr>
          <a:xfrm rot="10800000" flipV="1">
            <a:off x="2023673" y="644576"/>
            <a:ext cx="1081233" cy="10343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 rot="20605416">
            <a:off x="1216703" y="2346836"/>
            <a:ext cx="292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00B050"/>
                </a:solidFill>
                <a:hlinkClick r:id="rId5"/>
              </a:rPr>
              <a:t>BRENKALA</a:t>
            </a:r>
            <a:endParaRPr lang="sl-SI" sz="3200" b="1" i="1" dirty="0">
              <a:solidFill>
                <a:srgbClr val="00B050"/>
              </a:solidFill>
            </a:endParaRPr>
          </a:p>
        </p:txBody>
      </p:sp>
      <p:cxnSp>
        <p:nvCxnSpPr>
          <p:cNvPr id="14" name="Ukrivljen povezovalnik 13"/>
          <p:cNvCxnSpPr/>
          <p:nvPr/>
        </p:nvCxnSpPr>
        <p:spPr>
          <a:xfrm rot="5400000">
            <a:off x="2212307" y="961653"/>
            <a:ext cx="1785198" cy="108123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 rot="1078611">
            <a:off x="7388871" y="1795713"/>
            <a:ext cx="292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00B050"/>
                </a:solidFill>
                <a:hlinkClick r:id="rId6"/>
              </a:rPr>
              <a:t>TROBILA</a:t>
            </a:r>
            <a:endParaRPr lang="sl-SI" sz="3200" b="1" i="1" dirty="0">
              <a:solidFill>
                <a:srgbClr val="00B050"/>
              </a:solidFill>
            </a:endParaRPr>
          </a:p>
        </p:txBody>
      </p:sp>
      <p:cxnSp>
        <p:nvCxnSpPr>
          <p:cNvPr id="20" name="Ukrivljen povezovalnik 19"/>
          <p:cNvCxnSpPr/>
          <p:nvPr/>
        </p:nvCxnSpPr>
        <p:spPr>
          <a:xfrm rot="5400000">
            <a:off x="8008154" y="771157"/>
            <a:ext cx="892599" cy="56962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 rot="20605416">
            <a:off x="377252" y="4544517"/>
            <a:ext cx="292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00B050"/>
                </a:solidFill>
                <a:hlinkClick r:id="rId7"/>
              </a:rPr>
              <a:t>TOLKALA</a:t>
            </a:r>
            <a:endParaRPr lang="sl-SI" sz="3200" b="1" i="1" dirty="0">
              <a:solidFill>
                <a:srgbClr val="00B050"/>
              </a:solidFill>
            </a:endParaRPr>
          </a:p>
        </p:txBody>
      </p:sp>
      <p:cxnSp>
        <p:nvCxnSpPr>
          <p:cNvPr id="23" name="Ukrivljen povezovalnik 22"/>
          <p:cNvCxnSpPr>
            <a:endCxn id="21" idx="0"/>
          </p:cNvCxnSpPr>
          <p:nvPr/>
        </p:nvCxnSpPr>
        <p:spPr>
          <a:xfrm rot="5400000">
            <a:off x="1733380" y="1013508"/>
            <a:ext cx="3567657" cy="351866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10258227" y="4446679"/>
            <a:ext cx="2038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i="1" u="sng" dirty="0" smtClean="0">
                <a:hlinkClick r:id="rId8"/>
              </a:rPr>
              <a:t>INŠTRUMENTI S TIPKAMI</a:t>
            </a:r>
            <a:endParaRPr lang="sl-SI" sz="2400" b="1" i="1" u="sng" dirty="0"/>
          </a:p>
        </p:txBody>
      </p:sp>
      <p:cxnSp>
        <p:nvCxnSpPr>
          <p:cNvPr id="27" name="Ukrivljen povezovalnik 26"/>
          <p:cNvCxnSpPr/>
          <p:nvPr/>
        </p:nvCxnSpPr>
        <p:spPr>
          <a:xfrm rot="16200000" flipH="1">
            <a:off x="9579955" y="2002515"/>
            <a:ext cx="3692509" cy="906820"/>
          </a:xfrm>
          <a:prstGeom prst="curvedConnector3">
            <a:avLst>
              <a:gd name="adj1" fmla="val 268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jeZBesedilom 30"/>
          <p:cNvSpPr txBox="1"/>
          <p:nvPr/>
        </p:nvSpPr>
        <p:spPr>
          <a:xfrm>
            <a:off x="1371600" y="6391969"/>
            <a:ext cx="1025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P.s</a:t>
            </a:r>
            <a:r>
              <a:rPr lang="sl-SI" dirty="0" smtClean="0"/>
              <a:t>.: Klik na posamezno družino glasbil te bo popeljal na posnetek, ki ga je pripravil Konservatorij Maribor.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89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/>
      <p:bldP spid="18" grpId="0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139252" y="599607"/>
            <a:ext cx="9353863" cy="15081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1"/>
                </a:solidFill>
              </a:rPr>
              <a:t>Tako; spoznali ste vse delitve glasbenih inštrumentov. Preverite, kako ste delitve razumeli na naslednji </a:t>
            </a:r>
            <a:r>
              <a:rPr lang="sl-SI" sz="2800" dirty="0" err="1" smtClean="0">
                <a:solidFill>
                  <a:schemeClr val="bg1"/>
                </a:solidFill>
              </a:rPr>
              <a:t>kahoot</a:t>
            </a:r>
            <a:r>
              <a:rPr lang="sl-SI" sz="2800" dirty="0" smtClean="0">
                <a:solidFill>
                  <a:schemeClr val="bg1"/>
                </a:solidFill>
              </a:rPr>
              <a:t> povezavi.</a:t>
            </a:r>
          </a:p>
          <a:p>
            <a:pPr algn="ctr"/>
            <a:r>
              <a:rPr lang="sl-SI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sl-SI" sz="3600" dirty="0" err="1" smtClean="0">
                <a:solidFill>
                  <a:schemeClr val="bg1"/>
                </a:solidFill>
                <a:sym typeface="Wingdings" panose="05000000000000000000" pitchFamily="2" charset="2"/>
                <a:hlinkClick r:id="rId3"/>
              </a:rPr>
              <a:t>Kahoot</a:t>
            </a:r>
            <a:r>
              <a:rPr lang="sl-SI" sz="3600" dirty="0" smtClean="0">
                <a:solidFill>
                  <a:schemeClr val="bg1"/>
                </a:solidFill>
                <a:sym typeface="Wingdings" panose="05000000000000000000" pitchFamily="2" charset="2"/>
                <a:hlinkClick r:id="rId3"/>
              </a:rPr>
              <a:t> kviz </a:t>
            </a:r>
            <a:endParaRPr lang="sl-SI" sz="3600" dirty="0">
              <a:solidFill>
                <a:schemeClr val="bg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334124" y="2505670"/>
            <a:ext cx="9743607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1"/>
                </a:solidFill>
              </a:rPr>
              <a:t>Na naslednji povezavi pa si oglej posnetek, ob katerem poskusi ugotoviti, katere inštrumente slišiš. Naslednjič se bomo pogovorili, kako ste bili ob tem uspešni. </a:t>
            </a:r>
          </a:p>
          <a:p>
            <a:pPr algn="ctr"/>
            <a:r>
              <a:rPr lang="sl-SI" sz="2800" b="1" dirty="0" smtClean="0">
                <a:sym typeface="Wingdings" panose="05000000000000000000" pitchFamily="2" charset="2"/>
                <a:hlinkClick r:id="rId4"/>
              </a:rPr>
              <a:t> Kateri inštrument slišiš? kviz</a:t>
            </a:r>
            <a:endParaRPr lang="sl-SI" sz="28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934387" y="6181188"/>
            <a:ext cx="1125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2"/>
                </a:solidFill>
              </a:rPr>
              <a:t>Viri: </a:t>
            </a:r>
            <a:r>
              <a:rPr lang="sl-SI" dirty="0">
                <a:solidFill>
                  <a:schemeClr val="bg2"/>
                </a:solidFill>
                <a:hlinkClick r:id="rId5"/>
              </a:rPr>
              <a:t>https://</a:t>
            </a:r>
            <a:r>
              <a:rPr lang="sl-SI" dirty="0" smtClean="0">
                <a:solidFill>
                  <a:schemeClr val="bg2"/>
                </a:solidFill>
                <a:hlinkClick r:id="rId5"/>
              </a:rPr>
              <a:t>www.youtube.com/channel/UCoufeR_qxrBUJMByrAvolhQ</a:t>
            </a:r>
            <a:r>
              <a:rPr lang="sl-SI" dirty="0" smtClean="0">
                <a:solidFill>
                  <a:schemeClr val="bg2"/>
                </a:solidFill>
              </a:rPr>
              <a:t>, </a:t>
            </a:r>
            <a:r>
              <a:rPr lang="sl-SI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sl-SI" dirty="0">
                <a:solidFill>
                  <a:schemeClr val="bg2"/>
                </a:solidFill>
                <a:hlinkClick r:id="rId6"/>
              </a:rPr>
              <a:t>://</a:t>
            </a:r>
            <a:r>
              <a:rPr lang="sl-SI" dirty="0" smtClean="0">
                <a:solidFill>
                  <a:schemeClr val="bg2"/>
                </a:solidFill>
                <a:hlinkClick r:id="rId6"/>
              </a:rPr>
              <a:t>www.youtube.com/channel/UChf0ErPjca3wGIuaBlOrMhg</a:t>
            </a:r>
            <a:r>
              <a:rPr lang="sl-SI" dirty="0" smtClean="0">
                <a:solidFill>
                  <a:schemeClr val="bg2"/>
                </a:solidFill>
              </a:rPr>
              <a:t>, </a:t>
            </a:r>
            <a:r>
              <a:rPr lang="sl-SI" dirty="0">
                <a:solidFill>
                  <a:schemeClr val="bg2"/>
                </a:solidFill>
              </a:rPr>
              <a:t>V. Urek (Rokus Klet </a:t>
            </a:r>
            <a:r>
              <a:rPr lang="sl-SI" dirty="0" err="1">
                <a:solidFill>
                  <a:schemeClr val="bg2"/>
                </a:solidFill>
              </a:rPr>
              <a:t>ppt</a:t>
            </a:r>
            <a:r>
              <a:rPr lang="sl-SI" dirty="0">
                <a:solidFill>
                  <a:schemeClr val="bg2"/>
                </a:solidFill>
              </a:rPr>
              <a:t>), </a:t>
            </a:r>
            <a:r>
              <a:rPr lang="sl-SI" dirty="0" smtClean="0">
                <a:solidFill>
                  <a:schemeClr val="bg2"/>
                </a:solidFill>
              </a:rPr>
              <a:t>www.istockphoto.com</a:t>
            </a:r>
            <a:endParaRPr lang="sl-SI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538</Words>
  <Application>Microsoft Office PowerPoint</Application>
  <PresentationFormat>Širokozaslonsko</PresentationFormat>
  <Paragraphs>70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Miha</dc:creator>
  <cp:lastModifiedBy>Miha</cp:lastModifiedBy>
  <cp:revision>11</cp:revision>
  <dcterms:created xsi:type="dcterms:W3CDTF">2020-10-20T14:31:43Z</dcterms:created>
  <dcterms:modified xsi:type="dcterms:W3CDTF">2020-11-03T15:19:30Z</dcterms:modified>
</cp:coreProperties>
</file>