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1141615-6B03-4979-935C-9214B93E16D6}">
  <a:tblStyle styleId="{51141615-6B03-4979-935C-9214B93E16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9fa0775ec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9fa0775ec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fa0775ec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fa0775ec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fa0775ecb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fa0775ecb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9fa0775ec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9fa0775ec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hyperlink" Target="http://www.youtube.com/watch?v=Z2qUvGnde5M" TargetMode="External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525" y="0"/>
            <a:ext cx="42834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GLAS = VOKAL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Pevski glas je </a:t>
            </a:r>
            <a:r>
              <a:rPr b="1" lang="en">
                <a:solidFill>
                  <a:srgbClr val="000000"/>
                </a:solidFill>
              </a:rPr>
              <a:t>najstarejše glasbilo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100">
                <a:solidFill>
                  <a:srgbClr val="000000"/>
                </a:solidFill>
              </a:rPr>
              <a:t>Pomisli, katere glasove lahko izvedeš s svojim inštrumentom?</a:t>
            </a:r>
            <a:endParaRPr i="1" sz="21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525" y="0"/>
            <a:ext cx="42834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>
            <p:ph type="ctrTitle"/>
          </p:nvPr>
        </p:nvSpPr>
        <p:spPr>
          <a:xfrm>
            <a:off x="311700" y="286000"/>
            <a:ext cx="8520600" cy="79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DELOVANJE</a:t>
            </a:r>
            <a:endParaRPr/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311700" y="1078300"/>
            <a:ext cx="8520600" cy="36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Zrak iz pljuč zatrese glasilke, ki ustvarijo zvok, ta pa se ojača v resonančnem telesu.</a:t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000000"/>
                </a:solidFill>
              </a:rPr>
              <a:t>RESONANČNO TELO</a:t>
            </a:r>
            <a:r>
              <a:rPr lang="en" sz="2300">
                <a:solidFill>
                  <a:srgbClr val="000000"/>
                </a:solidFill>
              </a:rPr>
              <a:t> - lobanjske kosti, ustna in nosna votlina</a:t>
            </a:r>
            <a:endParaRPr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000000"/>
                </a:solidFill>
              </a:rPr>
              <a:t>GLASILKE</a:t>
            </a:r>
            <a:endParaRPr b="1" sz="2300">
              <a:solidFill>
                <a:srgbClr val="000000"/>
              </a:solidFill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9550" y="3209038"/>
            <a:ext cx="2647950" cy="17240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6172200" y="3346375"/>
            <a:ext cx="15369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Zaprte pri govorjenju, petju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6172200" y="4239100"/>
            <a:ext cx="1437600" cy="4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Odprte v mirovanju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525" y="0"/>
            <a:ext cx="42834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>
            <p:ph type="ctrTitle"/>
          </p:nvPr>
        </p:nvSpPr>
        <p:spPr>
          <a:xfrm>
            <a:off x="311700" y="286000"/>
            <a:ext cx="8520600" cy="79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PEVSKI GLASOVI</a:t>
            </a:r>
            <a:endParaRPr/>
          </a:p>
        </p:txBody>
      </p:sp>
      <p:sp>
        <p:nvSpPr>
          <p:cNvPr id="73" name="Google Shape;73;p15"/>
          <p:cNvSpPr txBox="1"/>
          <p:nvPr>
            <p:ph idx="1" type="subTitle"/>
          </p:nvPr>
        </p:nvSpPr>
        <p:spPr>
          <a:xfrm>
            <a:off x="311700" y="1078300"/>
            <a:ext cx="8520600" cy="36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Ločimo ženske in moške glasove, ki se med seboj razlikujejo tudi po višini</a:t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</a:rPr>
              <a:t>Ločimo tudi šolane in nešolane pevce. </a:t>
            </a:r>
            <a:endParaRPr sz="2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00"/>
                </a:solidFill>
              </a:rPr>
              <a:t>VIRTUOZ je umetnik, ki obvlada delovanje svojega glasbila.</a:t>
            </a:r>
            <a:endParaRPr sz="2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rgbClr val="000000"/>
                </a:solidFill>
              </a:rPr>
              <a:t>Kdo po tvojem mnenju nastopa v operi in kdo v rock bandu?</a:t>
            </a:r>
            <a:endParaRPr i="1" sz="1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rgbClr val="000000"/>
                </a:solidFill>
              </a:rPr>
              <a:t>Kako imenujemo soliste, glede na to kateri glas pojejo?</a:t>
            </a:r>
            <a:endParaRPr i="1" sz="1800">
              <a:solidFill>
                <a:srgbClr val="000000"/>
              </a:solidFill>
            </a:endParaRPr>
          </a:p>
        </p:txBody>
      </p:sp>
      <p:graphicFrame>
        <p:nvGraphicFramePr>
          <p:cNvPr id="74" name="Google Shape;74;p15"/>
          <p:cNvGraphicFramePr/>
          <p:nvPr/>
        </p:nvGraphicFramePr>
        <p:xfrm>
          <a:off x="952500" y="2190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{51141615-6B03-4979-935C-9214B93E16D6}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ženski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ALT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MEZZOSOPRAN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SOPRAN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moški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BAS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BARITON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TENOR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525" y="0"/>
            <a:ext cx="42834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>
            <p:ph type="ctrTitle"/>
          </p:nvPr>
        </p:nvSpPr>
        <p:spPr>
          <a:xfrm>
            <a:off x="311700" y="100075"/>
            <a:ext cx="8520600" cy="79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Komorni sestavi = male pevske skupine</a:t>
            </a:r>
            <a:endParaRPr sz="2700"/>
          </a:p>
        </p:txBody>
      </p:sp>
      <p:sp>
        <p:nvSpPr>
          <p:cNvPr id="81" name="Google Shape;81;p16"/>
          <p:cNvSpPr txBox="1"/>
          <p:nvPr>
            <p:ph idx="1" type="subTitle"/>
          </p:nvPr>
        </p:nvSpPr>
        <p:spPr>
          <a:xfrm>
            <a:off x="311700" y="892375"/>
            <a:ext cx="8520600" cy="379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</a:rPr>
              <a:t>Če zapoješ sam, si _______________.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rgbClr val="000000"/>
              </a:solidFill>
            </a:endParaRPr>
          </a:p>
        </p:txBody>
      </p:sp>
      <p:graphicFrame>
        <p:nvGraphicFramePr>
          <p:cNvPr id="82" name="Google Shape;82;p16"/>
          <p:cNvGraphicFramePr/>
          <p:nvPr/>
        </p:nvGraphicFramePr>
        <p:xfrm>
          <a:off x="2465475" y="1439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{51141615-6B03-4979-935C-9214B93E16D6}</a:tableStyleId>
              </a:tblPr>
              <a:tblGrid>
                <a:gridCol w="1896275"/>
                <a:gridCol w="1896275"/>
              </a:tblGrid>
              <a:tr h="368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2 pevca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DUET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3 pevci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TERCET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4 pevci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5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6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7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8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9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10-18 pevcev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Komorni zbor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525" y="0"/>
            <a:ext cx="42834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>
            <p:ph type="ctrTitle"/>
          </p:nvPr>
        </p:nvSpPr>
        <p:spPr>
          <a:xfrm>
            <a:off x="311700" y="286000"/>
            <a:ext cx="8520600" cy="54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PEVSKI KOTIČEK</a:t>
            </a:r>
            <a:endParaRPr sz="2900"/>
          </a:p>
        </p:txBody>
      </p:sp>
      <p:sp>
        <p:nvSpPr>
          <p:cNvPr id="89" name="Google Shape;89;p17"/>
          <p:cNvSpPr txBox="1"/>
          <p:nvPr>
            <p:ph idx="1" type="subTitle"/>
          </p:nvPr>
        </p:nvSpPr>
        <p:spPr>
          <a:xfrm>
            <a:off x="311700" y="830500"/>
            <a:ext cx="8520600" cy="385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Zapoj kot </a:t>
            </a:r>
            <a:r>
              <a:rPr b="1" lang="en" sz="2200">
                <a:solidFill>
                  <a:srgbClr val="000000"/>
                </a:solidFill>
              </a:rPr>
              <a:t>solist</a:t>
            </a:r>
            <a:r>
              <a:rPr lang="en" sz="2200">
                <a:solidFill>
                  <a:srgbClr val="000000"/>
                </a:solidFill>
              </a:rPr>
              <a:t> pesmico </a:t>
            </a:r>
            <a:r>
              <a:rPr lang="en" sz="2200" u="sng">
                <a:solidFill>
                  <a:srgbClr val="000000"/>
                </a:solidFill>
              </a:rPr>
              <a:t>Mojster Jaka</a:t>
            </a:r>
            <a:r>
              <a:rPr lang="en" sz="2200">
                <a:solidFill>
                  <a:srgbClr val="000000"/>
                </a:solidFill>
              </a:rPr>
              <a:t>.</a:t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Nato naj se ti pridruži bratec ali sestrica ali kdo od staršev in zapojta v </a:t>
            </a:r>
            <a:r>
              <a:rPr b="1" lang="en" sz="2200">
                <a:solidFill>
                  <a:srgbClr val="000000"/>
                </a:solidFill>
              </a:rPr>
              <a:t>duetu</a:t>
            </a:r>
            <a:r>
              <a:rPr lang="en" sz="2200">
                <a:solidFill>
                  <a:srgbClr val="000000"/>
                </a:solidFill>
              </a:rPr>
              <a:t>.</a:t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Bi znala zapeti v KANONU?</a:t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Posnemi vajin poskus in ga naloži v xooltime.</a:t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rgbClr val="000000"/>
              </a:solidFill>
            </a:endParaRPr>
          </a:p>
        </p:txBody>
      </p:sp>
      <p:pic>
        <p:nvPicPr>
          <p:cNvPr descr="Učenke in učenci Nauka o glasbi iz 3. razreda prof. Gašperja Jereba na Glasbeni šoli Kranj nam predstavljajo svoj izdelek v času karantene." id="90" name="Google Shape;90;p17" title="MOJSTER JAKA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56150" y="2730800"/>
            <a:ext cx="3216925" cy="241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