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sldIdLst>
    <p:sldId id="262" r:id="rId2"/>
    <p:sldId id="263" r:id="rId3"/>
    <p:sldId id="256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3C5E-C80F-4B21-A81F-57F0408C007E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C5D7-1165-4535-AD5D-76F641EEC7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0229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3C5E-C80F-4B21-A81F-57F0408C007E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C5D7-1165-4535-AD5D-76F641EEC7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480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3C5E-C80F-4B21-A81F-57F0408C007E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C5D7-1165-4535-AD5D-76F641EEC7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9952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3C5E-C80F-4B21-A81F-57F0408C007E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C5D7-1165-4535-AD5D-76F641EEC753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7448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3C5E-C80F-4B21-A81F-57F0408C007E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C5D7-1165-4535-AD5D-76F641EEC7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6988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3C5E-C80F-4B21-A81F-57F0408C007E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C5D7-1165-4535-AD5D-76F641EEC7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0476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3C5E-C80F-4B21-A81F-57F0408C007E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C5D7-1165-4535-AD5D-76F641EEC7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3763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3C5E-C80F-4B21-A81F-57F0408C007E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C5D7-1165-4535-AD5D-76F641EEC7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7996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3C5E-C80F-4B21-A81F-57F0408C007E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C5D7-1165-4535-AD5D-76F641EEC7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030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3C5E-C80F-4B21-A81F-57F0408C007E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C5D7-1165-4535-AD5D-76F641EEC7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960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3C5E-C80F-4B21-A81F-57F0408C007E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C5D7-1165-4535-AD5D-76F641EEC7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913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3C5E-C80F-4B21-A81F-57F0408C007E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C5D7-1165-4535-AD5D-76F641EEC7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450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3C5E-C80F-4B21-A81F-57F0408C007E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C5D7-1165-4535-AD5D-76F641EEC7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056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3C5E-C80F-4B21-A81F-57F0408C007E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C5D7-1165-4535-AD5D-76F641EEC7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798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3C5E-C80F-4B21-A81F-57F0408C007E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C5D7-1165-4535-AD5D-76F641EEC7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1028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3C5E-C80F-4B21-A81F-57F0408C007E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C5D7-1165-4535-AD5D-76F641EEC7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51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3C5E-C80F-4B21-A81F-57F0408C007E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3C5D7-1165-4535-AD5D-76F641EEC7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093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47D3C5E-C80F-4B21-A81F-57F0408C007E}" type="datetimeFigureOut">
              <a:rPr lang="sl-SI" smtClean="0"/>
              <a:t>23. 11. 2020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3C5D7-1165-4535-AD5D-76F641EEC7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1512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CAXpuPqfv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SSMxW527Xw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-468560" y="1700808"/>
            <a:ext cx="9612560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9600" dirty="0" smtClean="0"/>
              <a:t>        </a:t>
            </a:r>
          </a:p>
          <a:p>
            <a:pPr marL="0" indent="0">
              <a:buNone/>
            </a:pPr>
            <a:r>
              <a:rPr lang="sl-SI" sz="9600" dirty="0"/>
              <a:t> </a:t>
            </a:r>
            <a:r>
              <a:rPr lang="sl-SI" sz="9600" dirty="0" smtClean="0"/>
              <a:t>      GODALA</a:t>
            </a:r>
            <a:endParaRPr lang="sl-SI" sz="9600" dirty="0"/>
          </a:p>
        </p:txBody>
      </p:sp>
    </p:spTree>
    <p:extLst>
      <p:ext uri="{BB962C8B-B14F-4D97-AF65-F5344CB8AC3E}">
        <p14:creationId xmlns:p14="http://schemas.microsoft.com/office/powerpoint/2010/main" val="39024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95536" y="620688"/>
            <a:ext cx="8568952" cy="612068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 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Evropi najdemo godala že v 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10. 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stoletju prišla pa so s srednjega vzhoda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endParaRPr lang="sl-SI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Družina godal je dobila svoje ime po načinu igranja z lokom, s katerim izvajalec vleče ali gode po strunah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endParaRPr lang="sl-SI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Godala so glasbila, pri katerih ustvarjamo zvok tako, da po strunah godemo z lokom, sestavljenim iz prožnega lesa na katerem je napeta konjska žima. </a:t>
            </a:r>
            <a:endParaRPr lang="sl-SI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sl-SI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Pri 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nekaterih skladbah nanje tudi brenkamo- takšnemu izvajanju rečemo </a:t>
            </a:r>
            <a:r>
              <a:rPr lang="sl-SI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pizzicato</a:t>
            </a:r>
            <a:r>
              <a:rPr lang="sl-SI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(izgovori PICIKATO).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primer </a:t>
            </a:r>
            <a:r>
              <a:rPr lang="sl-SI" dirty="0" err="1" smtClean="0"/>
              <a:t>pizzicata</a:t>
            </a:r>
            <a:r>
              <a:rPr lang="sl-SI" dirty="0" smtClean="0"/>
              <a:t>: </a:t>
            </a:r>
          </a:p>
          <a:p>
            <a:pPr marL="0" indent="0">
              <a:buNone/>
            </a:pPr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www.youtube.com/watch?v=3CAXpuPqfv0</a:t>
            </a:r>
            <a:r>
              <a:rPr lang="sl-SI" dirty="0" smtClean="0"/>
              <a:t>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>
                <a:solidFill>
                  <a:schemeClr val="accent3"/>
                </a:solidFill>
              </a:rPr>
              <a:t>Med godala uvrščamo 4 instrumente, ki so po obliki enaki, razlikujejo pa se po velikosti, obsegu tonskih višin in zvočni barvi.</a:t>
            </a:r>
            <a:endParaRPr lang="sl-SI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9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 </a:t>
            </a:r>
            <a:r>
              <a:rPr lang="sl-SI" dirty="0" smtClean="0">
                <a:solidFill>
                  <a:schemeClr val="bg1"/>
                </a:solidFill>
              </a:rPr>
              <a:t>VIOLINA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4" name="40 Track 40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332656"/>
            <a:ext cx="609600" cy="6096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" name="Pravokotnik 2"/>
          <p:cNvSpPr/>
          <p:nvPr/>
        </p:nvSpPr>
        <p:spPr>
          <a:xfrm>
            <a:off x="4355976" y="476672"/>
            <a:ext cx="4608512" cy="6264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Prvo godalo, ki ga bomo spoznali je </a:t>
            </a:r>
            <a:r>
              <a:rPr lang="sl-SI" b="1" dirty="0">
                <a:solidFill>
                  <a:schemeClr val="tx1"/>
                </a:solidFill>
              </a:rPr>
              <a:t>violina. </a:t>
            </a:r>
            <a:endParaRPr lang="sl-SI" b="1" dirty="0" smtClean="0">
              <a:solidFill>
                <a:schemeClr val="tx1"/>
              </a:solidFill>
            </a:endParaRPr>
          </a:p>
          <a:p>
            <a:pPr algn="ctr"/>
            <a:endParaRPr lang="sl-SI" b="1" dirty="0" smtClean="0">
              <a:solidFill>
                <a:schemeClr val="tx1"/>
              </a:solidFill>
            </a:endParaRPr>
          </a:p>
          <a:p>
            <a:pPr algn="ctr"/>
            <a:r>
              <a:rPr lang="sl-SI" dirty="0" smtClean="0"/>
              <a:t> </a:t>
            </a:r>
            <a:r>
              <a:rPr lang="sl-SI" dirty="0"/>
              <a:t>Je najmanjša med godali, ki zveni v najvišjem obsegu. </a:t>
            </a:r>
            <a:endParaRPr lang="sl-SI" dirty="0" smtClean="0"/>
          </a:p>
          <a:p>
            <a:pPr algn="ctr"/>
            <a:endParaRPr lang="sl-SI" dirty="0" smtClean="0"/>
          </a:p>
          <a:p>
            <a:pPr algn="ctr"/>
            <a:r>
              <a:rPr lang="sl-SI" dirty="0" smtClean="0"/>
              <a:t>Glasbeniku se imenuje </a:t>
            </a:r>
            <a:r>
              <a:rPr lang="sl-SI" b="1" dirty="0" smtClean="0"/>
              <a:t>violinist</a:t>
            </a:r>
            <a:r>
              <a:rPr lang="sl-SI" b="1" dirty="0"/>
              <a:t>. </a:t>
            </a:r>
            <a:endParaRPr lang="sl-SI" b="1" dirty="0" smtClean="0"/>
          </a:p>
          <a:p>
            <a:pPr algn="ctr"/>
            <a:endParaRPr lang="sl-SI" b="1" dirty="0" smtClean="0"/>
          </a:p>
          <a:p>
            <a:pPr algn="ctr"/>
            <a:r>
              <a:rPr lang="sl-SI" dirty="0" smtClean="0"/>
              <a:t>Pri </a:t>
            </a:r>
            <a:r>
              <a:rPr lang="sl-SI" dirty="0"/>
              <a:t>igranju na violino uporabljamo lok</a:t>
            </a:r>
            <a:r>
              <a:rPr lang="sl-SI" dirty="0" smtClean="0"/>
              <a:t>.</a:t>
            </a:r>
          </a:p>
          <a:p>
            <a:pPr algn="ctr"/>
            <a:endParaRPr lang="sl-SI" dirty="0"/>
          </a:p>
          <a:p>
            <a:pPr algn="ctr"/>
            <a:r>
              <a:rPr lang="sl-SI" dirty="0" smtClean="0"/>
              <a:t> </a:t>
            </a:r>
            <a:r>
              <a:rPr lang="sl-SI" dirty="0"/>
              <a:t>Zgradba violine:  vrat ( polž, vijaki, ubiralka s 4imi strunami) in telo( podbradek, kobilica in zvočnica</a:t>
            </a:r>
            <a:r>
              <a:rPr lang="sl-SI" dirty="0" smtClean="0"/>
              <a:t>).</a:t>
            </a:r>
          </a:p>
          <a:p>
            <a:pPr algn="ctr"/>
            <a:r>
              <a:rPr lang="sl-SI" b="1" dirty="0" smtClean="0"/>
              <a:t>(Zgradbo violine si oglej v učbeniku)</a:t>
            </a:r>
            <a:endParaRPr lang="sl-SI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2264241"/>
            <a:ext cx="4007768" cy="232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0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                                 </a:t>
            </a:r>
          </a:p>
          <a:p>
            <a:pPr marL="0" indent="0">
              <a:buNone/>
            </a:pPr>
            <a:endParaRPr lang="sl-SI" sz="9600" dirty="0"/>
          </a:p>
          <a:p>
            <a:pPr marL="0" indent="0">
              <a:buNone/>
            </a:pPr>
            <a:r>
              <a:rPr lang="sl-SI" sz="7800" dirty="0" smtClean="0"/>
              <a:t>VIOLA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664" y="332656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41 Track 4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5436" y="878905"/>
            <a:ext cx="609600" cy="6096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283968" y="332656"/>
            <a:ext cx="4752528" cy="63367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Viola je nekoliko večja od </a:t>
            </a:r>
            <a:r>
              <a:rPr lang="sl-SI" dirty="0" smtClean="0"/>
              <a:t>violine.</a:t>
            </a:r>
          </a:p>
          <a:p>
            <a:pPr algn="ctr"/>
            <a:endParaRPr lang="sl-SI" dirty="0"/>
          </a:p>
          <a:p>
            <a:pPr algn="ctr"/>
            <a:r>
              <a:rPr lang="sl-SI" dirty="0" smtClean="0"/>
              <a:t>Viola </a:t>
            </a:r>
            <a:r>
              <a:rPr lang="sl-SI" dirty="0"/>
              <a:t>igra nižje tone  kot </a:t>
            </a:r>
            <a:r>
              <a:rPr lang="sl-SI" dirty="0" smtClean="0"/>
              <a:t>violina.</a:t>
            </a:r>
          </a:p>
          <a:p>
            <a:pPr algn="ctr"/>
            <a:endParaRPr lang="sl-SI" dirty="0"/>
          </a:p>
          <a:p>
            <a:pPr algn="ctr"/>
            <a:r>
              <a:rPr lang="sl-SI" dirty="0" smtClean="0"/>
              <a:t>Ima mehkejši </a:t>
            </a:r>
            <a:r>
              <a:rPr lang="sl-SI" dirty="0"/>
              <a:t>zvok  kot </a:t>
            </a:r>
            <a:r>
              <a:rPr lang="sl-SI" dirty="0" smtClean="0"/>
              <a:t>violina.</a:t>
            </a:r>
            <a:endParaRPr lang="sl-SI" dirty="0"/>
          </a:p>
          <a:p>
            <a:pPr algn="ctr"/>
            <a:endParaRPr lang="sl-SI" dirty="0"/>
          </a:p>
          <a:p>
            <a:pPr algn="ctr"/>
            <a:r>
              <a:rPr lang="sl-SI" dirty="0" smtClean="0"/>
              <a:t> </a:t>
            </a:r>
            <a:endParaRPr lang="sl-SI" dirty="0"/>
          </a:p>
          <a:p>
            <a:pPr algn="ctr"/>
            <a:r>
              <a:rPr lang="sl-SI" dirty="0" smtClean="0"/>
              <a:t>Glasbenik </a:t>
            </a:r>
            <a:r>
              <a:rPr lang="sl-SI" smtClean="0"/>
              <a:t>se imenuje </a:t>
            </a:r>
            <a:r>
              <a:rPr lang="sl-SI" b="1" smtClean="0"/>
              <a:t>violist</a:t>
            </a:r>
            <a:r>
              <a:rPr lang="sl-SI" b="1" dirty="0" smtClean="0"/>
              <a:t>.</a:t>
            </a:r>
          </a:p>
          <a:p>
            <a:pPr algn="ctr"/>
            <a:endParaRPr lang="sl-SI" b="1" dirty="0"/>
          </a:p>
          <a:p>
            <a:pPr algn="ctr"/>
            <a:r>
              <a:rPr lang="sl-SI" dirty="0"/>
              <a:t>Če bi rekli da je violina podobna sopranskemu glasu, potem viola predstavlja alt</a:t>
            </a:r>
            <a:r>
              <a:rPr lang="sl-SI" dirty="0" smtClean="0"/>
              <a:t>.</a:t>
            </a:r>
          </a:p>
          <a:p>
            <a:pPr algn="ctr"/>
            <a:endParaRPr lang="sl-SI" dirty="0" smtClean="0"/>
          </a:p>
          <a:p>
            <a:pPr algn="ctr"/>
            <a:r>
              <a:rPr lang="sl-SI" dirty="0" smtClean="0"/>
              <a:t> </a:t>
            </a:r>
            <a:r>
              <a:rPr lang="sl-SI" dirty="0"/>
              <a:t>Tudi v notnih zapisih jo označuje poseben </a:t>
            </a:r>
            <a:r>
              <a:rPr lang="sl-SI" b="1" dirty="0"/>
              <a:t>altovski C-ključu</a:t>
            </a:r>
            <a:r>
              <a:rPr lang="sl-SI" dirty="0"/>
              <a:t>.</a:t>
            </a:r>
          </a:p>
          <a:p>
            <a:pPr algn="ctr"/>
            <a:endParaRPr lang="sl-SI" dirty="0"/>
          </a:p>
        </p:txBody>
      </p:sp>
      <p:cxnSp>
        <p:nvCxnSpPr>
          <p:cNvPr id="7" name="Raven puščični povezovalnik 6"/>
          <p:cNvCxnSpPr/>
          <p:nvPr/>
        </p:nvCxnSpPr>
        <p:spPr>
          <a:xfrm flipH="1" flipV="1">
            <a:off x="4176464" y="2237656"/>
            <a:ext cx="683568" cy="277552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Slika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379" y="2588855"/>
            <a:ext cx="3926164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2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              </a:t>
            </a:r>
            <a:r>
              <a:rPr lang="sl-SI" sz="4800" dirty="0" smtClean="0"/>
              <a:t>VIOLONČELO ali ČELO</a:t>
            </a:r>
            <a:endParaRPr lang="sl-SI" sz="4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835" y="187975"/>
            <a:ext cx="1201963" cy="132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370" y="496776"/>
            <a:ext cx="1826428" cy="103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42 Track 4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9552" y="404664"/>
            <a:ext cx="609600" cy="609600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219993" y="1016732"/>
            <a:ext cx="3901638" cy="48245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Tretje godalo po velikosti je violončelo</a:t>
            </a: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sl-SI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Njegov nižji tonski obseg poudarja v notnih zapisih </a:t>
            </a:r>
            <a:r>
              <a:rPr lang="sl-SI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basovski ključ</a:t>
            </a:r>
            <a:r>
              <a:rPr lang="sl-SI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včasih pa tudi </a:t>
            </a:r>
            <a:r>
              <a:rPr lang="sl-SI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tenorski  C-ključ</a:t>
            </a:r>
            <a:r>
              <a:rPr lang="sl-SI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l-SI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l-SI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Sestavni 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deli so isti kot pri violini in violi le da na koncu nima gumba, temveč </a:t>
            </a:r>
            <a:r>
              <a:rPr lang="sl-SI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nogo. </a:t>
            </a:r>
            <a:endParaRPr lang="sl-SI" b="1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l-SI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l-SI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Glasbeniku</a:t>
            </a: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ki igra na violončelo rečemo </a:t>
            </a:r>
            <a:r>
              <a:rPr lang="sl-SI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violončelist ali čelist.</a:t>
            </a: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7"/>
          <a:srcRect l="24413" t="2696" r="27673" b="-1"/>
          <a:stretch/>
        </p:blipFill>
        <p:spPr>
          <a:xfrm>
            <a:off x="4774812" y="1703406"/>
            <a:ext cx="4138733" cy="4143402"/>
          </a:xfrm>
          <a:prstGeom prst="rect">
            <a:avLst/>
          </a:prstGeom>
        </p:spPr>
      </p:pic>
      <p:cxnSp>
        <p:nvCxnSpPr>
          <p:cNvPr id="12" name="Raven puščični povezovalnik 11"/>
          <p:cNvCxnSpPr/>
          <p:nvPr/>
        </p:nvCxnSpPr>
        <p:spPr>
          <a:xfrm>
            <a:off x="1547664" y="4009427"/>
            <a:ext cx="4032448" cy="168361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/>
          <p:cNvCxnSpPr/>
          <p:nvPr/>
        </p:nvCxnSpPr>
        <p:spPr>
          <a:xfrm flipV="1">
            <a:off x="2699792" y="1531752"/>
            <a:ext cx="1944216" cy="457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povezovalnik 17"/>
          <p:cNvCxnSpPr/>
          <p:nvPr/>
        </p:nvCxnSpPr>
        <p:spPr>
          <a:xfrm flipV="1">
            <a:off x="2555776" y="1607936"/>
            <a:ext cx="3600400" cy="812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20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                               </a:t>
            </a:r>
            <a:r>
              <a:rPr lang="sl-SI" sz="3600" dirty="0" smtClean="0"/>
              <a:t>KONTRABAS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65528"/>
            <a:ext cx="894145" cy="98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43 Track 43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70336" y="836712"/>
            <a:ext cx="609600" cy="609600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4391980" y="2026501"/>
            <a:ext cx="4248472" cy="32333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1"/>
                </a:solidFill>
              </a:rPr>
              <a:t>Kontrabas je največje godalo z najnižjimi toni. </a:t>
            </a:r>
            <a:endParaRPr lang="sl-SI" dirty="0" smtClean="0">
              <a:solidFill>
                <a:schemeClr val="bg1"/>
              </a:solidFill>
            </a:endParaRPr>
          </a:p>
          <a:p>
            <a:pPr algn="ctr"/>
            <a:endParaRPr lang="sl-SI" dirty="0">
              <a:solidFill>
                <a:schemeClr val="bg1"/>
              </a:solidFill>
            </a:endParaRPr>
          </a:p>
          <a:p>
            <a:pPr algn="ctr"/>
            <a:r>
              <a:rPr lang="sl-SI" dirty="0" smtClean="0">
                <a:solidFill>
                  <a:schemeClr val="bg1"/>
                </a:solidFill>
              </a:rPr>
              <a:t>Glasbenik </a:t>
            </a:r>
            <a:r>
              <a:rPr lang="sl-SI" dirty="0">
                <a:solidFill>
                  <a:schemeClr val="bg1"/>
                </a:solidFill>
              </a:rPr>
              <a:t>ki igra na kontrabas se imenuje </a:t>
            </a:r>
            <a:r>
              <a:rPr lang="sl-SI" b="1" u="sng" dirty="0">
                <a:solidFill>
                  <a:schemeClr val="bg1"/>
                </a:solidFill>
              </a:rPr>
              <a:t>kontrabasist</a:t>
            </a:r>
            <a:r>
              <a:rPr lang="sl-SI" dirty="0">
                <a:solidFill>
                  <a:schemeClr val="bg1"/>
                </a:solidFill>
              </a:rPr>
              <a:t>. </a:t>
            </a:r>
            <a:endParaRPr lang="sl-SI" dirty="0" smtClean="0">
              <a:solidFill>
                <a:schemeClr val="bg1"/>
              </a:solidFill>
            </a:endParaRPr>
          </a:p>
          <a:p>
            <a:pPr algn="ctr"/>
            <a:endParaRPr lang="sl-SI" dirty="0">
              <a:solidFill>
                <a:schemeClr val="bg1"/>
              </a:solidFill>
            </a:endParaRPr>
          </a:p>
          <a:p>
            <a:pPr algn="ctr"/>
            <a:endParaRPr lang="sl-SI" dirty="0">
              <a:solidFill>
                <a:schemeClr val="bg1"/>
              </a:solidFill>
            </a:endParaRPr>
          </a:p>
          <a:p>
            <a:pPr algn="ctr"/>
            <a:r>
              <a:rPr lang="sl-SI" dirty="0">
                <a:solidFill>
                  <a:schemeClr val="bg1"/>
                </a:solidFill>
              </a:rPr>
              <a:t>Note za kontrabas zapišemo v </a:t>
            </a:r>
            <a:r>
              <a:rPr lang="sl-SI" b="1" u="sng" dirty="0">
                <a:solidFill>
                  <a:schemeClr val="bg1"/>
                </a:solidFill>
              </a:rPr>
              <a:t>basovskem ključu.</a:t>
            </a:r>
          </a:p>
        </p:txBody>
      </p:sp>
      <p:cxnSp>
        <p:nvCxnSpPr>
          <p:cNvPr id="6" name="Raven puščični povezovalnik 5"/>
          <p:cNvCxnSpPr/>
          <p:nvPr/>
        </p:nvCxnSpPr>
        <p:spPr>
          <a:xfrm>
            <a:off x="7086833" y="5013605"/>
            <a:ext cx="432048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6"/>
          <a:srcRect l="54031" t="7154" r="12327" b="-8120"/>
          <a:stretch/>
        </p:blipFill>
        <p:spPr>
          <a:xfrm>
            <a:off x="899592" y="188640"/>
            <a:ext cx="3105227" cy="621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4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0"/>
              </a:spcAft>
            </a:pPr>
            <a:r>
              <a:rPr lang="sl-SI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sl-SI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l-SI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Sedaj pa prisluhnimo kako zvenijo vsa godala skupaj. </a:t>
            </a:r>
            <a:r>
              <a:rPr lang="sl-SI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r>
              <a:rPr lang="sl-SI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/>
            </a:r>
            <a:br>
              <a:rPr lang="sl-SI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sl-SI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/>
            </a:r>
            <a:br>
              <a:rPr lang="sl-SI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sl-SI" sz="32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sl-SI" sz="32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risluhni godalnemu kvartetu:</a:t>
            </a:r>
            <a:r>
              <a:rPr lang="sl-SI" sz="32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/>
            </a:r>
            <a:br>
              <a:rPr lang="sl-SI" sz="32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sl-SI" sz="32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  <a:hlinkClick r:id="rId2"/>
              </a:rPr>
              <a:t>https://</a:t>
            </a:r>
            <a:r>
              <a:rPr lang="sl-SI" sz="32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  <a:hlinkClick r:id="rId2"/>
              </a:rPr>
              <a:t>www.youtube.com/watch?v=SSMxW527Xwg</a:t>
            </a:r>
            <a:r>
              <a:rPr lang="sl-SI" sz="32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sl-SI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sl-SI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l-SI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sl-SI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l-SI" sz="32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GODALNI KVARTET </a:t>
            </a:r>
            <a:r>
              <a:rPr lang="sl-SI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/>
            </a:r>
            <a:br>
              <a:rPr lang="sl-SI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sl-SI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1. VIOLINA</a:t>
            </a:r>
            <a:br>
              <a:rPr lang="sl-SI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sl-SI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2. VIOLINA</a:t>
            </a:r>
            <a:br>
              <a:rPr lang="sl-SI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sl-SI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     VIOLA</a:t>
            </a:r>
            <a:br>
              <a:rPr lang="sl-SI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sl-SI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sl-SI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VIOLONČELO</a:t>
            </a:r>
            <a:br>
              <a:rPr lang="sl-SI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sl-SI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/>
            </a:r>
            <a:br>
              <a:rPr lang="sl-SI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sl-SI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/>
            </a:r>
            <a:br>
              <a:rPr lang="sl-SI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sl-SI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*Reši naloge na delovnem listu.</a:t>
            </a:r>
            <a:br>
              <a:rPr lang="sl-SI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</a:br>
            <a:endParaRPr lang="sl-SI" sz="16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996952"/>
            <a:ext cx="4088566" cy="255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Naelektreno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Naelektren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125</TotalTime>
  <Words>321</Words>
  <Application>Microsoft Office PowerPoint</Application>
  <PresentationFormat>Diaprojekcija na zaslonu (4:3)</PresentationFormat>
  <Paragraphs>99</Paragraphs>
  <Slides>7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Times New Roman</vt:lpstr>
      <vt:lpstr>Wingdings</vt:lpstr>
      <vt:lpstr>Wingdings 3</vt:lpstr>
      <vt:lpstr>Naelektreno</vt:lpstr>
      <vt:lpstr>PowerPointova predstavitev</vt:lpstr>
      <vt:lpstr>PowerPointova predstavitev</vt:lpstr>
      <vt:lpstr>         VIOLINA</vt:lpstr>
      <vt:lpstr>PowerPointova predstavitev</vt:lpstr>
      <vt:lpstr>PowerPointova predstavitev</vt:lpstr>
      <vt:lpstr>PowerPointova predstavitev</vt:lpstr>
      <vt:lpstr> Sedaj pa prisluhnimo kako zvenijo vsa godala skupaj.    Prisluhni godalnemu kvartetu: https://www.youtube.com/watch?v=SSMxW527Xwg   GODALNI KVARTET   1. VIOLINA 2. VIOLINA       VIOLA        VIOLONČELO   *Reši naloge na delovnem listu.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VIOLINA</dc:title>
  <dc:creator>Andraž</dc:creator>
  <cp:lastModifiedBy>Nika</cp:lastModifiedBy>
  <cp:revision>35</cp:revision>
  <dcterms:created xsi:type="dcterms:W3CDTF">2014-03-21T18:09:18Z</dcterms:created>
  <dcterms:modified xsi:type="dcterms:W3CDTF">2020-11-23T09:30:33Z</dcterms:modified>
</cp:coreProperties>
</file>