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72" r:id="rId3"/>
    <p:sldId id="257" r:id="rId4"/>
    <p:sldId id="262" r:id="rId5"/>
    <p:sldId id="268" r:id="rId6"/>
    <p:sldId id="273" r:id="rId7"/>
    <p:sldId id="274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9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418" autoAdjust="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9CB32-052A-4CD7-910D-A8096402203C}" type="datetimeFigureOut">
              <a:rPr lang="sl-SI" smtClean="0"/>
              <a:t>21. 10. 2020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E2D75-5C60-4492-A7BE-FDCCCBACAE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1839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2D75-5C60-4492-A7BE-FDCCCBACAE88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150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hyperlink" Target="https://drive.google.com/drive/folders/1SxKhdOBeGbW7hzGPOTjuSMno0S2wUg4k?usp=sharing" TargetMode="External"/><Relationship Id="rId4" Type="http://schemas.openxmlformats.org/officeDocument/2006/relationships/hyperlink" Target="https://drive.google.com/file/d/1V5bwYfzc3M97_fcpZz_tKsYba-ofiG4N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100" y="3179234"/>
            <a:ext cx="10566399" cy="1646302"/>
          </a:xfrm>
        </p:spPr>
        <p:txBody>
          <a:bodyPr/>
          <a:lstStyle/>
          <a:p>
            <a:pPr algn="ctr"/>
            <a:r>
              <a:rPr lang="sl-SI" sz="8000" b="1" dirty="0" smtClean="0"/>
              <a:t>GLASBILA IN NJIHOVA ZGODOVINA</a:t>
            </a:r>
            <a:endParaRPr lang="sl-SI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617" y="5419258"/>
            <a:ext cx="7766936" cy="1096899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sl-SI" sz="8000" dirty="0" smtClean="0">
                <a:solidFill>
                  <a:schemeClr val="tx1"/>
                </a:solidFill>
              </a:rPr>
              <a:t>6. RAZRED</a:t>
            </a:r>
          </a:p>
          <a:p>
            <a:pPr algn="ctr"/>
            <a:endParaRPr lang="sl-SI" sz="3600" dirty="0">
              <a:solidFill>
                <a:schemeClr val="tx1"/>
              </a:solidFill>
            </a:endParaRPr>
          </a:p>
          <a:p>
            <a:pPr algn="ctr"/>
            <a:r>
              <a:rPr lang="sl-SI" sz="3600" dirty="0" smtClean="0">
                <a:solidFill>
                  <a:schemeClr val="tx1"/>
                </a:solidFill>
              </a:rPr>
              <a:t>Pripravila: Ema Polanec, mag. prof. glas. ped. </a:t>
            </a:r>
          </a:p>
          <a:p>
            <a:pPr algn="ctr"/>
            <a:endParaRPr lang="sl-SI" sz="3600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0897" t="56154" r="35897" b="14929"/>
          <a:stretch/>
        </p:blipFill>
        <p:spPr>
          <a:xfrm>
            <a:off x="3892062" y="0"/>
            <a:ext cx="3049049" cy="109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4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NAVODILA za GLASBENO UMETNOST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Draga šestošolka, dragi šestošolec,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z</a:t>
            </a:r>
            <a:r>
              <a:rPr lang="sl-SI" dirty="0" smtClean="0"/>
              <a:t>a pouk glasbene umetnosti danes potrebuješ: </a:t>
            </a:r>
          </a:p>
          <a:p>
            <a:r>
              <a:rPr lang="sl-SI" dirty="0"/>
              <a:t>s</a:t>
            </a:r>
            <a:r>
              <a:rPr lang="sl-SI" dirty="0" smtClean="0"/>
              <a:t>amostojni delovni zvezek (SDZ), </a:t>
            </a:r>
          </a:p>
          <a:p>
            <a:r>
              <a:rPr lang="sl-SI" dirty="0"/>
              <a:t>p</a:t>
            </a:r>
            <a:r>
              <a:rPr lang="sl-SI" dirty="0" smtClean="0"/>
              <a:t>isalo,</a:t>
            </a:r>
          </a:p>
          <a:p>
            <a:r>
              <a:rPr lang="sl-SI" dirty="0" smtClean="0"/>
              <a:t>svojo ustvarjalnost in domišljijo,</a:t>
            </a:r>
          </a:p>
          <a:p>
            <a:r>
              <a:rPr lang="sl-SI" dirty="0"/>
              <a:t>t</a:t>
            </a:r>
            <a:r>
              <a:rPr lang="sl-SI" dirty="0" smtClean="0"/>
              <a:t>elefon, s katerim boš posnel svojo ustvarjalno nalogo. </a:t>
            </a:r>
          </a:p>
          <a:p>
            <a:endParaRPr lang="sl-SI" dirty="0"/>
          </a:p>
          <a:p>
            <a:r>
              <a:rPr lang="sl-SI" u="sng" dirty="0" smtClean="0">
                <a:solidFill>
                  <a:srgbClr val="FF0000"/>
                </a:solidFill>
              </a:rPr>
              <a:t>NE POZABI svojega posnetka ustvarjalne naloge oddati v spletno učilnico.   </a:t>
            </a: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67493" y="205677"/>
            <a:ext cx="1262507" cy="126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9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SPREHOD PO PRADAVNINI...</a:t>
            </a:r>
            <a:endParaRPr lang="sl-SI" dirty="0"/>
          </a:p>
        </p:txBody>
      </p:sp>
      <p:pic>
        <p:nvPicPr>
          <p:cNvPr id="1026" name="Picture 2" descr="http://i.ytimg.com/vi/I0uepFhEFN8/hqdefault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6" y="1358106"/>
            <a:ext cx="444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8400" y="5194300"/>
            <a:ext cx="8648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 »O tem </a:t>
            </a:r>
            <a:r>
              <a:rPr lang="sl-SI" b="1" dirty="0"/>
              <a:t>kdaj in kako </a:t>
            </a:r>
            <a:r>
              <a:rPr lang="sl-SI" dirty="0"/>
              <a:t>je glasba nastala je malo znanega. Nekateri pravijo, da se je petje pojavilo pred igro na glasbila, drugi obratno. 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Glasbila seveda </a:t>
            </a:r>
            <a:r>
              <a:rPr lang="sl-SI" dirty="0"/>
              <a:t>niso bila takšna, kot jih poznamo danes, vsekakor pa je glasba spremljala človeka že od najstarejših dni.«</a:t>
            </a:r>
          </a:p>
          <a:p>
            <a:endParaRPr lang="sl-SI" dirty="0"/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89625" y="2135981"/>
            <a:ext cx="1778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4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8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28134" y="2146300"/>
            <a:ext cx="9495366" cy="3349724"/>
          </a:xfrm>
        </p:spPr>
        <p:txBody>
          <a:bodyPr>
            <a:normAutofit lnSpcReduction="10000"/>
          </a:bodyPr>
          <a:lstStyle/>
          <a:p>
            <a:endParaRPr lang="sl-SI" dirty="0" smtClean="0"/>
          </a:p>
          <a:p>
            <a:pPr algn="l"/>
            <a:r>
              <a:rPr lang="sl-SI" sz="2400" u="sng" dirty="0" smtClean="0">
                <a:solidFill>
                  <a:srgbClr val="FF0000"/>
                </a:solidFill>
              </a:rPr>
              <a:t>Glasbilo ali glasbeni inštrument</a:t>
            </a:r>
            <a:r>
              <a:rPr lang="sl-SI" sz="2400" dirty="0" smtClean="0">
                <a:solidFill>
                  <a:srgbClr val="FF0000"/>
                </a:solidFill>
              </a:rPr>
              <a:t> </a:t>
            </a:r>
            <a:r>
              <a:rPr lang="sl-SI" sz="2400" dirty="0" smtClean="0"/>
              <a:t>je vsak predmet, ki ga je človek izdelal z namenom, da bi iz njega izvabil zvoke, ki mu pomenijo glasbo.</a:t>
            </a:r>
          </a:p>
          <a:p>
            <a:pPr algn="l"/>
            <a:endParaRPr lang="sl-SI" sz="2400" dirty="0" smtClean="0"/>
          </a:p>
          <a:p>
            <a:pPr algn="l"/>
            <a:r>
              <a:rPr lang="sl-SI" sz="2400" dirty="0" smtClean="0"/>
              <a:t>Kako imenujemo glasbo, ki je namenjena igranju na glasbila? </a:t>
            </a:r>
          </a:p>
          <a:p>
            <a:pPr algn="l"/>
            <a:endParaRPr lang="sl-SI" sz="2400" dirty="0"/>
          </a:p>
          <a:p>
            <a:pPr algn="l"/>
            <a:r>
              <a:rPr lang="sl-SI" sz="2400" b="1" dirty="0" smtClean="0">
                <a:solidFill>
                  <a:srgbClr val="92D050"/>
                </a:solidFill>
              </a:rPr>
              <a:t>INŠTRUMENTALNA GLASBA.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28134" y="5588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sl-SI" sz="3600" dirty="0" smtClean="0"/>
              <a:t>KAJ JE GLASBILO? </a:t>
            </a:r>
            <a:endParaRPr lang="sl-SI" sz="3600" dirty="0"/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86399" y="803869"/>
            <a:ext cx="1540154" cy="154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6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57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PA DANES VEMO, KAKŠNA SO BILA GLASBILA V PRADAVNINI?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/>
              <a:t>Za ugotavljanje zgodovine glasbil in njihovega razvoja so zelo pomembne:</a:t>
            </a:r>
          </a:p>
          <a:p>
            <a:r>
              <a:rPr lang="sl-SI" sz="2400" dirty="0" smtClean="0"/>
              <a:t>arheološke izkopanine,</a:t>
            </a:r>
          </a:p>
          <a:p>
            <a:r>
              <a:rPr lang="sl-SI" sz="2400" dirty="0" smtClean="0"/>
              <a:t>likovne upodobitve. </a:t>
            </a:r>
          </a:p>
          <a:p>
            <a:pPr marL="0" indent="0">
              <a:buNone/>
            </a:pPr>
            <a:endParaRPr lang="sl-SI" sz="2400" dirty="0" smtClean="0"/>
          </a:p>
          <a:p>
            <a:r>
              <a:rPr lang="sl-SI" sz="2400" dirty="0" smtClean="0"/>
              <a:t>SDZ, str. 14 in 15. </a:t>
            </a:r>
            <a:r>
              <a:rPr lang="sl-SI" sz="2400" dirty="0" smtClean="0">
                <a:sym typeface="Wingdings" panose="05000000000000000000" pitchFamily="2" charset="2"/>
              </a:rPr>
              <a:t> O</a:t>
            </a:r>
            <a:r>
              <a:rPr lang="sl-SI" sz="2400" dirty="0" smtClean="0"/>
              <a:t>glej si slike različnih arheoloških izkopanin in likovnih upodobitev.  </a:t>
            </a:r>
          </a:p>
        </p:txBody>
      </p:sp>
      <p:sp>
        <p:nvSpPr>
          <p:cNvPr id="4" name="Puščica dol 3"/>
          <p:cNvSpPr/>
          <p:nvPr/>
        </p:nvSpPr>
        <p:spPr>
          <a:xfrm>
            <a:off x="5867400" y="4937760"/>
            <a:ext cx="822960" cy="1920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28250" y="360364"/>
            <a:ext cx="1454150" cy="145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1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0166" t="15359" r="20250" b="650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Oblak 6"/>
          <p:cNvSpPr/>
          <p:nvPr/>
        </p:nvSpPr>
        <p:spPr>
          <a:xfrm>
            <a:off x="2560320" y="1270000"/>
            <a:ext cx="3794760" cy="2712721"/>
          </a:xfrm>
          <a:prstGeom prst="cloudCallout">
            <a:avLst>
              <a:gd name="adj1" fmla="val -74350"/>
              <a:gd name="adj2" fmla="val 96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ym typeface="Wingdings" panose="05000000000000000000" pitchFamily="2" charset="2"/>
              </a:rPr>
              <a:t>O</a:t>
            </a:r>
            <a:r>
              <a:rPr lang="sl-SI" sz="2000" dirty="0"/>
              <a:t>glej si slike različnih arheoloških </a:t>
            </a:r>
            <a:r>
              <a:rPr lang="sl-SI" sz="2000" dirty="0" smtClean="0"/>
              <a:t>izkopanin…</a:t>
            </a:r>
            <a:endParaRPr lang="sl-SI" sz="2000" dirty="0"/>
          </a:p>
        </p:txBody>
      </p:sp>
      <p:sp>
        <p:nvSpPr>
          <p:cNvPr id="9" name="Oblak 8"/>
          <p:cNvSpPr/>
          <p:nvPr/>
        </p:nvSpPr>
        <p:spPr>
          <a:xfrm>
            <a:off x="2560320" y="1269999"/>
            <a:ext cx="3794760" cy="2712721"/>
          </a:xfrm>
          <a:prstGeom prst="cloudCallout">
            <a:avLst>
              <a:gd name="adj1" fmla="val 91112"/>
              <a:gd name="adj2" fmla="val -12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ym typeface="Wingdings" panose="05000000000000000000" pitchFamily="2" charset="2"/>
              </a:rPr>
              <a:t>…in</a:t>
            </a:r>
            <a:r>
              <a:rPr lang="sl-SI" sz="2000" dirty="0" smtClean="0"/>
              <a:t> </a:t>
            </a:r>
            <a:r>
              <a:rPr lang="sl-SI" sz="2000" dirty="0"/>
              <a:t>slike različnih </a:t>
            </a:r>
            <a:r>
              <a:rPr lang="sl-SI" sz="2000" dirty="0" smtClean="0"/>
              <a:t>likovnih </a:t>
            </a:r>
            <a:r>
              <a:rPr lang="sl-SI" sz="2000" dirty="0"/>
              <a:t>upodobitev. 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6096000" y="4282440"/>
            <a:ext cx="6096000" cy="1758922"/>
          </a:xfrm>
          <a:prstGeom prst="rect">
            <a:avLst/>
          </a:prstGeom>
          <a:solidFill>
            <a:srgbClr val="B7E996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Oblak 10"/>
          <p:cNvSpPr/>
          <p:nvPr/>
        </p:nvSpPr>
        <p:spPr>
          <a:xfrm>
            <a:off x="2164080" y="4388841"/>
            <a:ext cx="3977352" cy="1918320"/>
          </a:xfrm>
          <a:prstGeom prst="cloudCallout">
            <a:avLst>
              <a:gd name="adj1" fmla="val 72825"/>
              <a:gd name="adj2" fmla="val -43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DOPOLNI BESEDILO </a:t>
            </a:r>
            <a:r>
              <a:rPr lang="sl-SI" sz="2000" dirty="0" smtClean="0">
                <a:sym typeface="Wingdings" panose="05000000000000000000" pitchFamily="2" charset="2"/>
              </a:rPr>
              <a:t>in v nadaljevanju </a:t>
            </a:r>
            <a:r>
              <a:rPr lang="sl-SI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preveri svoje odgovore.</a:t>
            </a:r>
            <a:endParaRPr lang="sl-SI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4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0174" y="597695"/>
            <a:ext cx="8596668" cy="1320800"/>
          </a:xfrm>
        </p:spPr>
        <p:txBody>
          <a:bodyPr/>
          <a:lstStyle/>
          <a:p>
            <a:r>
              <a:rPr lang="sl-SI" dirty="0" smtClean="0"/>
              <a:t>PREVERI SVOJE ODGOVORE!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54833" t="67426" r="23667" b="15515"/>
          <a:stretch/>
        </p:blipFill>
        <p:spPr>
          <a:xfrm>
            <a:off x="18782" y="1682722"/>
            <a:ext cx="12173218" cy="518160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7330440" y="286512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FF0000"/>
                </a:solidFill>
              </a:rPr>
              <a:t>INŠTRUMENTALNA</a:t>
            </a:r>
            <a:r>
              <a:rPr lang="sl-SI" sz="2800" dirty="0" smtClean="0"/>
              <a:t> </a:t>
            </a:r>
            <a:r>
              <a:rPr lang="sl-SI" sz="2800" dirty="0" smtClean="0">
                <a:solidFill>
                  <a:srgbClr val="FF0000"/>
                </a:solidFill>
              </a:rPr>
              <a:t>GLASBA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2804160" y="3865027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solidFill>
                  <a:srgbClr val="FF0000"/>
                </a:solidFill>
              </a:rPr>
              <a:t>VOKALNO</a:t>
            </a:r>
          </a:p>
        </p:txBody>
      </p:sp>
      <p:sp>
        <p:nvSpPr>
          <p:cNvPr id="9" name="Pravokotnik 8"/>
          <p:cNvSpPr/>
          <p:nvPr/>
        </p:nvSpPr>
        <p:spPr>
          <a:xfrm>
            <a:off x="2043233" y="5402543"/>
            <a:ext cx="7093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3200" dirty="0" smtClean="0">
                <a:solidFill>
                  <a:srgbClr val="FF0000"/>
                </a:solidFill>
              </a:rPr>
              <a:t>VOKALNO-INŠTRUMENTALNA GLASBA. </a:t>
            </a: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50526" y="355601"/>
            <a:ext cx="1159828" cy="1159828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0" y="0"/>
            <a:ext cx="12192000" cy="68643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029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8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5800"/>
          </a:xfrm>
        </p:spPr>
        <p:txBody>
          <a:bodyPr/>
          <a:lstStyle/>
          <a:p>
            <a:r>
              <a:rPr lang="sl-SI" dirty="0" smtClean="0"/>
              <a:t>USTVARJALNA NALOGA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1695451"/>
            <a:ext cx="9667875" cy="4714874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sl-SI" sz="2400" dirty="0" smtClean="0"/>
              <a:t>Razmisli, katere predmete iz svoje okolice lahko uporabiš kot glasbila? </a:t>
            </a:r>
          </a:p>
          <a:p>
            <a:pPr marL="457200" lvl="1" indent="0">
              <a:buNone/>
            </a:pPr>
            <a:endParaRPr lang="sl-SI" sz="2400" dirty="0"/>
          </a:p>
          <a:p>
            <a:pPr marL="457200" lvl="1" indent="0">
              <a:buNone/>
            </a:pPr>
            <a:r>
              <a:rPr lang="sl-SI" sz="2400" dirty="0" smtClean="0"/>
              <a:t>V svoji sobi poišči predmete, na katere lahko ustvariš zvočno zgodbo. Ustvari ritmične vzorce in sestavi svojo ritmično zgodbo. </a:t>
            </a:r>
          </a:p>
          <a:p>
            <a:pPr marL="457200" lvl="1" indent="0">
              <a:buNone/>
            </a:pPr>
            <a:r>
              <a:rPr lang="sl-SI" sz="2400" dirty="0" smtClean="0"/>
              <a:t>Lahko uporabiš tudi lastna glasbila: ploskanje, topotanje, tleskanje, glas,</a:t>
            </a:r>
            <a:r>
              <a:rPr lang="sl-SI" dirty="0" smtClean="0"/>
              <a:t>…</a:t>
            </a:r>
          </a:p>
          <a:p>
            <a:pPr marL="457200" lvl="1" indent="0">
              <a:buNone/>
            </a:pPr>
            <a:endParaRPr lang="sl-SI" sz="2400" dirty="0" smtClean="0"/>
          </a:p>
          <a:p>
            <a:pPr marL="457200" lvl="1" indent="0">
              <a:buNone/>
            </a:pPr>
            <a:r>
              <a:rPr lang="sl-SI" sz="2400" dirty="0" smtClean="0"/>
              <a:t>Primer učiteljičine zvočne zgodbe najdeš v </a:t>
            </a:r>
            <a:r>
              <a:rPr lang="sl-SI" sz="2400" dirty="0" smtClean="0">
                <a:hlinkClick r:id="rId4"/>
              </a:rPr>
              <a:t>NA POVEZAVI.</a:t>
            </a:r>
            <a:r>
              <a:rPr lang="sl-SI" sz="2400" dirty="0" smtClean="0">
                <a:sym typeface="Wingdings" panose="05000000000000000000" pitchFamily="2" charset="2"/>
                <a:hlinkClick r:id="rId5"/>
              </a:rPr>
              <a:t> </a:t>
            </a:r>
            <a:endParaRPr lang="sl-SI" sz="2400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sl-SI" sz="2400" dirty="0"/>
          </a:p>
          <a:p>
            <a:pPr marL="457200" lvl="1" indent="0" algn="ctr">
              <a:buNone/>
            </a:pPr>
            <a:r>
              <a:rPr lang="sl-SI" sz="2400" dirty="0" smtClean="0">
                <a:solidFill>
                  <a:srgbClr val="FF0000"/>
                </a:solidFill>
              </a:rPr>
              <a:t>SVOJO USTVARJALNO NALOGO POSNEMI IN SVOJ IZDELEK ODDAJ V MAPO, KI JO NAJDEŠ NA TEJ POVEZAVI. </a:t>
            </a:r>
            <a:endParaRPr lang="sl-SI" sz="2400" dirty="0">
              <a:solidFill>
                <a:srgbClr val="FF0000"/>
              </a:solidFill>
            </a:endParaRP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9477" y="159957"/>
            <a:ext cx="1417955" cy="141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3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</TotalTime>
  <Words>332</Words>
  <Application>Microsoft Office PowerPoint</Application>
  <PresentationFormat>Širokozaslonsko</PresentationFormat>
  <Paragraphs>48</Paragraphs>
  <Slides>8</Slides>
  <Notes>1</Notes>
  <HiddenSlides>0</HiddenSlides>
  <MMClips>6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4" baseType="lpstr">
      <vt:lpstr>Arial</vt:lpstr>
      <vt:lpstr>Calibri</vt:lpstr>
      <vt:lpstr>Trebuchet MS</vt:lpstr>
      <vt:lpstr>Wingdings</vt:lpstr>
      <vt:lpstr>Wingdings 3</vt:lpstr>
      <vt:lpstr>Facet</vt:lpstr>
      <vt:lpstr>GLASBILA IN NJIHOVA ZGODOVINA</vt:lpstr>
      <vt:lpstr>NAVODILA za GLASBENO UMETNOST</vt:lpstr>
      <vt:lpstr>SPREHOD PO PRADAVNINI...</vt:lpstr>
      <vt:lpstr>PowerPointova predstavitev</vt:lpstr>
      <vt:lpstr>KAKO PA DANES VEMO, KAKŠNA SO BILA GLASBILA V PRADAVNINI? </vt:lpstr>
      <vt:lpstr>PowerPointova predstavitev</vt:lpstr>
      <vt:lpstr>PREVERI SVOJE ODGOVORE!</vt:lpstr>
      <vt:lpstr>USTVARJALNA NALOGA</vt:lpstr>
    </vt:vector>
  </TitlesOfParts>
  <Company>FKKT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GLASBILA IN NJIHOVA ZGODOVINA</dc:title>
  <dc:creator>Ema</dc:creator>
  <cp:lastModifiedBy>Uporabnik</cp:lastModifiedBy>
  <cp:revision>15</cp:revision>
  <dcterms:created xsi:type="dcterms:W3CDTF">2015-10-07T05:54:28Z</dcterms:created>
  <dcterms:modified xsi:type="dcterms:W3CDTF">2020-10-21T06:25:08Z</dcterms:modified>
</cp:coreProperties>
</file>