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91" y="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8368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780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91604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9399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2012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9837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6847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0151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8245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75292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49889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1E7D7-1F1C-41E1-BD98-8CB2E00C9F93}" type="datetimeFigureOut">
              <a:rPr lang="sl-SI" smtClean="0"/>
              <a:t>30. 03. 2020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9849F-56C3-4B07-889D-9619125292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2478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enryk Wieniawski: Koncert za violino in orkester št. 2 v d-molu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4" y="4045462"/>
            <a:ext cx="4640489" cy="261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291402"/>
            <a:ext cx="9144000" cy="1007923"/>
          </a:xfr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sl-SI" dirty="0" smtClean="0"/>
              <a:t>KONCERT NA KONCERTU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559359" y="1926051"/>
            <a:ext cx="3841820" cy="4102960"/>
          </a:xfrm>
        </p:spPr>
        <p:txBody>
          <a:bodyPr/>
          <a:lstStyle/>
          <a:p>
            <a:r>
              <a:rPr lang="sl-SI" dirty="0" smtClean="0">
                <a:solidFill>
                  <a:schemeClr val="accent4"/>
                </a:solidFill>
              </a:rPr>
              <a:t>GLASBENA OBLIKA (SKLADBA)</a:t>
            </a:r>
          </a:p>
          <a:p>
            <a:pPr algn="l"/>
            <a:r>
              <a:rPr lang="sl-SI" dirty="0" smtClean="0">
                <a:solidFill>
                  <a:schemeClr val="accent1"/>
                </a:solidFill>
              </a:rPr>
              <a:t>Je večstavčna (večdelna) ali </a:t>
            </a:r>
            <a:r>
              <a:rPr lang="sl-SI" u="sng" dirty="0" smtClean="0">
                <a:solidFill>
                  <a:schemeClr val="accent1"/>
                </a:solidFill>
              </a:rPr>
              <a:t>ciklična</a:t>
            </a:r>
            <a:r>
              <a:rPr lang="sl-SI" dirty="0" smtClean="0">
                <a:solidFill>
                  <a:schemeClr val="accent1"/>
                </a:solidFill>
              </a:rPr>
              <a:t> skladba napisana za solo inštrument </a:t>
            </a:r>
            <a:r>
              <a:rPr lang="sl-SI" dirty="0" smtClean="0">
                <a:solidFill>
                  <a:schemeClr val="accent4"/>
                </a:solidFill>
              </a:rPr>
              <a:t>in</a:t>
            </a:r>
            <a:r>
              <a:rPr lang="sl-SI" dirty="0" smtClean="0">
                <a:solidFill>
                  <a:schemeClr val="accent1"/>
                </a:solidFill>
              </a:rPr>
              <a:t> simfonični orkester.</a:t>
            </a:r>
          </a:p>
          <a:p>
            <a:pPr algn="l"/>
            <a:endParaRPr lang="sl-SI" dirty="0">
              <a:solidFill>
                <a:schemeClr val="accent1"/>
              </a:solidFill>
            </a:endParaRPr>
          </a:p>
        </p:txBody>
      </p:sp>
      <p:sp>
        <p:nvSpPr>
          <p:cNvPr id="4" name="Desna puščica 3"/>
          <p:cNvSpPr/>
          <p:nvPr/>
        </p:nvSpPr>
        <p:spPr>
          <a:xfrm rot="9325703">
            <a:off x="2892331" y="1294621"/>
            <a:ext cx="778850" cy="3416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Desna puščica 4"/>
          <p:cNvSpPr/>
          <p:nvPr/>
        </p:nvSpPr>
        <p:spPr>
          <a:xfrm rot="2538612">
            <a:off x="7166064" y="1313326"/>
            <a:ext cx="663278" cy="35169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/>
          <p:cNvSpPr txBox="1"/>
          <p:nvPr/>
        </p:nvSpPr>
        <p:spPr>
          <a:xfrm>
            <a:off x="7999990" y="1607039"/>
            <a:ext cx="3969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chemeClr val="accent4"/>
                </a:solidFill>
              </a:rPr>
              <a:t>GLASBENA PRIREDITEV</a:t>
            </a:r>
            <a:endParaRPr lang="sl-SI" sz="2400" dirty="0">
              <a:solidFill>
                <a:schemeClr val="accent4"/>
              </a:solidFill>
            </a:endParaRPr>
          </a:p>
        </p:txBody>
      </p:sp>
      <p:sp>
        <p:nvSpPr>
          <p:cNvPr id="7" name="Elipsa 6"/>
          <p:cNvSpPr/>
          <p:nvPr/>
        </p:nvSpPr>
        <p:spPr>
          <a:xfrm>
            <a:off x="1607736" y="4933741"/>
            <a:ext cx="884255" cy="1721996"/>
          </a:xfrm>
          <a:prstGeom prst="ellipse">
            <a:avLst/>
          </a:prstGeom>
          <a:noFill/>
          <a:ln w="57150">
            <a:solidFill>
              <a:schemeClr val="accent4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1303062" y="5933274"/>
            <a:ext cx="152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chemeClr val="accent4"/>
                </a:solidFill>
              </a:rPr>
              <a:t>SOLIST</a:t>
            </a:r>
            <a:endParaRPr lang="sl-SI" dirty="0">
              <a:solidFill>
                <a:schemeClr val="accent4"/>
              </a:solidFill>
            </a:endParaRPr>
          </a:p>
        </p:txBody>
      </p:sp>
      <p:sp>
        <p:nvSpPr>
          <p:cNvPr id="9" name="PoljeZBesedilom 8"/>
          <p:cNvSpPr txBox="1"/>
          <p:nvPr/>
        </p:nvSpPr>
        <p:spPr>
          <a:xfrm rot="17649589">
            <a:off x="563131" y="5160778"/>
            <a:ext cx="57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92D050"/>
                </a:solidFill>
              </a:rPr>
              <a:t>R</a:t>
            </a:r>
            <a:endParaRPr lang="sl-SI" sz="2400" dirty="0">
              <a:solidFill>
                <a:srgbClr val="92D050"/>
              </a:solidFill>
            </a:endParaRPr>
          </a:p>
        </p:txBody>
      </p:sp>
      <p:sp>
        <p:nvSpPr>
          <p:cNvPr id="12" name="PoljeZBesedilom 11"/>
          <p:cNvSpPr txBox="1"/>
          <p:nvPr/>
        </p:nvSpPr>
        <p:spPr>
          <a:xfrm rot="18161333">
            <a:off x="463592" y="5710666"/>
            <a:ext cx="57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92D050"/>
                </a:solidFill>
              </a:rPr>
              <a:t>O</a:t>
            </a:r>
          </a:p>
        </p:txBody>
      </p:sp>
      <p:sp>
        <p:nvSpPr>
          <p:cNvPr id="13" name="PoljeZBesedilom 12"/>
          <p:cNvSpPr txBox="1"/>
          <p:nvPr/>
        </p:nvSpPr>
        <p:spPr>
          <a:xfrm rot="18078010">
            <a:off x="890810" y="4634510"/>
            <a:ext cx="57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92D050"/>
                </a:solidFill>
              </a:rPr>
              <a:t>K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2084627" y="4125800"/>
            <a:ext cx="57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92D050"/>
                </a:solidFill>
              </a:rPr>
              <a:t>S</a:t>
            </a:r>
            <a:endParaRPr lang="sl-SI" sz="2400" dirty="0">
              <a:solidFill>
                <a:srgbClr val="92D050"/>
              </a:solidFill>
            </a:endParaRPr>
          </a:p>
        </p:txBody>
      </p:sp>
      <p:sp>
        <p:nvSpPr>
          <p:cNvPr id="15" name="PoljeZBesedilom 14"/>
          <p:cNvSpPr txBox="1"/>
          <p:nvPr/>
        </p:nvSpPr>
        <p:spPr>
          <a:xfrm rot="19621352">
            <a:off x="1395134" y="4244295"/>
            <a:ext cx="57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92D050"/>
                </a:solidFill>
              </a:rPr>
              <a:t>E</a:t>
            </a:r>
            <a:endParaRPr lang="sl-SI" sz="2400" dirty="0">
              <a:solidFill>
                <a:srgbClr val="92D050"/>
              </a:solidFill>
            </a:endParaRPr>
          </a:p>
        </p:txBody>
      </p:sp>
      <p:sp>
        <p:nvSpPr>
          <p:cNvPr id="16" name="PoljeZBesedilom 15"/>
          <p:cNvSpPr txBox="1"/>
          <p:nvPr/>
        </p:nvSpPr>
        <p:spPr>
          <a:xfrm rot="402228">
            <a:off x="3550321" y="4075480"/>
            <a:ext cx="57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92D050"/>
                </a:solidFill>
              </a:rPr>
              <a:t>E</a:t>
            </a:r>
            <a:endParaRPr lang="sl-SI" sz="2400" dirty="0">
              <a:solidFill>
                <a:srgbClr val="92D050"/>
              </a:solidFill>
            </a:endParaRPr>
          </a:p>
        </p:txBody>
      </p:sp>
      <p:sp>
        <p:nvSpPr>
          <p:cNvPr id="17" name="PoljeZBesedilom 16"/>
          <p:cNvSpPr txBox="1"/>
          <p:nvPr/>
        </p:nvSpPr>
        <p:spPr>
          <a:xfrm>
            <a:off x="2815166" y="4041548"/>
            <a:ext cx="57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92D050"/>
                </a:solidFill>
              </a:rPr>
              <a:t>T</a:t>
            </a:r>
            <a:endParaRPr lang="sl-SI" sz="2400" dirty="0">
              <a:solidFill>
                <a:srgbClr val="92D050"/>
              </a:solidFill>
            </a:endParaRPr>
          </a:p>
        </p:txBody>
      </p:sp>
      <p:sp>
        <p:nvSpPr>
          <p:cNvPr id="18" name="PoljeZBesedilom 17"/>
          <p:cNvSpPr txBox="1"/>
          <p:nvPr/>
        </p:nvSpPr>
        <p:spPr>
          <a:xfrm rot="1101006">
            <a:off x="4123516" y="4244294"/>
            <a:ext cx="57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92D050"/>
                </a:solidFill>
              </a:rPr>
              <a:t>R</a:t>
            </a:r>
            <a:endParaRPr lang="sl-SI" sz="2400" dirty="0">
              <a:solidFill>
                <a:srgbClr val="92D050"/>
              </a:solidFill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3147237" y="4451386"/>
            <a:ext cx="1119423" cy="2080195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9" name="PoljeZBesedilom 18"/>
          <p:cNvSpPr txBox="1"/>
          <p:nvPr/>
        </p:nvSpPr>
        <p:spPr>
          <a:xfrm>
            <a:off x="3188212" y="5726298"/>
            <a:ext cx="1606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rgbClr val="C00000"/>
                </a:solidFill>
              </a:rPr>
              <a:t>DIRIGENT</a:t>
            </a:r>
            <a:endParaRPr lang="sl-SI" dirty="0">
              <a:solidFill>
                <a:srgbClr val="C00000"/>
              </a:solidFill>
            </a:endParaRPr>
          </a:p>
        </p:txBody>
      </p:sp>
      <p:sp>
        <p:nvSpPr>
          <p:cNvPr id="20" name="PoljeZBesedilom 19"/>
          <p:cNvSpPr txBox="1"/>
          <p:nvPr/>
        </p:nvSpPr>
        <p:spPr>
          <a:xfrm>
            <a:off x="5556726" y="2269642"/>
            <a:ext cx="33566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chemeClr val="accent4"/>
                </a:solidFill>
              </a:rPr>
              <a:t>Po namenu poznamo:</a:t>
            </a:r>
          </a:p>
          <a:p>
            <a:r>
              <a:rPr lang="sl-SI" sz="2400" dirty="0" smtClean="0">
                <a:solidFill>
                  <a:schemeClr val="accent1"/>
                </a:solidFill>
              </a:rPr>
              <a:t>DOBRODELNI KONCERT</a:t>
            </a:r>
          </a:p>
          <a:p>
            <a:r>
              <a:rPr lang="sl-SI" sz="2400" dirty="0" smtClean="0">
                <a:solidFill>
                  <a:schemeClr val="accent1"/>
                </a:solidFill>
              </a:rPr>
              <a:t>NOVOLETNI KONCERT</a:t>
            </a:r>
          </a:p>
          <a:p>
            <a:r>
              <a:rPr lang="sl-SI" sz="2400" dirty="0" smtClean="0">
                <a:solidFill>
                  <a:schemeClr val="accent1"/>
                </a:solidFill>
              </a:rPr>
              <a:t>JUBILEJNI KONCERT</a:t>
            </a:r>
          </a:p>
          <a:p>
            <a:r>
              <a:rPr lang="sl-SI" sz="2400" dirty="0" smtClean="0">
                <a:solidFill>
                  <a:schemeClr val="accent1"/>
                </a:solidFill>
              </a:rPr>
              <a:t>PROMOCIJSKI KONCERT…</a:t>
            </a:r>
            <a:endParaRPr lang="sl-SI" sz="2400" dirty="0">
              <a:solidFill>
                <a:schemeClr val="accent1"/>
              </a:solidFill>
            </a:endParaRPr>
          </a:p>
        </p:txBody>
      </p:sp>
      <p:sp>
        <p:nvSpPr>
          <p:cNvPr id="21" name="PoljeZBesedilom 20"/>
          <p:cNvSpPr txBox="1"/>
          <p:nvPr/>
        </p:nvSpPr>
        <p:spPr>
          <a:xfrm>
            <a:off x="8913371" y="2358508"/>
            <a:ext cx="329052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chemeClr val="accent4"/>
                </a:solidFill>
              </a:rPr>
              <a:t>Po zvrsti izvajane glasbe poznamo:</a:t>
            </a:r>
          </a:p>
          <a:p>
            <a:r>
              <a:rPr lang="sl-SI" sz="2400" dirty="0" smtClean="0">
                <a:solidFill>
                  <a:schemeClr val="accent1"/>
                </a:solidFill>
              </a:rPr>
              <a:t>ROCK KONCERT</a:t>
            </a:r>
          </a:p>
          <a:p>
            <a:r>
              <a:rPr lang="sl-SI" sz="2400" dirty="0" smtClean="0">
                <a:solidFill>
                  <a:schemeClr val="accent1"/>
                </a:solidFill>
              </a:rPr>
              <a:t>POP KONCERT</a:t>
            </a:r>
          </a:p>
          <a:p>
            <a:r>
              <a:rPr lang="sl-SI" sz="2400" dirty="0" smtClean="0">
                <a:solidFill>
                  <a:schemeClr val="accent1"/>
                </a:solidFill>
              </a:rPr>
              <a:t>JAZZ KONCERT</a:t>
            </a:r>
          </a:p>
          <a:p>
            <a:r>
              <a:rPr lang="sl-SI" sz="2400" dirty="0" smtClean="0">
                <a:solidFill>
                  <a:schemeClr val="accent1"/>
                </a:solidFill>
              </a:rPr>
              <a:t>OPERNI KONCERT </a:t>
            </a:r>
          </a:p>
          <a:p>
            <a:r>
              <a:rPr lang="sl-SI" sz="2400" dirty="0" smtClean="0">
                <a:solidFill>
                  <a:schemeClr val="accent1"/>
                </a:solidFill>
              </a:rPr>
              <a:t>ZBOROVSKI KONCERT…</a:t>
            </a:r>
          </a:p>
        </p:txBody>
      </p:sp>
      <p:sp>
        <p:nvSpPr>
          <p:cNvPr id="22" name="Desna puščica 21"/>
          <p:cNvSpPr/>
          <p:nvPr/>
        </p:nvSpPr>
        <p:spPr>
          <a:xfrm rot="8714750">
            <a:off x="7486022" y="2030493"/>
            <a:ext cx="482321" cy="2619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3" name="Desna puščica 22"/>
          <p:cNvSpPr/>
          <p:nvPr/>
        </p:nvSpPr>
        <p:spPr>
          <a:xfrm rot="3605138">
            <a:off x="10204425" y="2044122"/>
            <a:ext cx="435352" cy="2347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1028" name="Picture 4" descr="Vstopnice za Dobrodelni koncert za Lavro Červek: Alenka Godec ...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652" y="4335092"/>
            <a:ext cx="2505831" cy="1459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Mc ZoS » Blog Archive » Mlada Zagorska noč: rock konce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9064" y="5125031"/>
            <a:ext cx="3810025" cy="156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2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/>
      <p:bldP spid="7" grpId="0" animBg="1"/>
      <p:bldP spid="8" grpId="0"/>
      <p:bldP spid="9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1" grpId="0" animBg="1"/>
      <p:bldP spid="19" grpId="0"/>
      <p:bldP spid="20" grpId="0"/>
      <p:bldP spid="21" grpId="0"/>
      <p:bldP spid="22" grpId="0" animBg="1"/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5475514" cy="4351338"/>
          </a:xfrm>
        </p:spPr>
        <p:txBody>
          <a:bodyPr/>
          <a:lstStyle/>
          <a:p>
            <a:pPr marL="0" indent="0">
              <a:buNone/>
            </a:pPr>
            <a:r>
              <a:rPr lang="sl-SI" dirty="0" smtClean="0">
                <a:solidFill>
                  <a:schemeClr val="accent4"/>
                </a:solidFill>
              </a:rPr>
              <a:t>Organizator koncerta pripravi vabilo: </a:t>
            </a:r>
          </a:p>
          <a:p>
            <a:r>
              <a:rPr lang="sl-SI" dirty="0" smtClean="0">
                <a:solidFill>
                  <a:schemeClr val="accent1"/>
                </a:solidFill>
              </a:rPr>
              <a:t>PLAKAT</a:t>
            </a:r>
          </a:p>
          <a:p>
            <a:r>
              <a:rPr lang="sl-SI" dirty="0" smtClean="0">
                <a:solidFill>
                  <a:schemeClr val="accent1"/>
                </a:solidFill>
              </a:rPr>
              <a:t>OSEBNO VABILO</a:t>
            </a:r>
          </a:p>
          <a:p>
            <a:r>
              <a:rPr lang="sl-SI" dirty="0" smtClean="0">
                <a:solidFill>
                  <a:schemeClr val="accent1"/>
                </a:solidFill>
              </a:rPr>
              <a:t>ČASOPISNI ČLANEK</a:t>
            </a:r>
          </a:p>
          <a:p>
            <a:r>
              <a:rPr lang="sl-SI" dirty="0" smtClean="0">
                <a:solidFill>
                  <a:schemeClr val="accent1"/>
                </a:solidFill>
              </a:rPr>
              <a:t>REKLAMNI LETAK</a:t>
            </a:r>
            <a:endParaRPr lang="sl-SI" dirty="0">
              <a:solidFill>
                <a:schemeClr val="accent1"/>
              </a:solidFill>
            </a:endParaRPr>
          </a:p>
        </p:txBody>
      </p:sp>
      <p:sp>
        <p:nvSpPr>
          <p:cNvPr id="4" name="Naslov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sl-SI" dirty="0" smtClean="0"/>
              <a:t>KONCERT- GLASBENA PRIREDITEV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7095308" y="1773009"/>
            <a:ext cx="49029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chemeClr val="accent4"/>
                </a:solidFill>
              </a:rPr>
              <a:t>Kaj vsebuje vabilo:</a:t>
            </a:r>
            <a:endParaRPr lang="sl-SI" sz="2400" dirty="0">
              <a:solidFill>
                <a:schemeClr val="accent4"/>
              </a:solidFill>
            </a:endParaRPr>
          </a:p>
        </p:txBody>
      </p:sp>
      <p:sp>
        <p:nvSpPr>
          <p:cNvPr id="6" name="Desna puščica 5"/>
          <p:cNvSpPr/>
          <p:nvPr/>
        </p:nvSpPr>
        <p:spPr>
          <a:xfrm>
            <a:off x="4495928" y="3513128"/>
            <a:ext cx="1898468" cy="545068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1921" y="2234674"/>
            <a:ext cx="3611880" cy="4410891"/>
          </a:xfrm>
          <a:prstGeom prst="rect">
            <a:avLst/>
          </a:prstGeom>
        </p:spPr>
      </p:pic>
      <p:sp>
        <p:nvSpPr>
          <p:cNvPr id="8" name="Desna puščica 7"/>
          <p:cNvSpPr/>
          <p:nvPr/>
        </p:nvSpPr>
        <p:spPr>
          <a:xfrm rot="875670">
            <a:off x="5826034" y="2525100"/>
            <a:ext cx="2682240" cy="59218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oljeZBesedilom 8"/>
          <p:cNvSpPr txBox="1"/>
          <p:nvPr/>
        </p:nvSpPr>
        <p:spPr>
          <a:xfrm rot="896901">
            <a:off x="5821796" y="2654054"/>
            <a:ext cx="25470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NASLOV PRIREDITVE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0" name="Desna puščica 9"/>
          <p:cNvSpPr/>
          <p:nvPr/>
        </p:nvSpPr>
        <p:spPr>
          <a:xfrm>
            <a:off x="5921829" y="4824548"/>
            <a:ext cx="2516777" cy="5399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/>
          <p:cNvSpPr txBox="1"/>
          <p:nvPr/>
        </p:nvSpPr>
        <p:spPr>
          <a:xfrm>
            <a:off x="5997996" y="4932913"/>
            <a:ext cx="236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KDO NASTOPA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2" name="Desna puščica 11"/>
          <p:cNvSpPr/>
          <p:nvPr/>
        </p:nvSpPr>
        <p:spPr>
          <a:xfrm rot="21126575">
            <a:off x="5819745" y="5463593"/>
            <a:ext cx="2326015" cy="5253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3" name="PoljeZBesedilom 12"/>
          <p:cNvSpPr txBox="1"/>
          <p:nvPr/>
        </p:nvSpPr>
        <p:spPr>
          <a:xfrm rot="21082552">
            <a:off x="5798240" y="5566905"/>
            <a:ext cx="2011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 smtClean="0">
                <a:solidFill>
                  <a:schemeClr val="bg1"/>
                </a:solidFill>
              </a:rPr>
              <a:t>KDAJ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4" name="Desna puščica 13"/>
          <p:cNvSpPr/>
          <p:nvPr/>
        </p:nvSpPr>
        <p:spPr>
          <a:xfrm rot="7796502">
            <a:off x="10558875" y="4545874"/>
            <a:ext cx="1811383" cy="5573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5" name="PoljeZBesedilom 14"/>
          <p:cNvSpPr txBox="1"/>
          <p:nvPr/>
        </p:nvSpPr>
        <p:spPr>
          <a:xfrm rot="18524478">
            <a:off x="11017531" y="4174607"/>
            <a:ext cx="1648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KJE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16" name="Desna puščica 15"/>
          <p:cNvSpPr/>
          <p:nvPr/>
        </p:nvSpPr>
        <p:spPr>
          <a:xfrm rot="21325751">
            <a:off x="5687786" y="6059695"/>
            <a:ext cx="3575444" cy="59986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7" name="PoljeZBesedilom 16"/>
          <p:cNvSpPr txBox="1"/>
          <p:nvPr/>
        </p:nvSpPr>
        <p:spPr>
          <a:xfrm rot="21262276">
            <a:off x="5634749" y="6164047"/>
            <a:ext cx="3681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ORGANIZATOR, VIŠINA VSTOPINE…</a:t>
            </a:r>
            <a:endParaRPr lang="sl-SI" dirty="0">
              <a:solidFill>
                <a:schemeClr val="bg1"/>
              </a:solidFill>
            </a:endParaRPr>
          </a:p>
        </p:txBody>
      </p:sp>
      <p:pic>
        <p:nvPicPr>
          <p:cNvPr id="2050" name="Picture 2" descr="Vabilo na koncert | Srednja šola Slovenska Bistric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8809" y="4372214"/>
            <a:ext cx="3342503" cy="2187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7829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64623" y="727416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sl-SI" dirty="0" smtClean="0">
                <a:solidFill>
                  <a:schemeClr val="accent1"/>
                </a:solidFill>
              </a:rPr>
              <a:t>Pri klasičnih koncertih obiskovalec ob vstopu v dvorano dobi:  </a:t>
            </a:r>
            <a:r>
              <a:rPr lang="sl-SI" sz="3200" dirty="0" smtClean="0">
                <a:solidFill>
                  <a:schemeClr val="accent4"/>
                </a:solidFill>
              </a:rPr>
              <a:t>KONCERTNI LIST</a:t>
            </a:r>
            <a:endParaRPr lang="sl-SI" sz="3200" dirty="0">
              <a:solidFill>
                <a:schemeClr val="accent4"/>
              </a:solidFill>
            </a:endParaRPr>
          </a:p>
        </p:txBody>
      </p:sp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182788" y="168842"/>
            <a:ext cx="3498669" cy="558574"/>
          </a:xfr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sl-SI" sz="1800" dirty="0" smtClean="0"/>
              <a:t>KONCERT- GLASBENA PRIREDITEV</a:t>
            </a:r>
            <a:endParaRPr lang="sl-SI" sz="1800" dirty="0"/>
          </a:p>
        </p:txBody>
      </p:sp>
      <p:pic>
        <p:nvPicPr>
          <p:cNvPr id="3076" name="Picture 4" descr="Koledar dogodkov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3380" y="1607802"/>
            <a:ext cx="8248197" cy="489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Desna puščica 3"/>
          <p:cNvSpPr/>
          <p:nvPr/>
        </p:nvSpPr>
        <p:spPr>
          <a:xfrm rot="11810174">
            <a:off x="7123611" y="2264229"/>
            <a:ext cx="3675018" cy="71410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/>
          <p:cNvSpPr txBox="1"/>
          <p:nvPr/>
        </p:nvSpPr>
        <p:spPr>
          <a:xfrm rot="1055153">
            <a:off x="7722087" y="2604925"/>
            <a:ext cx="3505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KONCERTNI PROGRAM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7" name="Desna puščica 6"/>
          <p:cNvSpPr/>
          <p:nvPr/>
        </p:nvSpPr>
        <p:spPr>
          <a:xfrm rot="11130080">
            <a:off x="4722725" y="5438350"/>
            <a:ext cx="2647020" cy="6428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 rot="292537">
            <a:off x="5300128" y="5617263"/>
            <a:ext cx="2652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NASTOPAJOČI</a:t>
            </a:r>
            <a:endParaRPr lang="sl-SI" dirty="0">
              <a:solidFill>
                <a:schemeClr val="bg1"/>
              </a:solidFill>
            </a:endParaRPr>
          </a:p>
        </p:txBody>
      </p:sp>
      <p:sp>
        <p:nvSpPr>
          <p:cNvPr id="9" name="Desna puščica 8"/>
          <p:cNvSpPr/>
          <p:nvPr/>
        </p:nvSpPr>
        <p:spPr>
          <a:xfrm rot="19565219">
            <a:off x="604650" y="2783284"/>
            <a:ext cx="3145134" cy="20932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" name="PoljeZBesedilom 9"/>
          <p:cNvSpPr txBox="1"/>
          <p:nvPr/>
        </p:nvSpPr>
        <p:spPr>
          <a:xfrm rot="19547489">
            <a:off x="478851" y="3178226"/>
            <a:ext cx="37480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>
                <a:solidFill>
                  <a:schemeClr val="bg1"/>
                </a:solidFill>
              </a:rPr>
              <a:t>VSEBINA ZGODBE (opera), </a:t>
            </a:r>
          </a:p>
          <a:p>
            <a:r>
              <a:rPr lang="sl-SI" dirty="0" smtClean="0">
                <a:solidFill>
                  <a:schemeClr val="bg1"/>
                </a:solidFill>
              </a:rPr>
              <a:t>ŽIVLJENJEPIS (dirigenta, solista, skladatelja…)</a:t>
            </a:r>
            <a:endParaRPr lang="sl-SI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0762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/>
      <p:bldP spid="7" grpId="0" animBg="1"/>
      <p:bldP spid="8" grpId="0"/>
      <p:bldP spid="9" grpId="0" animBg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6287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chemeClr val="accent5"/>
                </a:solidFill>
              </a:rPr>
              <a:t>b</a:t>
            </a:r>
            <a:r>
              <a:rPr lang="sl-SI" dirty="0" smtClean="0">
                <a:solidFill>
                  <a:schemeClr val="accent5"/>
                </a:solidFill>
              </a:rPr>
              <a:t>odi pozoren na vsebino vabila in koncertnega lista</a:t>
            </a:r>
          </a:p>
          <a:p>
            <a:r>
              <a:rPr lang="sl-SI" dirty="0">
                <a:solidFill>
                  <a:schemeClr val="accent5"/>
                </a:solidFill>
              </a:rPr>
              <a:t>i</a:t>
            </a:r>
            <a:r>
              <a:rPr lang="sl-SI" dirty="0" smtClean="0">
                <a:solidFill>
                  <a:schemeClr val="accent5"/>
                </a:solidFill>
              </a:rPr>
              <a:t>zvajalci, čas in kraj dogodka so lahko popolnoma izmišljeni</a:t>
            </a:r>
          </a:p>
          <a:p>
            <a:r>
              <a:rPr lang="sl-SI" dirty="0">
                <a:solidFill>
                  <a:schemeClr val="accent5"/>
                </a:solidFill>
              </a:rPr>
              <a:t>f</a:t>
            </a:r>
            <a:r>
              <a:rPr lang="sl-SI" dirty="0" smtClean="0">
                <a:solidFill>
                  <a:schemeClr val="accent5"/>
                </a:solidFill>
              </a:rPr>
              <a:t>otografiraj svoj izdelek, ga preoblikuj v </a:t>
            </a:r>
            <a:r>
              <a:rPr lang="sl-SI" dirty="0" err="1" smtClean="0">
                <a:solidFill>
                  <a:schemeClr val="accent5"/>
                </a:solidFill>
              </a:rPr>
              <a:t>pdf</a:t>
            </a:r>
            <a:r>
              <a:rPr lang="sl-SI" dirty="0" smtClean="0">
                <a:solidFill>
                  <a:schemeClr val="accent5"/>
                </a:solidFill>
              </a:rPr>
              <a:t> datoteko (video navodila v spletni učilnici) in ga oddaj kot nalogo v spletni učilnici (video navodila v spletni učilnici).</a:t>
            </a:r>
          </a:p>
          <a:p>
            <a:pPr marL="0" indent="0">
              <a:buNone/>
            </a:pPr>
            <a:r>
              <a:rPr lang="sl-SI" dirty="0" smtClean="0">
                <a:solidFill>
                  <a:schemeClr val="accent5"/>
                </a:solidFill>
              </a:rPr>
              <a:t>                        </a:t>
            </a:r>
          </a:p>
          <a:p>
            <a:pPr marL="0" indent="0" algn="ctr">
              <a:buNone/>
            </a:pPr>
            <a:r>
              <a:rPr lang="sl-SI" dirty="0" smtClean="0">
                <a:solidFill>
                  <a:schemeClr val="accent5"/>
                </a:solidFill>
              </a:rPr>
              <a:t>Želim ti čim več kreativnosti in domišljije! </a:t>
            </a:r>
          </a:p>
          <a:p>
            <a:pPr marL="0" indent="0">
              <a:buNone/>
            </a:pPr>
            <a:endParaRPr lang="sl-SI" dirty="0" smtClean="0">
              <a:solidFill>
                <a:schemeClr val="accent5"/>
              </a:solidFill>
            </a:endParaRPr>
          </a:p>
          <a:p>
            <a:pPr marL="0" indent="0">
              <a:buNone/>
            </a:pPr>
            <a:r>
              <a:rPr lang="sl-SI" dirty="0" smtClean="0">
                <a:solidFill>
                  <a:schemeClr val="accent5"/>
                </a:solidFill>
              </a:rPr>
              <a:t>*dodatna naloga </a:t>
            </a:r>
            <a:r>
              <a:rPr lang="sl-SI" sz="1600" dirty="0" smtClean="0">
                <a:solidFill>
                  <a:schemeClr val="accent5"/>
                </a:solidFill>
              </a:rPr>
              <a:t>(neobvezno):</a:t>
            </a:r>
            <a:r>
              <a:rPr lang="sl-SI" dirty="0" smtClean="0">
                <a:solidFill>
                  <a:schemeClr val="accent5"/>
                </a:solidFill>
              </a:rPr>
              <a:t> Si se že udeležil kakšnega koncerta? Opiši svojo izkušnjo in občutke, ki si jih doživel.</a:t>
            </a:r>
            <a:endParaRPr lang="sl-SI" dirty="0">
              <a:solidFill>
                <a:schemeClr val="accent5"/>
              </a:solidFill>
            </a:endParaRPr>
          </a:p>
          <a:p>
            <a:endParaRPr lang="sl-SI" dirty="0">
              <a:solidFill>
                <a:schemeClr val="accent5"/>
              </a:solidFill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l-SI" dirty="0" smtClean="0"/>
              <a:t>NALOGA: oblikuj vabilo in koncertni list za namišljen koncert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7074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220</Words>
  <Application>Microsoft Office PowerPoint</Application>
  <PresentationFormat>Širokozaslonsko</PresentationFormat>
  <Paragraphs>52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Officeova tema</vt:lpstr>
      <vt:lpstr>KONCERT NA KONCERTU</vt:lpstr>
      <vt:lpstr>KONCERT- GLASBENA PRIREDITEV</vt:lpstr>
      <vt:lpstr>KONCERT- GLASBENA PRIREDITEV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KONCERT NA KONCERTU</dc:title>
  <dc:creator>Učitelj</dc:creator>
  <cp:lastModifiedBy>Učitelj</cp:lastModifiedBy>
  <cp:revision>14</cp:revision>
  <dcterms:created xsi:type="dcterms:W3CDTF">2020-03-30T09:14:36Z</dcterms:created>
  <dcterms:modified xsi:type="dcterms:W3CDTF">2020-03-30T15:18:35Z</dcterms:modified>
</cp:coreProperties>
</file>