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6" r:id="rId1"/>
  </p:sldMasterIdLst>
  <p:sldIdLst>
    <p:sldId id="259" r:id="rId2"/>
    <p:sldId id="258" r:id="rId3"/>
    <p:sldId id="257" r:id="rId4"/>
    <p:sldId id="261" r:id="rId5"/>
    <p:sldId id="256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282EE-1D0F-4F73-A253-4BD47DDEB69D}" type="datetimeFigureOut">
              <a:rPr lang="sl-SI" smtClean="0"/>
              <a:t>21. 10. 2020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B11F2-B51B-4102-90CC-0C14C27F99B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45478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282EE-1D0F-4F73-A253-4BD47DDEB69D}" type="datetimeFigureOut">
              <a:rPr lang="sl-SI" smtClean="0"/>
              <a:t>21. 10. 2020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B11F2-B51B-4102-90CC-0C14C27F99B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23329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282EE-1D0F-4F73-A253-4BD47DDEB69D}" type="datetimeFigureOut">
              <a:rPr lang="sl-SI" smtClean="0"/>
              <a:t>21. 10. 2020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B11F2-B51B-4102-90CC-0C14C27F99B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27434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282EE-1D0F-4F73-A253-4BD47DDEB69D}" type="datetimeFigureOut">
              <a:rPr lang="sl-SI" smtClean="0"/>
              <a:t>21. 10. 2020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B11F2-B51B-4102-90CC-0C14C27F99B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40800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282EE-1D0F-4F73-A253-4BD47DDEB69D}" type="datetimeFigureOut">
              <a:rPr lang="sl-SI" smtClean="0"/>
              <a:t>21. 10. 2020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B11F2-B51B-4102-90CC-0C14C27F99B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31914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282EE-1D0F-4F73-A253-4BD47DDEB69D}" type="datetimeFigureOut">
              <a:rPr lang="sl-SI" smtClean="0"/>
              <a:t>21. 10. 2020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B11F2-B51B-4102-90CC-0C14C27F99B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48648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282EE-1D0F-4F73-A253-4BD47DDEB69D}" type="datetimeFigureOut">
              <a:rPr lang="sl-SI" smtClean="0"/>
              <a:t>21. 10. 2020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B11F2-B51B-4102-90CC-0C14C27F99B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95351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282EE-1D0F-4F73-A253-4BD47DDEB69D}" type="datetimeFigureOut">
              <a:rPr lang="sl-SI" smtClean="0"/>
              <a:t>21. 10. 2020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B11F2-B51B-4102-90CC-0C14C27F99B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96750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282EE-1D0F-4F73-A253-4BD47DDEB69D}" type="datetimeFigureOut">
              <a:rPr lang="sl-SI" smtClean="0"/>
              <a:t>21. 10. 2020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B11F2-B51B-4102-90CC-0C14C27F99B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48953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282EE-1D0F-4F73-A253-4BD47DDEB69D}" type="datetimeFigureOut">
              <a:rPr lang="sl-SI" smtClean="0"/>
              <a:t>21. 10. 2020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B11F2-B51B-4102-90CC-0C14C27F99B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61471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282EE-1D0F-4F73-A253-4BD47DDEB69D}" type="datetimeFigureOut">
              <a:rPr lang="sl-SI" smtClean="0"/>
              <a:t>21. 10. 2020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B11F2-B51B-4102-90CC-0C14C27F99B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99902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4282EE-1D0F-4F73-A253-4BD47DDEB69D}" type="datetimeFigureOut">
              <a:rPr lang="sl-SI" smtClean="0"/>
              <a:t>21. 10. 2020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9B11F2-B51B-4102-90CC-0C14C27F99B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16011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l-3tN-c6UwE" TargetMode="Externa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youtube.com/watch?v=FtE3hoR_Nvo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ghEYA-edZA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h7S85Iks5o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5174901" y="1122363"/>
            <a:ext cx="6461090" cy="2123255"/>
          </a:xfrm>
        </p:spPr>
        <p:txBody>
          <a:bodyPr>
            <a:normAutofit/>
          </a:bodyPr>
          <a:lstStyle/>
          <a:p>
            <a:r>
              <a:rPr lang="sl-SI" dirty="0" smtClean="0">
                <a:solidFill>
                  <a:srgbClr val="FF0000"/>
                </a:solidFill>
              </a:rPr>
              <a:t>GLASBENA UMETNOST 6. </a:t>
            </a:r>
            <a:r>
              <a:rPr lang="sl-SI" dirty="0" smtClean="0">
                <a:solidFill>
                  <a:srgbClr val="FF0000"/>
                </a:solidFill>
              </a:rPr>
              <a:t>A</a:t>
            </a:r>
            <a:endParaRPr lang="sl-SI" dirty="0">
              <a:solidFill>
                <a:srgbClr val="FF0000"/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5416062" y="4280598"/>
            <a:ext cx="5251938" cy="977202"/>
          </a:xfrm>
        </p:spPr>
        <p:txBody>
          <a:bodyPr/>
          <a:lstStyle/>
          <a:p>
            <a:r>
              <a:rPr lang="sl-SI" dirty="0" smtClean="0">
                <a:solidFill>
                  <a:srgbClr val="FF0000"/>
                </a:solidFill>
              </a:rPr>
              <a:t>ČETRTEK, 22. </a:t>
            </a:r>
            <a:r>
              <a:rPr lang="sl-SI" dirty="0" smtClean="0">
                <a:solidFill>
                  <a:srgbClr val="FF0000"/>
                </a:solidFill>
              </a:rPr>
              <a:t>10. 2020</a:t>
            </a:r>
            <a:endParaRPr lang="sl-SI" dirty="0">
              <a:solidFill>
                <a:srgbClr val="FF0000"/>
              </a:solidFill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44" y="366431"/>
            <a:ext cx="5536642" cy="5536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6782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ka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27731">
            <a:off x="1483280" y="3615653"/>
            <a:ext cx="2914860" cy="2914860"/>
          </a:xfrm>
          <a:prstGeom prst="rect">
            <a:avLst/>
          </a:prstGeom>
        </p:spPr>
      </p:pic>
      <p:sp>
        <p:nvSpPr>
          <p:cNvPr id="3" name="Zaobljeni pravokotnik 2"/>
          <p:cNvSpPr/>
          <p:nvPr/>
        </p:nvSpPr>
        <p:spPr>
          <a:xfrm>
            <a:off x="4366381" y="2855779"/>
            <a:ext cx="2356636" cy="90917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82531" y="2502040"/>
            <a:ext cx="2190541" cy="1644754"/>
          </a:xfrm>
        </p:spPr>
        <p:txBody>
          <a:bodyPr/>
          <a:lstStyle/>
          <a:p>
            <a:r>
              <a:rPr lang="sl-SI" dirty="0" smtClean="0"/>
              <a:t>PIHALA</a:t>
            </a:r>
            <a:endParaRPr lang="sl-SI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323932" y="462528"/>
            <a:ext cx="2088667" cy="1657673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9635" y="2673064"/>
            <a:ext cx="3622870" cy="3622870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95103" y="749974"/>
            <a:ext cx="2984361" cy="1898053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08068" y="3655423"/>
            <a:ext cx="2862198" cy="3339230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6310575">
            <a:off x="-58306" y="163360"/>
            <a:ext cx="3577538" cy="3577538"/>
          </a:xfrm>
          <a:prstGeom prst="rect">
            <a:avLst/>
          </a:prstGeom>
        </p:spPr>
      </p:pic>
      <p:cxnSp>
        <p:nvCxnSpPr>
          <p:cNvPr id="11" name="Raven povezovalnik 10"/>
          <p:cNvCxnSpPr/>
          <p:nvPr/>
        </p:nvCxnSpPr>
        <p:spPr>
          <a:xfrm flipV="1">
            <a:off x="4014651" y="2381339"/>
            <a:ext cx="2960914" cy="5706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aven povezovalnik 13"/>
          <p:cNvCxnSpPr/>
          <p:nvPr/>
        </p:nvCxnSpPr>
        <p:spPr>
          <a:xfrm>
            <a:off x="7959635" y="2586446"/>
            <a:ext cx="3196046" cy="261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aven povezovalnik 15"/>
          <p:cNvCxnSpPr/>
          <p:nvPr/>
        </p:nvCxnSpPr>
        <p:spPr>
          <a:xfrm flipV="1">
            <a:off x="1882906" y="3202497"/>
            <a:ext cx="2333420" cy="1741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aven povezovalnik 18"/>
          <p:cNvCxnSpPr/>
          <p:nvPr/>
        </p:nvCxnSpPr>
        <p:spPr>
          <a:xfrm flipV="1">
            <a:off x="488541" y="5063742"/>
            <a:ext cx="2221361" cy="4354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aven povezovalnik 20"/>
          <p:cNvCxnSpPr/>
          <p:nvPr/>
        </p:nvCxnSpPr>
        <p:spPr>
          <a:xfrm>
            <a:off x="9000864" y="5773783"/>
            <a:ext cx="2557199" cy="261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aven povezovalnik 22"/>
          <p:cNvCxnSpPr/>
          <p:nvPr/>
        </p:nvCxnSpPr>
        <p:spPr>
          <a:xfrm>
            <a:off x="5608068" y="6293541"/>
            <a:ext cx="201681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76738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>
                <a:solidFill>
                  <a:srgbClr val="FF0000"/>
                </a:solidFill>
              </a:rPr>
              <a:t>PIHALA  </a:t>
            </a:r>
            <a:r>
              <a:rPr lang="sl-SI" sz="2400" i="1" dirty="0" smtClean="0"/>
              <a:t>(prepis v zvezek)</a:t>
            </a:r>
            <a:r>
              <a:rPr lang="sl-SI" sz="2400" i="1" dirty="0"/>
              <a:t/>
            </a:r>
            <a:br>
              <a:rPr lang="sl-SI" sz="2400" i="1" dirty="0"/>
            </a:br>
            <a:endParaRPr lang="sl-SI" sz="2400" i="1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1286189"/>
            <a:ext cx="10515600" cy="4890774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sl-SI" dirty="0" smtClean="0"/>
              <a:t>so </a:t>
            </a:r>
            <a:r>
              <a:rPr lang="sl-SI" dirty="0"/>
              <a:t>glasbila, pri katerih dobimo ton tako, da vanje pihamo in s tem zanihamo zrak v cevi.</a:t>
            </a:r>
          </a:p>
          <a:p>
            <a:pPr marL="0" indent="0">
              <a:buNone/>
            </a:pPr>
            <a:r>
              <a:rPr lang="sl-SI" dirty="0" smtClean="0"/>
              <a:t>VIŠINA TONA je odvisna od DOLŽINE CEVI. Čim daljša je cev, nižji je ton.</a:t>
            </a:r>
          </a:p>
          <a:p>
            <a:endParaRPr lang="sl-SI" dirty="0" smtClean="0"/>
          </a:p>
          <a:p>
            <a:pPr marL="0" indent="0">
              <a:buNone/>
            </a:pPr>
            <a:r>
              <a:rPr lang="sl-SI" dirty="0" smtClean="0"/>
              <a:t>V družino pihal spadajo:</a:t>
            </a:r>
          </a:p>
          <a:p>
            <a:pPr marL="0" indent="0">
              <a:buNone/>
            </a:pPr>
            <a:r>
              <a:rPr lang="sl-SI" dirty="0" smtClean="0"/>
              <a:t>FLAVTE – kljunaste (blok) in prečne</a:t>
            </a:r>
          </a:p>
          <a:p>
            <a:pPr marL="0" indent="0">
              <a:buNone/>
            </a:pPr>
            <a:r>
              <a:rPr lang="sl-SI" dirty="0" smtClean="0"/>
              <a:t>GLASBILA Z ENOJNIM JEZIČKOM (klarinet, saksofon)</a:t>
            </a:r>
          </a:p>
          <a:p>
            <a:pPr marL="0" indent="0">
              <a:buNone/>
            </a:pPr>
            <a:r>
              <a:rPr lang="sl-SI" dirty="0" smtClean="0"/>
              <a:t>GLASBILA Z DVOJNIM TRSNIM JEZIČKOM (oboa, angleški rog, fagot)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251098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676964">
            <a:off x="8265248" y="1273349"/>
            <a:ext cx="3170443" cy="1380885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>
                <a:solidFill>
                  <a:srgbClr val="FF0000"/>
                </a:solidFill>
              </a:rPr>
              <a:t>PREČNA FLAVTA</a:t>
            </a:r>
            <a:endParaRPr lang="sl-SI" dirty="0">
              <a:solidFill>
                <a:srgbClr val="FF0000"/>
              </a:solidFill>
            </a:endParaRPr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66023" y="1476837"/>
            <a:ext cx="3479665" cy="2287853"/>
          </a:xfrm>
          <a:prstGeom prst="rect">
            <a:avLst/>
          </a:prstGeom>
        </p:spPr>
      </p:pic>
      <p:sp>
        <p:nvSpPr>
          <p:cNvPr id="5" name="Pravokotnik 4"/>
          <p:cNvSpPr/>
          <p:nvPr/>
        </p:nvSpPr>
        <p:spPr>
          <a:xfrm>
            <a:off x="5657222" y="1155560"/>
            <a:ext cx="4039437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sl-SI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Mala prečna flavta se imenuje PIKOLO. Igra najvišje tone v orkestru.</a:t>
            </a:r>
            <a:endParaRPr lang="sl-SI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5688" y="3195376"/>
            <a:ext cx="3223068" cy="3223068"/>
          </a:xfrm>
          <a:prstGeom prst="rect">
            <a:avLst/>
          </a:prstGeom>
        </p:spPr>
      </p:pic>
      <p:sp>
        <p:nvSpPr>
          <p:cNvPr id="8" name="Pravokotnik 7"/>
          <p:cNvSpPr/>
          <p:nvPr/>
        </p:nvSpPr>
        <p:spPr>
          <a:xfrm>
            <a:off x="3353530" y="2620764"/>
            <a:ext cx="31738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dirty="0" smtClean="0"/>
              <a:t>ZGORNJI KOVINSKI DEL – GLAVA</a:t>
            </a:r>
            <a:endParaRPr lang="sl-SI" dirty="0"/>
          </a:p>
        </p:txBody>
      </p:sp>
      <p:sp>
        <p:nvSpPr>
          <p:cNvPr id="9" name="Pravokotnik 8"/>
          <p:cNvSpPr/>
          <p:nvPr/>
        </p:nvSpPr>
        <p:spPr>
          <a:xfrm>
            <a:off x="7616650" y="3244334"/>
            <a:ext cx="37371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dirty="0" smtClean="0"/>
              <a:t>SREDNJI KOVINSKI DEL Z LUKNJICAMI IN ZAKLOPKAMI</a:t>
            </a:r>
            <a:endParaRPr lang="sl-SI" dirty="0"/>
          </a:p>
        </p:txBody>
      </p:sp>
      <p:sp>
        <p:nvSpPr>
          <p:cNvPr id="10" name="Pravokotnik 9"/>
          <p:cNvSpPr/>
          <p:nvPr/>
        </p:nvSpPr>
        <p:spPr>
          <a:xfrm rot="10800000" flipV="1">
            <a:off x="7747278" y="5183323"/>
            <a:ext cx="22709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dirty="0" smtClean="0"/>
              <a:t>SPODNJI KOVINSKI DEL - NOGA</a:t>
            </a:r>
            <a:endParaRPr lang="sl-SI" dirty="0"/>
          </a:p>
        </p:txBody>
      </p:sp>
      <p:cxnSp>
        <p:nvCxnSpPr>
          <p:cNvPr id="12" name="Raven puščični povezovalnik 11"/>
          <p:cNvCxnSpPr/>
          <p:nvPr/>
        </p:nvCxnSpPr>
        <p:spPr>
          <a:xfrm>
            <a:off x="4380411" y="3001066"/>
            <a:ext cx="627018" cy="106583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aven puščični povezovalnik 13"/>
          <p:cNvCxnSpPr/>
          <p:nvPr/>
        </p:nvCxnSpPr>
        <p:spPr>
          <a:xfrm flipH="1">
            <a:off x="6644640" y="3890665"/>
            <a:ext cx="1102638" cy="36782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aven puščični povezovalnik 15"/>
          <p:cNvCxnSpPr/>
          <p:nvPr/>
        </p:nvCxnSpPr>
        <p:spPr>
          <a:xfrm flipH="1" flipV="1">
            <a:off x="6527348" y="5538651"/>
            <a:ext cx="1089302" cy="870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oljeZBesedilom 16"/>
          <p:cNvSpPr txBox="1"/>
          <p:nvPr/>
        </p:nvSpPr>
        <p:spPr>
          <a:xfrm>
            <a:off x="566022" y="4694766"/>
            <a:ext cx="300114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Tukaj je povezava </a:t>
            </a:r>
            <a:r>
              <a:rPr lang="sl-SI" dirty="0"/>
              <a:t>do posnetka</a:t>
            </a:r>
            <a:r>
              <a:rPr lang="sl-SI" dirty="0" smtClean="0"/>
              <a:t>:</a:t>
            </a:r>
          </a:p>
          <a:p>
            <a:r>
              <a:rPr lang="sl-SI" sz="1200" dirty="0" smtClean="0">
                <a:hlinkClick r:id="rId5"/>
              </a:rPr>
              <a:t>https</a:t>
            </a:r>
            <a:r>
              <a:rPr lang="sl-SI" sz="1200" dirty="0">
                <a:hlinkClick r:id="rId5"/>
              </a:rPr>
              <a:t>://</a:t>
            </a:r>
            <a:r>
              <a:rPr lang="sl-SI" sz="1200" dirty="0" smtClean="0">
                <a:hlinkClick r:id="rId5"/>
              </a:rPr>
              <a:t>www.youtube.com/watch?v=l-3tN-c6UwE</a:t>
            </a:r>
            <a:endParaRPr lang="sl-SI" sz="1200" dirty="0" smtClean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480776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ka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4754531">
            <a:off x="7113562" y="1605086"/>
            <a:ext cx="4742822" cy="4742822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6668" y="683288"/>
            <a:ext cx="1949844" cy="1949844"/>
          </a:xfrm>
          <a:prstGeom prst="rect">
            <a:avLst/>
          </a:prstGeom>
        </p:spPr>
      </p:pic>
      <p:sp>
        <p:nvSpPr>
          <p:cNvPr id="7" name="Pravokotnik 6"/>
          <p:cNvSpPr/>
          <p:nvPr/>
        </p:nvSpPr>
        <p:spPr>
          <a:xfrm>
            <a:off x="622998" y="683288"/>
            <a:ext cx="6396111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4000" dirty="0" smtClean="0">
                <a:solidFill>
                  <a:srgbClr val="FF0000"/>
                </a:solidFill>
              </a:rPr>
              <a:t>OBOA </a:t>
            </a:r>
          </a:p>
          <a:p>
            <a:endParaRPr lang="sl-SI" sz="2800" dirty="0">
              <a:solidFill>
                <a:srgbClr val="FF0000"/>
              </a:solidFill>
            </a:endParaRPr>
          </a:p>
          <a:p>
            <a:r>
              <a:rPr lang="sl-SI" sz="2800" dirty="0" smtClean="0"/>
              <a:t>je izdelana iz trdega lesa. </a:t>
            </a:r>
          </a:p>
          <a:p>
            <a:r>
              <a:rPr lang="sl-SI" sz="2800" dirty="0" smtClean="0"/>
              <a:t>Ima ustnik z DVOJNIM </a:t>
            </a:r>
            <a:r>
              <a:rPr lang="sl-SI" sz="2800" dirty="0" smtClean="0"/>
              <a:t>TRSTNIM </a:t>
            </a:r>
            <a:r>
              <a:rPr lang="sl-SI" sz="2800" dirty="0" smtClean="0"/>
              <a:t>JEZIČKOM, ki je sestavljen iz dveh tankih ploščic, izrezanih iz bambusovega lesa, ki med nihanjem med seboj udarjata.</a:t>
            </a:r>
            <a:endParaRPr lang="sl-SI" sz="2800" dirty="0"/>
          </a:p>
        </p:txBody>
      </p:sp>
      <p:sp>
        <p:nvSpPr>
          <p:cNvPr id="2" name="PoljeZBesedilom 1"/>
          <p:cNvSpPr txBox="1"/>
          <p:nvPr/>
        </p:nvSpPr>
        <p:spPr>
          <a:xfrm>
            <a:off x="827314" y="4859383"/>
            <a:ext cx="430203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Tukaj je povezava do posnetka:</a:t>
            </a:r>
          </a:p>
          <a:p>
            <a:r>
              <a:rPr lang="sl-SI" sz="1400" dirty="0">
                <a:hlinkClick r:id="rId4"/>
              </a:rPr>
              <a:t>https://</a:t>
            </a:r>
            <a:r>
              <a:rPr lang="sl-SI" sz="1400" dirty="0" smtClean="0">
                <a:hlinkClick r:id="rId4"/>
              </a:rPr>
              <a:t>www.youtube.com/watch?v=FtE3hoR_Nvo</a:t>
            </a:r>
            <a:endParaRPr lang="sl-SI" sz="1400" dirty="0" smtClean="0"/>
          </a:p>
          <a:p>
            <a:endParaRPr lang="sl-SI" dirty="0"/>
          </a:p>
        </p:txBody>
      </p:sp>
      <p:cxnSp>
        <p:nvCxnSpPr>
          <p:cNvPr id="5" name="Raven puščični povezovalnik 4"/>
          <p:cNvCxnSpPr/>
          <p:nvPr/>
        </p:nvCxnSpPr>
        <p:spPr>
          <a:xfrm flipV="1">
            <a:off x="5129349" y="1706880"/>
            <a:ext cx="1698171" cy="49638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3378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4023" y="1675984"/>
            <a:ext cx="4225524" cy="4369740"/>
          </a:xfrm>
          <a:prstGeom prst="rect">
            <a:avLst/>
          </a:prstGeom>
        </p:spPr>
      </p:pic>
      <p:sp>
        <p:nvSpPr>
          <p:cNvPr id="10" name="Oblak 9"/>
          <p:cNvSpPr/>
          <p:nvPr/>
        </p:nvSpPr>
        <p:spPr>
          <a:xfrm>
            <a:off x="7944085" y="1889759"/>
            <a:ext cx="3577356" cy="2952206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" name="Označba mesta vsebine 4"/>
          <p:cNvSpPr>
            <a:spLocks noGrp="1"/>
          </p:cNvSpPr>
          <p:nvPr>
            <p:ph idx="1"/>
          </p:nvPr>
        </p:nvSpPr>
        <p:spPr>
          <a:xfrm>
            <a:off x="838200" y="773723"/>
            <a:ext cx="3690257" cy="5403240"/>
          </a:xfrm>
        </p:spPr>
        <p:txBody>
          <a:bodyPr/>
          <a:lstStyle/>
          <a:p>
            <a:endParaRPr lang="sl-SI" dirty="0" smtClean="0"/>
          </a:p>
          <a:p>
            <a:pPr marL="0" indent="0">
              <a:buNone/>
            </a:pPr>
            <a:r>
              <a:rPr lang="sl-SI" sz="3600" dirty="0" smtClean="0">
                <a:solidFill>
                  <a:srgbClr val="FF0000"/>
                </a:solidFill>
              </a:rPr>
              <a:t>ANGLEŠKI ROG </a:t>
            </a:r>
            <a:endParaRPr lang="sl-SI" sz="36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sl-SI" dirty="0" smtClean="0"/>
              <a:t>je </a:t>
            </a:r>
            <a:r>
              <a:rPr lang="sl-SI" dirty="0" smtClean="0"/>
              <a:t>različica oboe. </a:t>
            </a:r>
            <a:endParaRPr lang="sl-SI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sl-SI" dirty="0" smtClean="0"/>
              <a:t>Od </a:t>
            </a:r>
            <a:r>
              <a:rPr lang="sl-SI" dirty="0" smtClean="0"/>
              <a:t>nje se razlikuje po hruškastem odmevniku.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3931" y="2229157"/>
            <a:ext cx="2143125" cy="2143125"/>
          </a:xfrm>
          <a:prstGeom prst="rect">
            <a:avLst/>
          </a:prstGeom>
        </p:spPr>
      </p:pic>
      <p:cxnSp>
        <p:nvCxnSpPr>
          <p:cNvPr id="4" name="Raven puščični povezovalnik 3"/>
          <p:cNvCxnSpPr/>
          <p:nvPr/>
        </p:nvCxnSpPr>
        <p:spPr>
          <a:xfrm>
            <a:off x="3004457" y="3860854"/>
            <a:ext cx="1227909" cy="137299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aven puščični povezovalnik 11"/>
          <p:cNvCxnSpPr/>
          <p:nvPr/>
        </p:nvCxnSpPr>
        <p:spPr>
          <a:xfrm flipH="1" flipV="1">
            <a:off x="7811589" y="2229157"/>
            <a:ext cx="1698171" cy="69692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oljeZBesedilom 12"/>
          <p:cNvSpPr txBox="1"/>
          <p:nvPr/>
        </p:nvSpPr>
        <p:spPr>
          <a:xfrm>
            <a:off x="8595361" y="5016137"/>
            <a:ext cx="3013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jeziček od angleškega roga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590553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>
                <a:solidFill>
                  <a:srgbClr val="FF0000"/>
                </a:solidFill>
              </a:rPr>
              <a:t>FAGOT</a:t>
            </a:r>
            <a:endParaRPr lang="sl-SI" dirty="0">
              <a:solidFill>
                <a:srgbClr val="FF0000"/>
              </a:solidFill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4158064">
            <a:off x="5249912" y="1000466"/>
            <a:ext cx="4859362" cy="4859362"/>
          </a:xfrm>
          <a:prstGeom prst="rect">
            <a:avLst/>
          </a:prstGeom>
        </p:spPr>
      </p:pic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199" y="1825625"/>
            <a:ext cx="6004727" cy="4351338"/>
          </a:xfrm>
        </p:spPr>
        <p:txBody>
          <a:bodyPr/>
          <a:lstStyle/>
          <a:p>
            <a:pPr marL="0" indent="0">
              <a:buNone/>
            </a:pPr>
            <a:r>
              <a:rPr lang="sl-SI" dirty="0" smtClean="0"/>
              <a:t>je basovsko glasbilo med pihali. Sestavlja ga približno 3 metre dolga prepognjena cev iz javorja. Tako kot oboa ima DVOJNI TRSNI JEZIČEK, ki je sorazmerno večji od jezička oboe.</a:t>
            </a:r>
            <a:endParaRPr lang="sl-SI" dirty="0"/>
          </a:p>
        </p:txBody>
      </p:sp>
      <p:sp>
        <p:nvSpPr>
          <p:cNvPr id="6" name="PoljeZBesedilom 5"/>
          <p:cNvSpPr txBox="1"/>
          <p:nvPr/>
        </p:nvSpPr>
        <p:spPr>
          <a:xfrm>
            <a:off x="7715794" y="5103223"/>
            <a:ext cx="39624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Tukaj je povezava do posnetka:</a:t>
            </a:r>
          </a:p>
          <a:p>
            <a:r>
              <a:rPr lang="sl-SI" sz="1400" dirty="0">
                <a:hlinkClick r:id="rId3"/>
              </a:rPr>
              <a:t>https://</a:t>
            </a:r>
            <a:r>
              <a:rPr lang="sl-SI" sz="1400" dirty="0" smtClean="0">
                <a:hlinkClick r:id="rId3"/>
              </a:rPr>
              <a:t>www.youtube.com/watch?v=XghEYA-edZA</a:t>
            </a:r>
            <a:endParaRPr lang="sl-SI" sz="1400" dirty="0" smtClean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4314155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 smtClean="0">
                <a:solidFill>
                  <a:srgbClr val="FF0000"/>
                </a:solidFill>
              </a:rPr>
              <a:t>KLARINET</a:t>
            </a:r>
            <a:endParaRPr lang="sl-SI" dirty="0">
              <a:solidFill>
                <a:srgbClr val="FF0000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1825625"/>
            <a:ext cx="4336701" cy="4351338"/>
          </a:xfrm>
        </p:spPr>
        <p:txBody>
          <a:bodyPr/>
          <a:lstStyle/>
          <a:p>
            <a:pPr marL="0" indent="0">
              <a:buNone/>
            </a:pPr>
            <a:r>
              <a:rPr lang="sl-SI" dirty="0" smtClean="0"/>
              <a:t>je </a:t>
            </a:r>
            <a:r>
              <a:rPr lang="sl-SI" dirty="0"/>
              <a:t>bil izdelan okoli leta 1700. To je leseno glasbilo z luknjicami in zaklopkami. Ima ENOJNI </a:t>
            </a:r>
            <a:r>
              <a:rPr lang="sl-SI" dirty="0" smtClean="0"/>
              <a:t>TRSTNI </a:t>
            </a:r>
            <a:r>
              <a:rPr lang="sl-SI" dirty="0"/>
              <a:t>JEZIČEK.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210" y="963350"/>
            <a:ext cx="5336965" cy="5336965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0196" y="4065133"/>
            <a:ext cx="1364510" cy="2309541"/>
          </a:xfrm>
          <a:prstGeom prst="rect">
            <a:avLst/>
          </a:prstGeom>
        </p:spPr>
      </p:pic>
      <p:cxnSp>
        <p:nvCxnSpPr>
          <p:cNvPr id="8" name="Raven puščični povezovalnik 7"/>
          <p:cNvCxnSpPr/>
          <p:nvPr/>
        </p:nvCxnSpPr>
        <p:spPr>
          <a:xfrm>
            <a:off x="2908663" y="3405051"/>
            <a:ext cx="522514" cy="92310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oljeZBesedilom 8"/>
          <p:cNvSpPr txBox="1"/>
          <p:nvPr/>
        </p:nvSpPr>
        <p:spPr>
          <a:xfrm>
            <a:off x="7047744" y="5355772"/>
            <a:ext cx="19158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 smtClean="0"/>
              <a:t>odmevnik</a:t>
            </a:r>
            <a:endParaRPr lang="sl-SI" sz="2400" dirty="0"/>
          </a:p>
        </p:txBody>
      </p:sp>
      <p:cxnSp>
        <p:nvCxnSpPr>
          <p:cNvPr id="13" name="Raven puščični povezovalnik 12"/>
          <p:cNvCxnSpPr/>
          <p:nvPr/>
        </p:nvCxnSpPr>
        <p:spPr>
          <a:xfrm flipV="1">
            <a:off x="8534400" y="5634446"/>
            <a:ext cx="1341120" cy="1741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oljeZBesedilom 13"/>
          <p:cNvSpPr txBox="1"/>
          <p:nvPr/>
        </p:nvSpPr>
        <p:spPr>
          <a:xfrm>
            <a:off x="7262948" y="963350"/>
            <a:ext cx="39449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 smtClean="0"/>
              <a:t>ustnik z enojnim trstnim jezičkom</a:t>
            </a:r>
            <a:endParaRPr lang="sl-SI" sz="2000" dirty="0"/>
          </a:p>
        </p:txBody>
      </p:sp>
      <p:cxnSp>
        <p:nvCxnSpPr>
          <p:cNvPr id="16" name="Raven puščični povezovalnik 15"/>
          <p:cNvCxnSpPr/>
          <p:nvPr/>
        </p:nvCxnSpPr>
        <p:spPr>
          <a:xfrm flipH="1">
            <a:off x="6409509" y="1184366"/>
            <a:ext cx="809897" cy="17417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oljeZBesedilom 16"/>
          <p:cNvSpPr txBox="1"/>
          <p:nvPr/>
        </p:nvSpPr>
        <p:spPr>
          <a:xfrm>
            <a:off x="7768045" y="2386149"/>
            <a:ext cx="4249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zgornji leseni del z luknjicami in zaklopkami</a:t>
            </a:r>
            <a:endParaRPr lang="sl-SI" dirty="0"/>
          </a:p>
        </p:txBody>
      </p:sp>
      <p:sp>
        <p:nvSpPr>
          <p:cNvPr id="18" name="PoljeZBesedilom 17"/>
          <p:cNvSpPr txBox="1"/>
          <p:nvPr/>
        </p:nvSpPr>
        <p:spPr>
          <a:xfrm>
            <a:off x="5283368" y="4065133"/>
            <a:ext cx="32510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spodnji </a:t>
            </a:r>
            <a:r>
              <a:rPr lang="sl-SI" dirty="0"/>
              <a:t>leseni del z luknjicami in zaklopkami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1803178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>
                <a:solidFill>
                  <a:srgbClr val="FF0000"/>
                </a:solidFill>
              </a:rPr>
              <a:t>SAKSOFON</a:t>
            </a:r>
            <a:endParaRPr lang="sl-SI" dirty="0">
              <a:solidFill>
                <a:srgbClr val="FF0000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1825625"/>
            <a:ext cx="5622890" cy="4351338"/>
          </a:xfrm>
        </p:spPr>
        <p:txBody>
          <a:bodyPr/>
          <a:lstStyle/>
          <a:p>
            <a:pPr marL="0" indent="0">
              <a:buNone/>
            </a:pPr>
            <a:r>
              <a:rPr lang="sl-SI" dirty="0" smtClean="0"/>
              <a:t>je najmlajši med pihali. </a:t>
            </a:r>
          </a:p>
          <a:p>
            <a:pPr marL="0" indent="0">
              <a:buNone/>
            </a:pPr>
            <a:r>
              <a:rPr lang="sl-SI" dirty="0" smtClean="0"/>
              <a:t>Izdelal ga je Adolf Sax leta 1846. </a:t>
            </a:r>
          </a:p>
          <a:p>
            <a:pPr marL="0" indent="0">
              <a:buNone/>
            </a:pPr>
            <a:r>
              <a:rPr lang="sl-SI" dirty="0" smtClean="0"/>
              <a:t>Največkrat ga povezujemo z jazzovsko glasbo.</a:t>
            </a:r>
          </a:p>
          <a:p>
            <a:pPr marL="0" indent="0">
              <a:buNone/>
            </a:pPr>
            <a:r>
              <a:rPr lang="sl-SI" dirty="0" smtClean="0"/>
              <a:t>Ima kovinski trup, ustnik z ENOJNIM JEZIČKOM in razširjen odmevnik.</a:t>
            </a:r>
            <a:endParaRPr lang="sl-SI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2902" y="452176"/>
            <a:ext cx="5959098" cy="5988818"/>
          </a:xfrm>
          <a:prstGeom prst="rect">
            <a:avLst/>
          </a:prstGeom>
        </p:spPr>
      </p:pic>
      <p:sp>
        <p:nvSpPr>
          <p:cNvPr id="4" name="PoljeZBesedilom 3"/>
          <p:cNvSpPr txBox="1"/>
          <p:nvPr/>
        </p:nvSpPr>
        <p:spPr>
          <a:xfrm>
            <a:off x="4180114" y="5521234"/>
            <a:ext cx="419753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Tukaj je povezava do posnetka</a:t>
            </a:r>
            <a:r>
              <a:rPr lang="sl-SI" dirty="0"/>
              <a:t>: </a:t>
            </a:r>
            <a:r>
              <a:rPr lang="sl-SI" sz="1400" dirty="0">
                <a:hlinkClick r:id="rId3"/>
              </a:rPr>
              <a:t>https://</a:t>
            </a:r>
            <a:r>
              <a:rPr lang="sl-SI" sz="1400" dirty="0" smtClean="0">
                <a:hlinkClick r:id="rId3"/>
              </a:rPr>
              <a:t>www.youtube.com/watch?v=Vh7S85Iks5o</a:t>
            </a:r>
            <a:endParaRPr lang="sl-SI" sz="1400" dirty="0" smtClean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2025949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</TotalTime>
  <Words>321</Words>
  <Application>Microsoft Office PowerPoint</Application>
  <PresentationFormat>Širokozaslonsko</PresentationFormat>
  <Paragraphs>45</Paragraphs>
  <Slides>9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Officeova tema</vt:lpstr>
      <vt:lpstr>GLASBENA UMETNOST 6. A</vt:lpstr>
      <vt:lpstr>PIHALA</vt:lpstr>
      <vt:lpstr>PIHALA  (prepis v zvezek) </vt:lpstr>
      <vt:lpstr>PREČNA FLAVTA</vt:lpstr>
      <vt:lpstr>PowerPointova predstavitev</vt:lpstr>
      <vt:lpstr>PowerPointova predstavitev</vt:lpstr>
      <vt:lpstr>FAGOT</vt:lpstr>
      <vt:lpstr>KLARINET</vt:lpstr>
      <vt:lpstr>SAKSOFON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Uporabnik</dc:creator>
  <cp:lastModifiedBy>Uporabnik</cp:lastModifiedBy>
  <cp:revision>14</cp:revision>
  <dcterms:created xsi:type="dcterms:W3CDTF">2020-10-20T20:00:13Z</dcterms:created>
  <dcterms:modified xsi:type="dcterms:W3CDTF">2020-10-21T19:00:52Z</dcterms:modified>
</cp:coreProperties>
</file>