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56" r:id="rId2"/>
    <p:sldId id="289" r:id="rId3"/>
    <p:sldId id="305" r:id="rId4"/>
    <p:sldId id="308" r:id="rId5"/>
    <p:sldId id="290" r:id="rId6"/>
    <p:sldId id="306" r:id="rId7"/>
    <p:sldId id="304" r:id="rId8"/>
    <p:sldId id="307" r:id="rId9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3" d="100"/>
          <a:sy n="73" d="100"/>
        </p:scale>
        <p:origin x="1320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1D9A66-3809-440D-A10F-886B6B43BF37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64625F-019A-4C67-B600-4FB779A89F38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9192092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64625F-019A-4C67-B600-4FB779A89F38}" type="slidenum">
              <a:rPr lang="sl-SI" smtClean="0"/>
              <a:t>2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3676910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29337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0" y="2925286"/>
            <a:ext cx="9144000" cy="1588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2514600" y="236220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65400" y="3045460"/>
            <a:ext cx="4013200" cy="428625"/>
          </a:xfrm>
        </p:spPr>
        <p:txBody>
          <a:bodyPr tIns="0" anchor="t">
            <a:noAutofit/>
          </a:bodyPr>
          <a:lstStyle>
            <a:lvl1pPr marL="0" indent="0" algn="ctr">
              <a:buNone/>
              <a:defRPr sz="1600" b="0" i="0" cap="none" spc="0" baseline="0">
                <a:solidFill>
                  <a:schemeClr val="bg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65400" y="2397760"/>
            <a:ext cx="4013200" cy="599440"/>
          </a:xfrm>
          <a:noFill/>
          <a:ln>
            <a:noFill/>
          </a:ln>
        </p:spPr>
        <p:txBody>
          <a:bodyPr bIns="0" anchor="b"/>
          <a:lstStyle>
            <a:lvl1pPr>
              <a:defRPr>
                <a:effectLst>
                  <a:glow rad="88900">
                    <a:schemeClr val="tx1">
                      <a:alpha val="6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 bwMode="black"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/>
          <p:cNvCxnSpPr/>
          <p:nvPr/>
        </p:nvCxnSpPr>
        <p:spPr>
          <a:xfrm rot="5400000">
            <a:off x="4267200" y="3429000"/>
            <a:ext cx="6858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 bwMode="hidden">
          <a:xfrm>
            <a:off x="0" y="1"/>
            <a:ext cx="76962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629400" cy="5029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39000" y="914401"/>
            <a:ext cx="926980" cy="5029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229600" cy="407517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922776"/>
            <a:ext cx="9144000" cy="29352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0" y="3921760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514600" y="3368040"/>
            <a:ext cx="4114800" cy="112776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 defTabSz="914400" rtl="0" eaLnBrk="1" latinLnBrk="0" hangingPunct="1">
              <a:spcBef>
                <a:spcPts val="400"/>
              </a:spcBef>
              <a:buNone/>
            </a:pPr>
            <a:endParaRPr lang="en-US" sz="1800" b="1" kern="1200" cap="all" spc="0" baseline="0" smtClean="0">
              <a:solidFill>
                <a:schemeClr val="bg1"/>
              </a:solidFill>
              <a:latin typeface="+mj-lt"/>
              <a:ea typeface="+mj-ea"/>
              <a:cs typeface="Tunga" pitchFamily="2"/>
            </a:endParaRPr>
          </a:p>
        </p:txBody>
      </p:sp>
      <p:sp>
        <p:nvSpPr>
          <p:cNvPr id="9" name="Title Placeholder 1"/>
          <p:cNvSpPr>
            <a:spLocks noGrp="1"/>
          </p:cNvSpPr>
          <p:nvPr>
            <p:ph type="title"/>
          </p:nvPr>
        </p:nvSpPr>
        <p:spPr bwMode="black">
          <a:xfrm>
            <a:off x="2529052" y="3367246"/>
            <a:ext cx="4085897" cy="706821"/>
          </a:xfrm>
          <a:prstGeom prst="rect">
            <a:avLst/>
          </a:prstGeom>
          <a:noFill/>
          <a:ln w="98425" cmpd="thinThick">
            <a:noFill/>
            <a:miter lim="800000"/>
          </a:ln>
        </p:spPr>
        <p:txBody>
          <a:bodyPr vert="horz" lIns="91440" tIns="45720" rIns="91440" bIns="0" rtlCol="0" anchor="b" anchorCtr="0">
            <a:normAutofit/>
          </a:bodyPr>
          <a:lstStyle>
            <a:lvl1pPr>
              <a:defRPr kumimoji="0" lang="en-US" sz="1800" b="1" i="0" u="none" strike="noStrike" kern="1200" cap="all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 bwMode="black">
          <a:xfrm>
            <a:off x="2518542" y="4084577"/>
            <a:ext cx="4106917" cy="397094"/>
          </a:xfrm>
        </p:spPr>
        <p:txBody>
          <a:bodyPr tIns="0" anchor="t" anchorCtr="0">
            <a:normAutofit/>
          </a:bodyPr>
          <a:lstStyle>
            <a:lvl1pPr marL="0" indent="0" algn="ctr">
              <a:buNone/>
              <a:def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Tahoma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5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020824"/>
            <a:ext cx="4023360" cy="40050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30"/>
          <p:cNvSpPr>
            <a:spLocks noGrp="1"/>
          </p:cNvSpPr>
          <p:nvPr>
            <p:ph sz="quarter" idx="13"/>
          </p:nvPr>
        </p:nvSpPr>
        <p:spPr>
          <a:xfrm>
            <a:off x="457201" y="2819400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4" name="Content Placeholder 30"/>
          <p:cNvSpPr>
            <a:spLocks noGrp="1"/>
          </p:cNvSpPr>
          <p:nvPr>
            <p:ph sz="quarter" idx="14"/>
          </p:nvPr>
        </p:nvSpPr>
        <p:spPr>
          <a:xfrm>
            <a:off x="4663440" y="2816352"/>
            <a:ext cx="4023360" cy="320954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kern="1200" cap="none" spc="200" baseline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5"/>
          </p:nvPr>
        </p:nvSpPr>
        <p:spPr>
          <a:xfrm>
            <a:off x="4663440" y="2020824"/>
            <a:ext cx="4023360" cy="704088"/>
          </a:xfrm>
          <a:noFill/>
          <a:ln w="98425" cmpd="thinThick">
            <a:noFill/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1" i="0" kern="1200" cap="none" spc="200" baseline="0" dirty="0" smtClean="0">
                <a:solidFill>
                  <a:schemeClr val="tx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30"/>
          <p:cNvSpPr>
            <a:spLocks noGrp="1"/>
          </p:cNvSpPr>
          <p:nvPr>
            <p:ph sz="quarter" idx="14"/>
          </p:nvPr>
        </p:nvSpPr>
        <p:spPr>
          <a:xfrm>
            <a:off x="1485900" y="1914525"/>
            <a:ext cx="6172200" cy="351091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1737360" y="5513832"/>
            <a:ext cx="5669280" cy="548640"/>
          </a:xfrm>
        </p:spPr>
        <p:txBody>
          <a:bodyPr vert="horz" lIns="91440" tIns="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accent1"/>
              </a:buClr>
              <a:buFont typeface="Arial" pitchFamily="34" charset="0"/>
              <a:buNone/>
              <a:defRPr lang="en-US" sz="1400" b="0" i="0" kern="1200" cap="none" spc="0" baseline="0" smtClean="0">
                <a:solidFill>
                  <a:schemeClr val="tx1"/>
                </a:solidFill>
                <a:latin typeface="+mn-lt"/>
                <a:ea typeface="+mn-ea"/>
                <a:cs typeface="Tahoma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52209" y="2026918"/>
            <a:ext cx="5439582" cy="3263750"/>
          </a:xfrm>
          <a:solidFill>
            <a:schemeClr val="tx1"/>
          </a:solidFill>
          <a:ln w="69850" cmpd="dbl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spcBef>
                <a:spcPts val="400"/>
              </a:spcBef>
              <a:buNone/>
              <a:defRPr lang="en-US" sz="1800" b="0" kern="1200" cap="none" spc="0" baseline="0" dirty="0">
                <a:solidFill>
                  <a:schemeClr val="bg1"/>
                </a:solidFill>
                <a:latin typeface="+mj-lt"/>
                <a:ea typeface="+mj-ea"/>
                <a:cs typeface="Tunga" pitchFamily="2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1737360" y="5516880"/>
            <a:ext cx="5669280" cy="548640"/>
          </a:xfrm>
        </p:spPr>
        <p:txBody>
          <a:bodyPr vert="horz" lIns="91440" tIns="0" rIns="91440" bIns="0" rtlCol="0" anchor="ctr" anchorCtr="0">
            <a:normAutofit/>
          </a:bodyPr>
          <a:lstStyle>
            <a:lvl1pPr marL="0" indent="0">
              <a:spcBef>
                <a:spcPts val="0"/>
              </a:spcBef>
              <a:buNone/>
              <a:defRPr lang="en-US" sz="1400" b="0" i="0" kern="1200" cap="none" spc="30" baseline="0" smtClean="0">
                <a:solidFill>
                  <a:schemeClr val="tx2"/>
                </a:solidFill>
                <a:latin typeface="+mn-lt"/>
                <a:ea typeface="+mn-ea"/>
                <a:cs typeface="Tahoma" pitchFamily="34" charset="0"/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marL="0" lvl="0" indent="0" algn="ctr" defTabSz="914400" rtl="0" eaLnBrk="1" latinLnBrk="0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>
          <a:xfrm>
            <a:off x="2981325" y="273180"/>
            <a:ext cx="3181350" cy="292100"/>
          </a:xfrm>
        </p:spPr>
        <p:txBody>
          <a:bodyPr/>
          <a:lstStyle/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5"/>
          </p:nvPr>
        </p:nvSpPr>
        <p:spPr>
          <a:xfrm>
            <a:off x="4038600" y="6172200"/>
            <a:ext cx="1066800" cy="304800"/>
          </a:xfrm>
        </p:spPr>
        <p:txBody>
          <a:bodyPr/>
          <a:lstStyle/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6"/>
          </p:nvPr>
        </p:nvSpPr>
        <p:spPr>
          <a:xfrm>
            <a:off x="1447800" y="6486525"/>
            <a:ext cx="6248400" cy="292100"/>
          </a:xfrm>
        </p:spPr>
        <p:txBody>
          <a:bodyPr/>
          <a:lstStyle/>
          <a:p>
            <a:endParaRPr lang="sl-S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335973"/>
            <a:ext cx="9144000" cy="55220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019301"/>
            <a:ext cx="8229600" cy="41173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81325" y="273180"/>
            <a:ext cx="318135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>
              <a:defRPr sz="1200" b="0" cap="all" spc="300" baseline="0">
                <a:solidFill>
                  <a:schemeClr val="tx1"/>
                </a:solidFill>
              </a:defRPr>
            </a:lvl1pPr>
          </a:lstStyle>
          <a:p>
            <a:fld id="{2201D6BD-586C-4ADF-92A8-A75ED8177134}" type="datetimeFigureOut">
              <a:rPr lang="sl-SI" smtClean="0"/>
              <a:t>8. 12. 2020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7800" y="6486525"/>
            <a:ext cx="6248400" cy="2921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100" b="0" cap="all" spc="300" baseline="0">
                <a:solidFill>
                  <a:schemeClr val="tx1"/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038600" y="6172200"/>
            <a:ext cx="1066800" cy="304800"/>
          </a:xfrm>
          <a:prstGeom prst="rect">
            <a:avLst/>
          </a:prstGeom>
          <a:ln>
            <a:noFill/>
          </a:ln>
        </p:spPr>
        <p:txBody>
          <a:bodyPr vert="horz" lIns="0" tIns="0" rIns="0" bIns="0" rtlCol="0" anchor="ctr">
            <a:normAutofit/>
          </a:bodyPr>
          <a:lstStyle>
            <a:lvl1pPr algn="ctr">
              <a:defRPr sz="1200" b="1">
                <a:solidFill>
                  <a:schemeClr val="tx1"/>
                </a:solidFill>
              </a:defRPr>
            </a:lvl1pPr>
          </a:lstStyle>
          <a:p>
            <a:fld id="{BC031322-932A-4F19-AD62-D601E05FF62A}" type="slidenum">
              <a:rPr lang="sl-SI" smtClean="0"/>
              <a:t>‹#›</a:t>
            </a:fld>
            <a:endParaRPr lang="sl-SI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1331436"/>
            <a:ext cx="9144000" cy="1588"/>
          </a:xfrm>
          <a:prstGeom prst="line">
            <a:avLst/>
          </a:prstGeom>
          <a:ln w="12700">
            <a:solidFill>
              <a:schemeClr val="tx2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14600" y="975360"/>
            <a:ext cx="4114800" cy="701040"/>
          </a:xfrm>
          <a:prstGeom prst="rect">
            <a:avLst/>
          </a:prstGeom>
          <a:solidFill>
            <a:schemeClr val="tx1"/>
          </a:solidFill>
          <a:ln w="76200" cmpd="thinThick">
            <a:solidFill>
              <a:schemeClr val="tx1"/>
            </a:solidFill>
            <a:miter lim="800000"/>
          </a:ln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ts val="400"/>
        </a:spcBef>
        <a:buNone/>
        <a:defRPr sz="1800" b="1" kern="1200" cap="all" spc="0" baseline="0">
          <a:solidFill>
            <a:schemeClr val="bg1">
              <a:lumMod val="75000"/>
              <a:lumOff val="25000"/>
            </a:schemeClr>
          </a:solidFill>
          <a:effectLst/>
          <a:latin typeface="+mj-lt"/>
          <a:ea typeface="+mj-ea"/>
          <a:cs typeface="Tunga" pitchFamily="2"/>
        </a:defRPr>
      </a:lvl1pPr>
    </p:titleStyle>
    <p:bodyStyle>
      <a:lvl1pPr marL="0" indent="0" algn="ctr" defTabSz="914400" rtl="0" eaLnBrk="1" latinLnBrk="0" hangingPunct="1">
        <a:lnSpc>
          <a:spcPct val="100000"/>
        </a:lnSpc>
        <a:spcBef>
          <a:spcPts val="600"/>
        </a:spcBef>
        <a:spcAft>
          <a:spcPts val="0"/>
        </a:spcAft>
        <a:buClr>
          <a:schemeClr val="accent1"/>
        </a:buClr>
        <a:buFontTx/>
        <a:buNone/>
        <a:defRPr sz="20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800" kern="1200">
          <a:solidFill>
            <a:schemeClr val="tx2"/>
          </a:solidFill>
          <a:latin typeface="+mn-lt"/>
          <a:ea typeface="+mn-ea"/>
          <a:cs typeface="Tahoma" pitchFamily="34" charset="0"/>
        </a:defRPr>
      </a:lvl2pPr>
      <a:lvl3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>
          <a:solidFill>
            <a:schemeClr val="tx2"/>
          </a:solidFill>
          <a:latin typeface="+mn-lt"/>
          <a:ea typeface="+mn-ea"/>
          <a:cs typeface="Tahoma" pitchFamily="34" charset="0"/>
        </a:defRPr>
      </a:lvl4pPr>
      <a:lvl5pPr marL="0" indent="0" algn="ctr" defTabSz="914400" rtl="0" eaLnBrk="1" latinLnBrk="0" hangingPunct="1">
        <a:lnSpc>
          <a:spcPct val="100000"/>
        </a:lnSpc>
        <a:spcBef>
          <a:spcPts val="1200"/>
        </a:spcBef>
        <a:buClr>
          <a:schemeClr val="accent1"/>
        </a:buClr>
        <a:buFontTx/>
        <a:buNone/>
        <a:defRPr sz="1400" kern="1200" baseline="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0" indent="0" algn="ctr" defTabSz="914400" rtl="0" eaLnBrk="1" latinLnBrk="0" hangingPunct="1">
        <a:lnSpc>
          <a:spcPct val="100000"/>
        </a:lnSpc>
        <a:spcBef>
          <a:spcPts val="1200"/>
        </a:spcBef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RrOp6X8jIMY&amp;ab_channel=KonservatorijMaribo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ites.google.com/view/zigakert-osglasba/ansambelska-igra?authuser=0#h.ji939i1kwd9n" TargetMode="External"/><Relationship Id="rId2" Type="http://schemas.openxmlformats.org/officeDocument/2006/relationships/hyperlink" Target="https://www.youtube.com/watch?v=hLYc9YSldXk&amp;ab_channel=WinneCl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youtube.com/watch?v=BaymX3qJRbQ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http://www.incrediblethings.com/wp-content/uploads/2013/06/rat-playing-musical-instruments-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219491"/>
            <a:ext cx="8640960" cy="5533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4524" y="404664"/>
            <a:ext cx="5174952" cy="599440"/>
          </a:xfrm>
        </p:spPr>
        <p:txBody>
          <a:bodyPr>
            <a:noAutofit/>
          </a:bodyPr>
          <a:lstStyle/>
          <a:p>
            <a:r>
              <a:rPr lang="sl-SI" sz="4000" dirty="0" smtClean="0"/>
              <a:t>DRUŽINE GLASBIL</a:t>
            </a:r>
            <a:endParaRPr lang="sl-SI" sz="4000" dirty="0"/>
          </a:p>
        </p:txBody>
      </p:sp>
    </p:spTree>
    <p:extLst>
      <p:ext uri="{BB962C8B-B14F-4D97-AF65-F5344CB8AC3E}">
        <p14:creationId xmlns:p14="http://schemas.microsoft.com/office/powerpoint/2010/main" val="7605171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sz="quarter" idx="13"/>
          </p:nvPr>
        </p:nvSpPr>
        <p:spPr>
          <a:xfrm>
            <a:off x="457200" y="2020824"/>
            <a:ext cx="8507288" cy="4837176"/>
          </a:xfrm>
        </p:spPr>
        <p:txBody>
          <a:bodyPr>
            <a:normAutofit fontScale="92500" lnSpcReduction="10000"/>
          </a:bodyPr>
          <a:lstStyle/>
          <a:p>
            <a:pPr marL="457200" indent="-457200" algn="l">
              <a:buFont typeface="+mj-lt"/>
              <a:buAutoNum type="arabicPeriod"/>
            </a:pPr>
            <a:r>
              <a:rPr lang="sl-SI" sz="4000" b="1" dirty="0" smtClean="0">
                <a:latin typeface="Lucida Calligraphy" panose="03010101010101010101" pitchFamily="66" charset="0"/>
              </a:rPr>
              <a:t> 3x na mestu poskoči.</a:t>
            </a:r>
          </a:p>
          <a:p>
            <a:pPr marL="457200" indent="-457200" algn="l">
              <a:buFont typeface="+mj-lt"/>
              <a:buAutoNum type="arabicPeriod"/>
            </a:pPr>
            <a:endParaRPr lang="sl-SI" sz="4000" b="1" dirty="0" smtClean="0">
              <a:latin typeface="Lucida Calligraphy" panose="03010101010101010101" pitchFamily="66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sl-SI" sz="4000" b="1" dirty="0" smtClean="0">
                <a:latin typeface="Lucida Calligraphy" panose="03010101010101010101" pitchFamily="66" charset="0"/>
              </a:rPr>
              <a:t> Zmasiraj svoji ličnici.</a:t>
            </a:r>
          </a:p>
          <a:p>
            <a:pPr marL="457200" indent="-457200" algn="l">
              <a:buFont typeface="+mj-lt"/>
              <a:buAutoNum type="arabicPeriod"/>
            </a:pPr>
            <a:endParaRPr lang="sl-SI" sz="4000" b="1" dirty="0" smtClean="0">
              <a:latin typeface="Lucida Calligraphy" panose="03010101010101010101" pitchFamily="66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sl-SI" sz="4000" b="1" dirty="0" smtClean="0">
                <a:latin typeface="Lucida Calligraphy" panose="03010101010101010101" pitchFamily="66" charset="0"/>
              </a:rPr>
              <a:t> Hitro in globoko vdihni, kot bi se ustrašil.</a:t>
            </a:r>
          </a:p>
          <a:p>
            <a:pPr marL="457200" indent="-457200" algn="l">
              <a:buFont typeface="+mj-lt"/>
              <a:buAutoNum type="arabicPeriod"/>
            </a:pPr>
            <a:endParaRPr lang="sl-SI" sz="4000" b="1" dirty="0" smtClean="0">
              <a:latin typeface="Lucida Calligraphy" panose="03010101010101010101" pitchFamily="66" charset="0"/>
            </a:endParaRPr>
          </a:p>
          <a:p>
            <a:pPr marL="457200" indent="-457200" algn="l">
              <a:buFont typeface="+mj-lt"/>
              <a:buAutoNum type="arabicPeriod"/>
            </a:pPr>
            <a:r>
              <a:rPr lang="sl-SI" sz="4000" b="1" dirty="0" smtClean="0">
                <a:latin typeface="Lucida Calligraphy" panose="03010101010101010101" pitchFamily="66" charset="0"/>
              </a:rPr>
              <a:t> Zapoj izbrano pesem</a:t>
            </a:r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sl-SI" sz="2400" dirty="0" smtClean="0">
                <a:latin typeface="Lucida Calligraphy" panose="03010101010101010101" pitchFamily="66" charset="0"/>
              </a:rPr>
              <a:t>PRIPRAVA NA PETJE</a:t>
            </a:r>
            <a:endParaRPr lang="sl-SI" sz="2400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6389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PONOVIMO: DRUŽINE GLASBIL</a:t>
            </a:r>
            <a:endParaRPr lang="sl-SI" dirty="0"/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2"/>
          <a:srcRect l="21775" t="27381" r="26202" b="34423"/>
          <a:stretch/>
        </p:blipFill>
        <p:spPr>
          <a:xfrm>
            <a:off x="0" y="2132856"/>
            <a:ext cx="9079631" cy="3552800"/>
          </a:xfrm>
          <a:prstGeom prst="rect">
            <a:avLst/>
          </a:prstGeom>
        </p:spPr>
      </p:pic>
      <p:sp>
        <p:nvSpPr>
          <p:cNvPr id="5" name="PoljeZBesedilom 4"/>
          <p:cNvSpPr txBox="1"/>
          <p:nvPr/>
        </p:nvSpPr>
        <p:spPr>
          <a:xfrm>
            <a:off x="0" y="587727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/>
              <a:t>POSNETKE ZA PETJE NAJDEŠ V SPLETNI UČILNICI V MAPI DRUŽINE GLASBIL </a:t>
            </a:r>
            <a:endParaRPr lang="sl-SI" b="1" dirty="0"/>
          </a:p>
        </p:txBody>
      </p:sp>
      <p:sp>
        <p:nvSpPr>
          <p:cNvPr id="2" name="PoljeZBesedilom 1"/>
          <p:cNvSpPr txBox="1"/>
          <p:nvPr/>
        </p:nvSpPr>
        <p:spPr>
          <a:xfrm>
            <a:off x="251520" y="1819375"/>
            <a:ext cx="47525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dirty="0" smtClean="0"/>
              <a:t>GLASBA IN BESEDILO: KATJA GRUBER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49525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3808" y="2564904"/>
            <a:ext cx="3600400" cy="648072"/>
          </a:xfrm>
        </p:spPr>
        <p:txBody>
          <a:bodyPr>
            <a:noAutofit/>
          </a:bodyPr>
          <a:lstStyle/>
          <a:p>
            <a:r>
              <a:rPr lang="sl-SI" sz="4000" dirty="0" smtClean="0"/>
              <a:t>PIHALA</a:t>
            </a:r>
            <a:endParaRPr lang="sl-SI" sz="4000" dirty="0"/>
          </a:p>
        </p:txBody>
      </p:sp>
      <p:pic>
        <p:nvPicPr>
          <p:cNvPr id="1026" name="Picture 2" descr="Flute-playing mouse :) | Cute rats, Pet rats, Cute animal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8808" y="3801661"/>
            <a:ext cx="3810000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alented musical rats strike up a tune with their miniature instrument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3801661"/>
            <a:ext cx="3025180" cy="28544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38211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sz="quarter" idx="13"/>
          </p:nvPr>
        </p:nvSpPr>
        <p:spPr>
          <a:xfrm>
            <a:off x="-35202" y="1484784"/>
            <a:ext cx="9144000" cy="4896544"/>
          </a:xfrm>
        </p:spPr>
        <p:txBody>
          <a:bodyPr>
            <a:normAutofit/>
          </a:bodyPr>
          <a:lstStyle/>
          <a:p>
            <a:r>
              <a:rPr lang="sl-SI" sz="5000" b="1" dirty="0" smtClean="0">
                <a:latin typeface="Lucida Calligraphy" panose="03010101010101010101" pitchFamily="66" charset="0"/>
              </a:rPr>
              <a:t>S pomočjo </a:t>
            </a:r>
          </a:p>
          <a:p>
            <a:r>
              <a:rPr lang="sl-SI" sz="5000" b="1" dirty="0" smtClean="0">
                <a:latin typeface="Lucida Calligraphy" panose="03010101010101010101" pitchFamily="66" charset="0"/>
                <a:hlinkClick r:id="rId2"/>
              </a:rPr>
              <a:t>VIDEA O PIHALIH</a:t>
            </a:r>
            <a:r>
              <a:rPr lang="sl-SI" sz="5000" b="1" dirty="0" smtClean="0">
                <a:latin typeface="Lucida Calligraphy" panose="03010101010101010101" pitchFamily="66" charset="0"/>
              </a:rPr>
              <a:t> </a:t>
            </a:r>
          </a:p>
          <a:p>
            <a:r>
              <a:rPr lang="sl-SI" sz="5000" b="1" dirty="0" smtClean="0">
                <a:latin typeface="Lucida Calligraphy" panose="03010101010101010101" pitchFamily="66" charset="0"/>
              </a:rPr>
              <a:t>ali SDZ, </a:t>
            </a:r>
            <a:r>
              <a:rPr lang="sl-SI" sz="5000" b="1" dirty="0" err="1" smtClean="0">
                <a:latin typeface="Lucida Calligraphy" panose="03010101010101010101" pitchFamily="66" charset="0"/>
              </a:rPr>
              <a:t>str</a:t>
            </a:r>
            <a:r>
              <a:rPr lang="sl-SI" sz="5000" b="1" dirty="0" smtClean="0">
                <a:latin typeface="Lucida Calligraphy" panose="03010101010101010101" pitchFamily="66" charset="0"/>
              </a:rPr>
              <a:t>: 20-23 </a:t>
            </a:r>
          </a:p>
          <a:p>
            <a:r>
              <a:rPr lang="sl-SI" sz="5000" b="1" dirty="0" smtClean="0">
                <a:latin typeface="Lucida Calligraphy" panose="03010101010101010101" pitchFamily="66" charset="0"/>
              </a:rPr>
              <a:t>naredi </a:t>
            </a:r>
            <a:r>
              <a:rPr lang="sl-SI" sz="5000" b="1" dirty="0" smtClean="0">
                <a:solidFill>
                  <a:srgbClr val="FF0000"/>
                </a:solidFill>
                <a:latin typeface="Lucida Calligraphy" panose="03010101010101010101" pitchFamily="66" charset="0"/>
              </a:rPr>
              <a:t>v zvezek zapis</a:t>
            </a:r>
            <a:r>
              <a:rPr lang="sl-SI" sz="5000" b="1" dirty="0" smtClean="0">
                <a:latin typeface="Lucida Calligraphy" panose="03010101010101010101" pitchFamily="66" charset="0"/>
              </a:rPr>
              <a:t>, ki ga najdeš v nadaljevanju.  </a:t>
            </a:r>
            <a:endParaRPr lang="sl-SI" sz="5000" b="1" dirty="0">
              <a:latin typeface="Lucida Calligraphy" panose="03010101010101010101" pitchFamily="66" charset="0"/>
            </a:endParaRPr>
          </a:p>
          <a:p>
            <a:endParaRPr lang="sl-SI" sz="5000" b="1" dirty="0">
              <a:latin typeface="Lucida Calligraphy" panose="03010101010101010101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7691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PIHALA</a:t>
            </a:r>
            <a:endParaRPr lang="sl-SI" dirty="0"/>
          </a:p>
        </p:txBody>
      </p:sp>
      <p:sp>
        <p:nvSpPr>
          <p:cNvPr id="7" name="Pravokotnik 6"/>
          <p:cNvSpPr/>
          <p:nvPr/>
        </p:nvSpPr>
        <p:spPr>
          <a:xfrm>
            <a:off x="179512" y="1988840"/>
            <a:ext cx="2520280" cy="44644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ČLANI DRUŽINE PIHAL SO: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_________________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PIKOLO</a:t>
            </a:r>
          </a:p>
          <a:p>
            <a:endParaRPr lang="sl-SI" dirty="0"/>
          </a:p>
        </p:txBody>
      </p:sp>
      <p:sp>
        <p:nvSpPr>
          <p:cNvPr id="8" name="Pravokotnik 7"/>
          <p:cNvSpPr/>
          <p:nvPr/>
        </p:nvSpPr>
        <p:spPr>
          <a:xfrm>
            <a:off x="2974337" y="3848858"/>
            <a:ext cx="263887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PIHALA IGRAMO TAKO, DA VANJE </a:t>
            </a:r>
          </a:p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 _ _ _ _ _ . </a:t>
            </a:r>
          </a:p>
        </p:txBody>
      </p:sp>
      <p:pic>
        <p:nvPicPr>
          <p:cNvPr id="1028" name="Picture 4" descr="8,080 Blowing A Kiss Stock Photos, Pictures &amp; Royalty-Free Images - iStoc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3683" y="1988840"/>
            <a:ext cx="2619375" cy="1743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Pravokotnik 12"/>
          <p:cNvSpPr/>
          <p:nvPr/>
        </p:nvSpPr>
        <p:spPr>
          <a:xfrm>
            <a:off x="5846949" y="1988840"/>
            <a:ext cx="1975290" cy="446449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SESTAVLJENA SO IZ ŠTIRIH DELOV: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ENOJNI TRSNI JEZIČEK (razen flavta) IN USTNIK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TIPKE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ZAKLOPKE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l-SI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ODMEVNIK</a:t>
            </a:r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endParaRPr lang="sl-SI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 rotWithShape="1">
          <a:blip r:embed="rId3"/>
          <a:srcRect l="31870" r="30459" b="5332"/>
          <a:stretch/>
        </p:blipFill>
        <p:spPr>
          <a:xfrm>
            <a:off x="7971421" y="1988840"/>
            <a:ext cx="1115164" cy="4464496"/>
          </a:xfrm>
          <a:prstGeom prst="rect">
            <a:avLst/>
          </a:prstGeom>
        </p:spPr>
      </p:pic>
      <p:sp>
        <p:nvSpPr>
          <p:cNvPr id="9" name="Pravokotnik 8"/>
          <p:cNvSpPr/>
          <p:nvPr/>
        </p:nvSpPr>
        <p:spPr>
          <a:xfrm>
            <a:off x="2989516" y="5229200"/>
            <a:ext cx="2638878" cy="122413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NA KATERO PIHALO BI ŽELEL ZAIGRATI? </a:t>
            </a:r>
          </a:p>
          <a:p>
            <a:r>
              <a:rPr lang="sl-SI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ZAKAJ?</a:t>
            </a:r>
          </a:p>
        </p:txBody>
      </p:sp>
      <p:cxnSp>
        <p:nvCxnSpPr>
          <p:cNvPr id="6" name="Raven puščični povezovalnik 5"/>
          <p:cNvCxnSpPr/>
          <p:nvPr/>
        </p:nvCxnSpPr>
        <p:spPr>
          <a:xfrm flipV="1">
            <a:off x="7135026" y="2420888"/>
            <a:ext cx="1109382" cy="58350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Raven puščični povezovalnik 13"/>
          <p:cNvCxnSpPr/>
          <p:nvPr/>
        </p:nvCxnSpPr>
        <p:spPr>
          <a:xfrm flipV="1">
            <a:off x="7135026" y="4149080"/>
            <a:ext cx="1109382" cy="144016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Raven puščični povezovalnik 16"/>
          <p:cNvCxnSpPr/>
          <p:nvPr/>
        </p:nvCxnSpPr>
        <p:spPr>
          <a:xfrm flipV="1">
            <a:off x="7501282" y="4605536"/>
            <a:ext cx="743126" cy="335632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Raven puščični povezovalnik 18"/>
          <p:cNvCxnSpPr/>
          <p:nvPr/>
        </p:nvCxnSpPr>
        <p:spPr>
          <a:xfrm>
            <a:off x="7549770" y="5697252"/>
            <a:ext cx="694638" cy="25202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Pravokotnik 1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21" name="PoljeZBesedilom 20"/>
          <p:cNvSpPr txBox="1"/>
          <p:nvPr/>
        </p:nvSpPr>
        <p:spPr>
          <a:xfrm>
            <a:off x="3491880" y="527925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ZAPIS V ZVEZEK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454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467544" y="2204864"/>
            <a:ext cx="8229600" cy="4075176"/>
          </a:xfrm>
        </p:spPr>
        <p:txBody>
          <a:bodyPr>
            <a:normAutofit/>
          </a:bodyPr>
          <a:lstStyle/>
          <a:p>
            <a:r>
              <a:rPr lang="sl-SI" sz="4400" dirty="0" smtClean="0"/>
              <a:t>FLAVTA – FLAVTIST</a:t>
            </a:r>
          </a:p>
          <a:p>
            <a:r>
              <a:rPr lang="sl-SI" sz="4400" dirty="0" smtClean="0"/>
              <a:t>KLARINET – KLARINETIST</a:t>
            </a:r>
          </a:p>
          <a:p>
            <a:r>
              <a:rPr lang="sl-SI" sz="4400" dirty="0" smtClean="0"/>
              <a:t>OBOA – OBOIST</a:t>
            </a:r>
          </a:p>
          <a:p>
            <a:r>
              <a:rPr lang="sl-SI" sz="4400" dirty="0" smtClean="0"/>
              <a:t>FAGOT – FAGOTIST</a:t>
            </a:r>
          </a:p>
          <a:p>
            <a:r>
              <a:rPr lang="sl-SI" sz="4400" dirty="0" smtClean="0"/>
              <a:t>SAKSOFON – SAKSOFONIST </a:t>
            </a:r>
          </a:p>
          <a:p>
            <a:endParaRPr lang="sl-SI" sz="44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KDO IGRA na PIHALA? 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l-SI"/>
          </a:p>
        </p:txBody>
      </p:sp>
      <p:sp>
        <p:nvSpPr>
          <p:cNvPr id="5" name="PoljeZBesedilom 4"/>
          <p:cNvSpPr txBox="1"/>
          <p:nvPr/>
        </p:nvSpPr>
        <p:spPr>
          <a:xfrm>
            <a:off x="3491880" y="527925"/>
            <a:ext cx="26997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l-SI" b="1" dirty="0" smtClean="0">
                <a:solidFill>
                  <a:srgbClr val="FF0000"/>
                </a:solidFill>
              </a:rPr>
              <a:t>ZAPIS V ZVEZEK</a:t>
            </a:r>
            <a:endParaRPr lang="sl-SI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859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vsebine 1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457200" indent="-457200">
              <a:buAutoNum type="arabicPeriod"/>
            </a:pPr>
            <a:r>
              <a:rPr lang="sl-SI" dirty="0" smtClean="0">
                <a:hlinkClick r:id="rId2"/>
              </a:rPr>
              <a:t>Kako nastane flavta? </a:t>
            </a:r>
            <a:endParaRPr lang="sl-SI" dirty="0" smtClean="0"/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AutoNum type="arabicPeriod"/>
            </a:pPr>
            <a:r>
              <a:rPr lang="sl-SI" dirty="0" smtClean="0">
                <a:hlinkClick r:id="rId3"/>
              </a:rPr>
              <a:t>Kako si lahko doma izdelaš pihala iz steklenic.</a:t>
            </a:r>
            <a:endParaRPr lang="sl-SI" dirty="0" smtClean="0"/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AutoNum type="arabicPeriod"/>
            </a:pPr>
            <a:r>
              <a:rPr lang="sl-SI" dirty="0" smtClean="0">
                <a:hlinkClick r:id="rId4"/>
              </a:rPr>
              <a:t>Kako si lahko doma izdelaš </a:t>
            </a:r>
            <a:r>
              <a:rPr lang="sl-SI" dirty="0" err="1" smtClean="0">
                <a:hlinkClick r:id="rId4"/>
              </a:rPr>
              <a:t>panovo</a:t>
            </a:r>
            <a:r>
              <a:rPr lang="sl-SI" dirty="0" smtClean="0">
                <a:hlinkClick r:id="rId4"/>
              </a:rPr>
              <a:t> piščal iz slamic. </a:t>
            </a:r>
            <a:endParaRPr lang="sl-SI" dirty="0" smtClean="0"/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AutoNum type="arabicPeriod"/>
            </a:pPr>
            <a:endParaRPr lang="sl-SI" dirty="0" smtClean="0"/>
          </a:p>
          <a:p>
            <a:pPr marL="457200" indent="-457200">
              <a:buAutoNum type="arabicPeriod"/>
            </a:pPr>
            <a:endParaRPr lang="sl-SI" dirty="0"/>
          </a:p>
          <a:p>
            <a:pPr marL="457200" indent="-457200">
              <a:buAutoNum type="arabicPeriod"/>
            </a:pPr>
            <a:endParaRPr lang="sl-SI" dirty="0"/>
          </a:p>
        </p:txBody>
      </p:sp>
      <p:sp>
        <p:nvSpPr>
          <p:cNvPr id="3" name="Naslov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KOTIČEK ZA RADOVEDNE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291168289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lackTie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BlackTie">
      <a:maj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aramond"/>
        <a:ea typeface=""/>
        <a:cs typeface=""/>
        <a:font script="Grek" typeface="Constantia"/>
        <a:font script="Cyrl" typeface="Constantia"/>
        <a:font script="Jpan" typeface="ＭＳ Ｐ明朝"/>
        <a:font script="Hang" typeface="궁서"/>
        <a:font script="Hans" typeface="仿宋"/>
        <a:font script="Hant" typeface="標楷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BlackTie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20000"/>
              </a:schemeClr>
            </a:gs>
            <a:gs pos="30000">
              <a:schemeClr val="phClr">
                <a:tint val="61000"/>
                <a:satMod val="220000"/>
              </a:schemeClr>
            </a:gs>
            <a:gs pos="45000">
              <a:schemeClr val="phClr">
                <a:tint val="66000"/>
                <a:satMod val="240000"/>
              </a:schemeClr>
            </a:gs>
            <a:gs pos="55000">
              <a:schemeClr val="phClr">
                <a:tint val="66000"/>
                <a:satMod val="220000"/>
              </a:schemeClr>
            </a:gs>
            <a:gs pos="73000">
              <a:schemeClr val="phClr">
                <a:tint val="61000"/>
                <a:satMod val="220000"/>
              </a:schemeClr>
            </a:gs>
            <a:gs pos="100000">
              <a:schemeClr val="phClr">
                <a:tint val="45000"/>
                <a:satMod val="22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  <a:satMod val="110000"/>
              </a:schemeClr>
            </a:gs>
            <a:gs pos="30000">
              <a:schemeClr val="phClr">
                <a:shade val="90000"/>
                <a:satMod val="120000"/>
              </a:schemeClr>
            </a:gs>
            <a:gs pos="45000">
              <a:schemeClr val="phClr">
                <a:shade val="100000"/>
                <a:satMod val="128000"/>
              </a:schemeClr>
            </a:gs>
            <a:gs pos="55000">
              <a:schemeClr val="phClr">
                <a:shade val="100000"/>
                <a:satMod val="128000"/>
              </a:schemeClr>
            </a:gs>
            <a:gs pos="73000">
              <a:schemeClr val="phClr">
                <a:shade val="90000"/>
                <a:satMod val="120000"/>
              </a:schemeClr>
            </a:gs>
            <a:gs pos="100000">
              <a:schemeClr val="phClr">
                <a:shade val="63000"/>
                <a:satMod val="110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7150" dist="38100" dir="5400000" algn="br" rotWithShape="0">
              <a:srgbClr val="000000">
                <a:alpha val="57000"/>
              </a:srgbClr>
            </a:outerShdw>
          </a:effectLst>
          <a:scene3d>
            <a:camera prst="orthographicFront">
              <a:rot lat="0" lon="0" rev="0"/>
            </a:camera>
            <a:lightRig rig="twoPt" dir="t">
              <a:rot lat="0" lon="0" rev="1800000"/>
            </a:lightRig>
          </a:scene3d>
          <a:sp3d>
            <a:bevelT w="44450" h="31750" prst="coolSlant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20000"/>
              </a:schemeClr>
            </a:duotone>
          </a:blip>
          <a:stretch/>
        </a:blip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30000"/>
                <a:satMod val="255000"/>
              </a:schemeClr>
            </a:gs>
          </a:gsLst>
          <a:path path="circle">
            <a:fillToRect l="50000" t="-80000" r="50000" b="18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Tie</Template>
  <TotalTime>521</TotalTime>
  <Words>182</Words>
  <Application>Microsoft Office PowerPoint</Application>
  <PresentationFormat>Diaprojekcija na zaslonu (4:3)</PresentationFormat>
  <Paragraphs>62</Paragraphs>
  <Slides>8</Slides>
  <Notes>1</Notes>
  <HiddenSlides>0</HiddenSlides>
  <MMClips>0</MMClips>
  <ScaleCrop>false</ScaleCrop>
  <HeadingPairs>
    <vt:vector size="6" baseType="variant">
      <vt:variant>
        <vt:lpstr>Uporabljene pisave</vt:lpstr>
      </vt:variant>
      <vt:variant>
        <vt:i4>6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15" baseType="lpstr">
      <vt:lpstr>Arial</vt:lpstr>
      <vt:lpstr>Calibri</vt:lpstr>
      <vt:lpstr>Garamond</vt:lpstr>
      <vt:lpstr>Lucida Calligraphy</vt:lpstr>
      <vt:lpstr>Tahoma</vt:lpstr>
      <vt:lpstr>Tunga</vt:lpstr>
      <vt:lpstr>BlackTie</vt:lpstr>
      <vt:lpstr>DRUŽINE GLASBIL</vt:lpstr>
      <vt:lpstr>PRIPRAVA NA PETJE</vt:lpstr>
      <vt:lpstr>PONOVIMO: DRUŽINE GLASBIL</vt:lpstr>
      <vt:lpstr>PIHALA</vt:lpstr>
      <vt:lpstr>PowerPointova predstavitev</vt:lpstr>
      <vt:lpstr>PIHALA</vt:lpstr>
      <vt:lpstr>KDO IGRA na PIHALA? </vt:lpstr>
      <vt:lpstr>KOTIČEK ZA RADOVEDNE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Maša</dc:creator>
  <cp:lastModifiedBy>OSTP Učitelj</cp:lastModifiedBy>
  <cp:revision>56</cp:revision>
  <dcterms:created xsi:type="dcterms:W3CDTF">2014-10-09T17:29:40Z</dcterms:created>
  <dcterms:modified xsi:type="dcterms:W3CDTF">2020-12-08T17:51:22Z</dcterms:modified>
</cp:coreProperties>
</file>