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image4.jpeg" ContentType="image/jpeg"/>
  <Override PartName="/ppt/media/media6.m4a" ContentType="audio/unknown"/>
  <Override PartName="/ppt/media/image5.jpeg" ContentType="image/jpeg"/>
  <Override PartName="/ppt/media/image6.jpeg" ContentType="image/jpeg"/>
  <Override PartName="/ppt/media/media7.m4a" ContentType="audio/unknown"/>
  <Override PartName="/ppt/media/image7.jpeg" ContentType="image/jpeg"/>
  <Override PartName="/ppt/media/media8.m4a" ContentType="audio/unknown"/>
  <Override PartName="/ppt/media/image8.jpeg" ContentType="image/jpeg"/>
  <Override PartName="/ppt/media/media9.m4a" ContentType="audio/unknown"/>
  <Override PartName="/ppt/media/image9.jpeg" ContentType="image/jpeg"/>
  <Override PartName="/ppt/media/image10.jpeg" ContentType="image/jpeg"/>
  <Override PartName="/ppt/media/media10.m4a" ContentType="audio/unknown"/>
  <Override PartName="/ppt/media/image11.jpeg" ContentType="image/jpeg"/>
  <Override PartName="/ppt/media/image12.jpeg" ContentType="image/jpeg"/>
  <Override PartName="/ppt/media/media11.m4a" ContentType="audio/unknown"/>
  <Override PartName="/ppt/media/image13.jpeg" ContentType="image/jpeg"/>
  <Override PartName="/ppt/media/image14.jpeg" ContentType="image/jpeg"/>
  <Override PartName="/ppt/media/image15.jpeg" ContentType="image/jpeg"/>
  <Override PartName="/ppt/media/media12.m4a" ContentType="audio/unknown"/>
  <Override PartName="/ppt/media/media13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/>
          <p:nvPr>
            <p:ph type="body" sz="quarter" idx="21"/>
          </p:nvPr>
        </p:nvSpPr>
        <p:spPr>
          <a:xfrm>
            <a:off x="2374900" y="6405178"/>
            <a:ext cx="19621500" cy="943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2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4" name="–Johnny Appleseed"/>
          <p:cNvSpPr txBox="1"/>
          <p:nvPr>
            <p:ph type="body" sz="quarter" idx="22"/>
          </p:nvPr>
        </p:nvSpPr>
        <p:spPr>
          <a:xfrm>
            <a:off x="2374900" y="8966200"/>
            <a:ext cx="196215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889000" y="-1625600"/>
            <a:ext cx="20332700" cy="1410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778000" y="9550400"/>
            <a:ext cx="20828000" cy="2120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778000" y="11785600"/>
            <a:ext cx="20828000" cy="134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327675" y="6674745"/>
            <a:ext cx="8902514" cy="59124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22"/>
          </p:nvPr>
        </p:nvSpPr>
        <p:spPr>
          <a:xfrm rot="21600000">
            <a:off x="15779078" y="-2308725"/>
            <a:ext cx="7408334" cy="9423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 rot="21600000">
            <a:off x="-3606800" y="-1397000"/>
            <a:ext cx="22745700" cy="15786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8.jpeg"/><Relationship Id="rId7" Type="http://schemas.openxmlformats.org/officeDocument/2006/relationships/audio" Target="../media/media9.m4a"/><Relationship Id="rId8" Type="http://schemas.microsoft.com/office/2007/relationships/media" Target="../media/media9.m4a"/><Relationship Id="rId9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video" Target="https://www.youtube.com/embed/Hb_UTQsnFqA?feature=oembed" TargetMode="External"/><Relationship Id="rId4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0.jpeg"/><Relationship Id="rId5" Type="http://schemas.openxmlformats.org/officeDocument/2006/relationships/image" Target="../media/image1.png"/><Relationship Id="rId6" Type="http://schemas.openxmlformats.org/officeDocument/2006/relationships/audio" Target="../media/media10.m4a"/><Relationship Id="rId7" Type="http://schemas.microsoft.com/office/2007/relationships/media" Target="../media/media10.m4a"/><Relationship Id="rId8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video" Target="https://www.youtube.com/embed/qjracXGTtDU?feature=oembed" TargetMode="External"/><Relationship Id="rId5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openxmlformats.org/officeDocument/2006/relationships/image" Target="../media/image12.jpeg"/><Relationship Id="rId5" Type="http://schemas.openxmlformats.org/officeDocument/2006/relationships/audio" Target="../media/media11.m4a"/><Relationship Id="rId6" Type="http://schemas.microsoft.com/office/2007/relationships/media" Target="../media/media11.m4a"/><Relationship Id="rId7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video" Target="https://www.youtube.com/embed/ToDvHudf_3s?feature=oembed" TargetMode="External"/><Relationship Id="rId4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https://www.youtube.com/embed/cXRlDCyqZJw?feature=oembed" TargetMode="External"/><Relationship Id="rId3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video" Target="https://www.youtube.com/embed/_2Y1hCgDvNE?feature=oembed" TargetMode="External"/><Relationship Id="rId4" Type="http://schemas.openxmlformats.org/officeDocument/2006/relationships/image" Target="../media/image15.jpeg"/><Relationship Id="rId5" Type="http://schemas.openxmlformats.org/officeDocument/2006/relationships/audio" Target="../media/media12.m4a"/><Relationship Id="rId6" Type="http://schemas.microsoft.com/office/2007/relationships/media" Target="../media/media12.m4a"/><Relationship Id="rId7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2.png"/><Relationship Id="rId5" Type="http://schemas.openxmlformats.org/officeDocument/2006/relationships/audio" Target="../media/media4.m4a"/><Relationship Id="rId6" Type="http://schemas.microsoft.com/office/2007/relationships/media" Target="../media/media4.m4a"/><Relationship Id="rId7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audio" Target="../media/media5.m4a"/><Relationship Id="rId6" Type="http://schemas.microsoft.com/office/2007/relationships/media" Target="../media/media5.m4a"/><Relationship Id="rId7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.jpeg"/><Relationship Id="rId7" Type="http://schemas.openxmlformats.org/officeDocument/2006/relationships/audio" Target="../media/media6.m4a"/><Relationship Id="rId8" Type="http://schemas.microsoft.com/office/2007/relationships/media" Target="../media/media6.m4a"/><Relationship Id="rId9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video" Target="https://www.youtube.com/embed/8aUfQw6N1Vc?feature=oembed" TargetMode="External"/><Relationship Id="rId4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6.jpeg"/><Relationship Id="rId6" Type="http://schemas.openxmlformats.org/officeDocument/2006/relationships/audio" Target="../media/media7.m4a"/><Relationship Id="rId7" Type="http://schemas.microsoft.com/office/2007/relationships/media" Target="../media/media7.m4a"/><Relationship Id="rId8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https://www.youtube.com/embed/B1_DSgSQS2Q?feature=oembed" TargetMode="External"/><Relationship Id="rId3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audio" Target="../media/media8.m4a"/><Relationship Id="rId5" Type="http://schemas.microsoft.com/office/2007/relationships/media" Target="../media/media8.m4a"/><Relationship Id="rId6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034" y="1345883"/>
            <a:ext cx="13255459" cy="12193987"/>
          </a:xfrm>
          <a:prstGeom prst="rect">
            <a:avLst/>
          </a:prstGeom>
          <a:ln w="88900">
            <a:miter lim="400000"/>
          </a:ln>
        </p:spPr>
      </p:pic>
      <p:pic>
        <p:nvPicPr>
          <p:cNvPr id="12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495246" y="210147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ojla.png" descr="ojl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858601" y="4877426"/>
            <a:ext cx="9488424" cy="948842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3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63"/>
                            </p:stCondLst>
                            <p:childTnLst>
                              <p:par>
                                <p:cTn id="8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audio>
          </p:childTnLst>
        </p:cTn>
      </p:par>
    </p:tnLst>
    <p:bldLst>
      <p:bldP build="whole" bldLvl="1" animBg="1" rev="0" advAuto="0" spid="11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15.png" descr="image15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95299" y="3314700"/>
            <a:ext cx="9271070" cy="9372600"/>
          </a:xfrm>
          <a:prstGeom prst="rect">
            <a:avLst/>
          </a:prstGeom>
        </p:spPr>
      </p:pic>
      <p:sp>
        <p:nvSpPr>
          <p:cNvPr id="191" name="FAGO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FAGOT</a:t>
            </a:r>
          </a:p>
        </p:txBody>
      </p:sp>
      <p:sp>
        <p:nvSpPr>
          <p:cNvPr id="192" name="basovsko pihalo…"/>
          <p:cNvSpPr txBox="1"/>
          <p:nvPr>
            <p:ph type="body" sz="half" idx="1"/>
          </p:nvPr>
        </p:nvSpPr>
        <p:spPr>
          <a:xfrm>
            <a:off x="2098315" y="1055914"/>
            <a:ext cx="10007601" cy="91186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basovsko pihalo</a:t>
            </a:r>
          </a:p>
          <a:p>
            <a:pPr>
              <a:buBlip>
                <a:blip r:embed="rId3"/>
              </a:buBlip>
            </a:pPr>
            <a:r>
              <a:t>ima dvojni trstni jeziček</a:t>
            </a:r>
          </a:p>
          <a:p>
            <a:pPr>
              <a:buBlip>
                <a:blip r:embed="rId3"/>
              </a:buBlip>
            </a:pPr>
            <a:r>
              <a:t>dolg približno 3 metre</a:t>
            </a:r>
          </a:p>
          <a:p>
            <a:pPr>
              <a:buBlip>
                <a:blip r:embed="rId3"/>
              </a:buBlip>
            </a:pPr>
            <a:r>
              <a:t>iz lesa</a:t>
            </a:r>
          </a:p>
        </p:txBody>
      </p:sp>
      <p:sp>
        <p:nvSpPr>
          <p:cNvPr id="193" name="ustnik"/>
          <p:cNvSpPr txBox="1"/>
          <p:nvPr/>
        </p:nvSpPr>
        <p:spPr>
          <a:xfrm>
            <a:off x="19005246" y="3746347"/>
            <a:ext cx="2789665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ustnik</a:t>
            </a:r>
          </a:p>
        </p:txBody>
      </p:sp>
      <p:pic>
        <p:nvPicPr>
          <p:cNvPr id="19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458928">
            <a:off x="17524237" y="4926657"/>
            <a:ext cx="1705045" cy="88901"/>
          </a:xfrm>
          <a:prstGeom prst="rect">
            <a:avLst/>
          </a:prstGeom>
        </p:spPr>
      </p:pic>
      <p:pic>
        <p:nvPicPr>
          <p:cNvPr id="19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2389401" y="5863189"/>
            <a:ext cx="3371406" cy="88901"/>
          </a:xfrm>
          <a:prstGeom prst="rect">
            <a:avLst/>
          </a:prstGeom>
        </p:spPr>
      </p:pic>
      <p:sp>
        <p:nvSpPr>
          <p:cNvPr id="198" name="odmevnik"/>
          <p:cNvSpPr txBox="1"/>
          <p:nvPr/>
        </p:nvSpPr>
        <p:spPr>
          <a:xfrm>
            <a:off x="13218026" y="7695888"/>
            <a:ext cx="4127782" cy="99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00000"/>
                </a:solidFill>
              </a:defRPr>
            </a:lvl1pPr>
          </a:lstStyle>
          <a:p>
            <a:pPr/>
            <a:r>
              <a:t>odmevnik</a:t>
            </a:r>
          </a:p>
        </p:txBody>
      </p:sp>
      <p:sp>
        <p:nvSpPr>
          <p:cNvPr id="199" name="FAGOTIST…"/>
          <p:cNvSpPr txBox="1"/>
          <p:nvPr/>
        </p:nvSpPr>
        <p:spPr>
          <a:xfrm>
            <a:off x="1281680" y="10055713"/>
            <a:ext cx="6904085" cy="291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 FAGOTIST</a:t>
            </a:r>
          </a:p>
          <a:p>
            <a:pPr/>
          </a:p>
          <a:p>
            <a:pPr/>
            <a:r>
              <a:t>FAGOTISTKA</a:t>
            </a:r>
          </a:p>
        </p:txBody>
      </p:sp>
      <p:sp>
        <p:nvSpPr>
          <p:cNvPr id="200" name="Female"/>
          <p:cNvSpPr/>
          <p:nvPr/>
        </p:nvSpPr>
        <p:spPr>
          <a:xfrm>
            <a:off x="1155342" y="11531588"/>
            <a:ext cx="692274" cy="1531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3">
              <a:satOff val="-7512"/>
              <a:lumOff val="-147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282A2F"/>
                </a:solidFill>
              </a:defRPr>
            </a:pPr>
          </a:p>
        </p:txBody>
      </p:sp>
      <p:sp>
        <p:nvSpPr>
          <p:cNvPr id="201" name="Male"/>
          <p:cNvSpPr/>
          <p:nvPr/>
        </p:nvSpPr>
        <p:spPr>
          <a:xfrm>
            <a:off x="2018670" y="9959874"/>
            <a:ext cx="567192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pic>
        <p:nvPicPr>
          <p:cNvPr id="202" name="Audio Recording.m4a" descr="Audio Recording.m4a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1401930" y="40699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771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771"/>
                            </p:stCondLst>
                            <p:childTnLst>
                              <p:par>
                                <p:cTn id="11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271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audio>
          </p:childTnLst>
        </p:cTn>
      </p:par>
    </p:tnLst>
    <p:bldLst>
      <p:bldP build="whole" bldLvl="1" animBg="1" rev="0" advAuto="0" spid="190" grpId="3"/>
      <p:bldP build="whole" bldLvl="1" animBg="1" rev="0" advAuto="0" spid="191" grpId="2"/>
      <p:bldP build="whole" bldLvl="1" animBg="1" rev="0" advAuto="0" spid="192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risluhni fagotu:"/>
          <p:cNvSpPr txBox="1"/>
          <p:nvPr>
            <p:ph type="title"/>
          </p:nvPr>
        </p:nvSpPr>
        <p:spPr>
          <a:xfrm>
            <a:off x="1778000" y="303341"/>
            <a:ext cx="20828000" cy="2286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Prisluhni fagotu: </a:t>
            </a:r>
          </a:p>
        </p:txBody>
      </p:sp>
      <p:sp>
        <p:nvSpPr>
          <p:cNvPr id="205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06" name="Allemande - Partita para fagot solo. BWV 1013 J.S.Bach - Bassoon" descr="Allemande - Partita para fagot solo. BWV 1013 J.S.Bach - Bassoon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Allemande - Partita para fagot solo. BWV 1013 J.S.Bach - Bassoon" aiw:author="Céline Camarassa Castelló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64640" y="2353360"/>
            <a:ext cx="19854720" cy="111682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KLARIN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KLARINET</a:t>
            </a:r>
          </a:p>
        </p:txBody>
      </p:sp>
      <p:pic>
        <p:nvPicPr>
          <p:cNvPr id="209" name="Slika 3" descr="Slika 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531" y="2972296"/>
            <a:ext cx="9340578" cy="9416778"/>
          </a:xfrm>
          <a:prstGeom prst="rect">
            <a:avLst/>
          </a:prstGeom>
        </p:spPr>
      </p:pic>
      <p:sp>
        <p:nvSpPr>
          <p:cNvPr id="210" name="odmevnik"/>
          <p:cNvSpPr txBox="1"/>
          <p:nvPr/>
        </p:nvSpPr>
        <p:spPr>
          <a:xfrm>
            <a:off x="3972700" y="10875395"/>
            <a:ext cx="4346699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odmevnik</a:t>
            </a:r>
          </a:p>
        </p:txBody>
      </p:sp>
      <p:sp>
        <p:nvSpPr>
          <p:cNvPr id="211" name="ustnik"/>
          <p:cNvSpPr txBox="1"/>
          <p:nvPr/>
        </p:nvSpPr>
        <p:spPr>
          <a:xfrm>
            <a:off x="2454112" y="2948687"/>
            <a:ext cx="2789665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ustnik</a:t>
            </a:r>
          </a:p>
        </p:txBody>
      </p:sp>
      <p:sp>
        <p:nvSpPr>
          <p:cNvPr id="212" name="Text"/>
          <p:cNvSpPr txBox="1"/>
          <p:nvPr/>
        </p:nvSpPr>
        <p:spPr>
          <a:xfrm rot="2668242">
            <a:off x="15516990" y="8211760"/>
            <a:ext cx="127001" cy="1390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</a:defRPr>
            </a:pPr>
          </a:p>
        </p:txBody>
      </p:sp>
      <p:pic>
        <p:nvPicPr>
          <p:cNvPr id="213" name="Slika 3" descr="Slika 3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18078" y="3050635"/>
            <a:ext cx="6367229" cy="8342759"/>
          </a:xfrm>
          <a:prstGeom prst="rect">
            <a:avLst/>
          </a:prstGeom>
        </p:spPr>
      </p:pic>
      <p:sp>
        <p:nvSpPr>
          <p:cNvPr id="214" name="basklarinet"/>
          <p:cNvSpPr txBox="1"/>
          <p:nvPr/>
        </p:nvSpPr>
        <p:spPr>
          <a:xfrm>
            <a:off x="12278863" y="10306085"/>
            <a:ext cx="4845633" cy="103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basklarinet</a:t>
            </a:r>
          </a:p>
        </p:txBody>
      </p:sp>
      <p:sp>
        <p:nvSpPr>
          <p:cNvPr id="215" name="KLARINETIST…"/>
          <p:cNvSpPr txBox="1"/>
          <p:nvPr/>
        </p:nvSpPr>
        <p:spPr>
          <a:xfrm>
            <a:off x="17617758" y="10456107"/>
            <a:ext cx="6904085" cy="291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 KLARINETIST</a:t>
            </a:r>
          </a:p>
          <a:p>
            <a:pPr/>
          </a:p>
          <a:p>
            <a:pPr/>
            <a:r>
              <a:t>KLARINETISTKA</a:t>
            </a:r>
          </a:p>
        </p:txBody>
      </p:sp>
      <p:sp>
        <p:nvSpPr>
          <p:cNvPr id="216" name="Female"/>
          <p:cNvSpPr/>
          <p:nvPr/>
        </p:nvSpPr>
        <p:spPr>
          <a:xfrm>
            <a:off x="17050987" y="11931982"/>
            <a:ext cx="692274" cy="1531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3">
              <a:satOff val="-7512"/>
              <a:lumOff val="-147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282A2F"/>
                </a:solidFill>
              </a:defRPr>
            </a:pPr>
          </a:p>
        </p:txBody>
      </p:sp>
      <p:sp>
        <p:nvSpPr>
          <p:cNvPr id="217" name="Male"/>
          <p:cNvSpPr/>
          <p:nvPr/>
        </p:nvSpPr>
        <p:spPr>
          <a:xfrm>
            <a:off x="17874276" y="10056670"/>
            <a:ext cx="567192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8" name="iz lesa…"/>
          <p:cNvSpPr txBox="1"/>
          <p:nvPr/>
        </p:nvSpPr>
        <p:spPr>
          <a:xfrm>
            <a:off x="17341791" y="2699501"/>
            <a:ext cx="6938972" cy="400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0399" indent="-660399" algn="l">
              <a:spcBef>
                <a:spcPts val="3200"/>
              </a:spcBef>
              <a:buSzPct val="43000"/>
              <a:buBlip>
                <a:blip r:embed="rId5"/>
              </a:buBlip>
              <a:defRPr sz="3500"/>
            </a:pPr>
            <a:r>
              <a:t>iz lesa</a:t>
            </a:r>
          </a:p>
          <a:p>
            <a:pPr marL="660399" indent="-660399" algn="l">
              <a:spcBef>
                <a:spcPts val="3200"/>
              </a:spcBef>
              <a:buSzPct val="43000"/>
              <a:buBlip>
                <a:blip r:embed="rId5"/>
              </a:buBlip>
              <a:defRPr sz="3500"/>
            </a:pPr>
            <a:r>
              <a:t>enojni trstni jeziček</a:t>
            </a:r>
          </a:p>
          <a:p>
            <a:pPr marL="660399" indent="-660399" algn="l">
              <a:spcBef>
                <a:spcPts val="3200"/>
              </a:spcBef>
              <a:buSzPct val="43000"/>
              <a:buBlip>
                <a:blip r:embed="rId5"/>
              </a:buBlip>
              <a:defRPr sz="3500"/>
            </a:pPr>
            <a:r>
              <a:t>basklarinet je še </a:t>
            </a:r>
          </a:p>
          <a:p>
            <a:pPr algn="l">
              <a:spcBef>
                <a:spcPts val="3200"/>
              </a:spcBef>
              <a:defRPr sz="3500"/>
            </a:pPr>
            <a:r>
              <a:t>enkrat daljši (zveni nižje)</a:t>
            </a:r>
          </a:p>
        </p:txBody>
      </p:sp>
      <p:pic>
        <p:nvPicPr>
          <p:cNvPr id="219" name="Audio Recording.m4a" descr="Audio Recording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07154" y="12298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8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908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908"/>
                            </p:stCondLst>
                            <p:childTnLst>
                              <p:par>
                                <p:cTn id="11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408"/>
                            </p:stCondLst>
                            <p:childTnLst>
                              <p:par>
                                <p:cTn id="15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908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audio>
          </p:childTnLst>
        </p:cTn>
      </p:par>
    </p:tnLst>
    <p:bldLst>
      <p:bldP build="whole" bldLvl="1" animBg="1" rev="0" advAuto="0" spid="213" grpId="4"/>
      <p:bldP build="whole" bldLvl="1" animBg="1" rev="0" advAuto="0" spid="208" grpId="2"/>
      <p:bldP build="whole" bldLvl="1" animBg="1" rev="0" advAuto="0" spid="209" grpId="3"/>
      <p:bldP build="whole" bldLvl="1" animBg="1" rev="0" advAuto="0" spid="218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0"/>
          </a:xfrm>
          <a:prstGeom prst="rect">
            <a:avLst/>
          </a:prstGeom>
        </p:spPr>
      </p:pic>
      <p:sp>
        <p:nvSpPr>
          <p:cNvPr id="222" name="Prisluhni klarinetu:"/>
          <p:cNvSpPr txBox="1"/>
          <p:nvPr>
            <p:ph type="title"/>
          </p:nvPr>
        </p:nvSpPr>
        <p:spPr>
          <a:xfrm>
            <a:off x="1778000" y="222197"/>
            <a:ext cx="20828000" cy="2286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Prisluhni klarinetu:</a:t>
            </a:r>
          </a:p>
        </p:txBody>
      </p:sp>
      <p:sp>
        <p:nvSpPr>
          <p:cNvPr id="223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</a:p>
        </p:txBody>
      </p:sp>
      <p:pic>
        <p:nvPicPr>
          <p:cNvPr id="224" name="Prokofiev Peter and the Wolf Cat Themes" descr="Prokofiev Peter and the Wolf Cat Themes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Prokofiev Peter and the Wolf Cat Themes" aiw:author="Levan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18568" y="2158694"/>
            <a:ext cx="20546864" cy="115576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AKSOF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SAKSOFON</a:t>
            </a:r>
          </a:p>
        </p:txBody>
      </p:sp>
      <p:sp>
        <p:nvSpPr>
          <p:cNvPr id="227" name="kovinski trup…"/>
          <p:cNvSpPr txBox="1"/>
          <p:nvPr>
            <p:ph type="body" sz="half" idx="1"/>
          </p:nvPr>
        </p:nvSpPr>
        <p:spPr>
          <a:xfrm>
            <a:off x="1778000" y="2298700"/>
            <a:ext cx="10007600" cy="91186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kovinski trup</a:t>
            </a:r>
          </a:p>
          <a:p>
            <a:pPr>
              <a:buBlip>
                <a:blip r:embed="rId2"/>
              </a:buBlip>
            </a:pPr>
            <a:r>
              <a:t>ustnik z enojnim jezičkom</a:t>
            </a:r>
          </a:p>
          <a:p>
            <a:pPr>
              <a:buBlip>
                <a:blip r:embed="rId2"/>
              </a:buBlip>
            </a:pPr>
            <a:r>
              <a:t>izdelal: Adolf Sax</a:t>
            </a:r>
          </a:p>
          <a:p>
            <a:pPr>
              <a:buBlip>
                <a:blip r:embed="rId2"/>
              </a:buBlip>
            </a:pPr>
            <a:r>
              <a:t>poznamo več vrst saksofonov, npr.: sopran, alt, tenor, bariton, bas</a:t>
            </a:r>
          </a:p>
        </p:txBody>
      </p:sp>
      <p:pic>
        <p:nvPicPr>
          <p:cNvPr id="228" name="Slika 2" descr="Slika 2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95261" y="3703410"/>
            <a:ext cx="11671078" cy="8595180"/>
          </a:xfrm>
          <a:prstGeom prst="rect">
            <a:avLst/>
          </a:prstGeom>
        </p:spPr>
      </p:pic>
      <p:sp>
        <p:nvSpPr>
          <p:cNvPr id="229" name="ustnik"/>
          <p:cNvSpPr txBox="1"/>
          <p:nvPr/>
        </p:nvSpPr>
        <p:spPr>
          <a:xfrm>
            <a:off x="12198547" y="5347923"/>
            <a:ext cx="2789665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ustnik</a:t>
            </a:r>
          </a:p>
        </p:txBody>
      </p:sp>
      <p:sp>
        <p:nvSpPr>
          <p:cNvPr id="230" name="odmevnik"/>
          <p:cNvSpPr txBox="1"/>
          <p:nvPr/>
        </p:nvSpPr>
        <p:spPr>
          <a:xfrm>
            <a:off x="18583306" y="5093327"/>
            <a:ext cx="4127782" cy="994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00000"/>
                </a:solidFill>
              </a:defRPr>
            </a:lvl1pPr>
          </a:lstStyle>
          <a:p>
            <a:pPr/>
            <a:r>
              <a:t>odmevnik</a:t>
            </a:r>
          </a:p>
        </p:txBody>
      </p:sp>
      <p:sp>
        <p:nvSpPr>
          <p:cNvPr id="231" name="SAKSOFONIST…"/>
          <p:cNvSpPr txBox="1"/>
          <p:nvPr/>
        </p:nvSpPr>
        <p:spPr>
          <a:xfrm>
            <a:off x="1551096" y="10212673"/>
            <a:ext cx="6904085" cy="291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 SAKSOFONIST</a:t>
            </a:r>
          </a:p>
          <a:p>
            <a:pPr/>
          </a:p>
          <a:p>
            <a:pPr/>
            <a:r>
              <a:t>SAKSOFONISTKA</a:t>
            </a:r>
          </a:p>
        </p:txBody>
      </p:sp>
      <p:sp>
        <p:nvSpPr>
          <p:cNvPr id="232" name="Female"/>
          <p:cNvSpPr/>
          <p:nvPr/>
        </p:nvSpPr>
        <p:spPr>
          <a:xfrm>
            <a:off x="984324" y="11688548"/>
            <a:ext cx="692275" cy="1531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3">
              <a:satOff val="-7512"/>
              <a:lumOff val="-147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282A2F"/>
                </a:solidFill>
              </a:defRPr>
            </a:pPr>
          </a:p>
        </p:txBody>
      </p:sp>
      <p:sp>
        <p:nvSpPr>
          <p:cNvPr id="233" name="Male"/>
          <p:cNvSpPr/>
          <p:nvPr/>
        </p:nvSpPr>
        <p:spPr>
          <a:xfrm>
            <a:off x="1807614" y="9813236"/>
            <a:ext cx="567191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pic>
        <p:nvPicPr>
          <p:cNvPr id="234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585506" y="24260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8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128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128"/>
                            </p:stCondLst>
                            <p:childTnLst>
                              <p:par>
                                <p:cTn id="11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6378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8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audio>
          </p:childTnLst>
        </p:cTn>
      </p:par>
    </p:tnLst>
    <p:bldLst>
      <p:bldP build="whole" bldLvl="1" animBg="1" rev="0" advAuto="0" spid="228" grpId="3"/>
      <p:bldP build="whole" bldLvl="1" animBg="1" rev="0" advAuto="0" spid="227" grpId="4"/>
      <p:bldP build="whole" bldLvl="1" animBg="1" rev="0" advAuto="0" spid="226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risluhni različnim vrstam saksofona:"/>
          <p:cNvSpPr txBox="1"/>
          <p:nvPr>
            <p:ph type="title"/>
          </p:nvPr>
        </p:nvSpPr>
        <p:spPr>
          <a:xfrm>
            <a:off x="1778000" y="100480"/>
            <a:ext cx="20828000" cy="2286001"/>
          </a:xfrm>
          <a:prstGeom prst="rect">
            <a:avLst/>
          </a:prstGeom>
        </p:spPr>
        <p:txBody>
          <a:bodyPr/>
          <a:lstStyle/>
          <a:p>
            <a:pPr/>
            <a:r>
              <a:rPr sz="6000"/>
              <a:t>Prisluhni različnim vrstam saksofona:</a:t>
            </a:r>
            <a:r>
              <a:t> </a:t>
            </a:r>
          </a:p>
        </p:txBody>
      </p:sp>
      <p:sp>
        <p:nvSpPr>
          <p:cNvPr id="237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38" name="Pink Panther Saxophone Quartet" descr="Pink Panther Saxophone Quartet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Pink Panther Saxophone Quartet" aiw:author="Bari S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67092" y="2185358"/>
            <a:ext cx="20452060" cy="115042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oslušaj kako zvenijo pihala skupaj:"/>
          <p:cNvSpPr txBox="1"/>
          <p:nvPr>
            <p:ph type="title"/>
          </p:nvPr>
        </p:nvSpPr>
        <p:spPr>
          <a:xfrm>
            <a:off x="1290793" y="518005"/>
            <a:ext cx="22592318" cy="145643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Poslušaj kako zvenijo pihala skupaj:</a:t>
            </a:r>
          </a:p>
        </p:txBody>
      </p:sp>
      <p:sp>
        <p:nvSpPr>
          <p:cNvPr id="241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Hedwig's Theme (Harry Potter) - Woodwinds Only" descr="Hedwig's Theme (Harry Potter) - Woodwinds Only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Hedwig's Theme (Harry Potter) - Woodwinds Only" aiw:author="Josh Plotn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263929" y="2539332"/>
            <a:ext cx="19003983" cy="106897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oslušaj in oglej si video posnetek ter odgovori na vprašanja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3959">
              <a:defRPr sz="6700"/>
            </a:lvl1pPr>
          </a:lstStyle>
          <a:p>
            <a:pPr/>
            <a:r>
              <a:t>Poslušaj in oglej si video posnetek ter odgovori na vprašanja: </a:t>
            </a:r>
          </a:p>
        </p:txBody>
      </p:sp>
      <p:sp>
        <p:nvSpPr>
          <p:cNvPr id="245" name="Katero glasbilo igra glavno melodijo na začetku skladbe?…"/>
          <p:cNvSpPr txBox="1"/>
          <p:nvPr>
            <p:ph type="body" sz="half" idx="1"/>
          </p:nvPr>
        </p:nvSpPr>
        <p:spPr>
          <a:xfrm>
            <a:off x="350529" y="3447123"/>
            <a:ext cx="10007601" cy="9728311"/>
          </a:xfrm>
          <a:prstGeom prst="rect">
            <a:avLst/>
          </a:prstGeom>
        </p:spPr>
        <p:txBody>
          <a:bodyPr/>
          <a:lstStyle/>
          <a:p>
            <a:pPr marL="750454" indent="-750454">
              <a:spcBef>
                <a:spcPts val="5100"/>
              </a:spcBef>
              <a:buBlip>
                <a:blip r:embed="rId2"/>
              </a:buBlip>
              <a:defRPr sz="3500"/>
            </a:pPr>
            <a:r>
              <a:t>Katero glasbilo igra glavno melodijo na začetku skladbe? </a:t>
            </a:r>
          </a:p>
          <a:p>
            <a:pPr marL="750454" indent="-750454">
              <a:spcBef>
                <a:spcPts val="5100"/>
              </a:spcBef>
              <a:buBlip>
                <a:blip r:embed="rId2"/>
              </a:buBlip>
              <a:defRPr sz="3500"/>
            </a:pPr>
            <a:r>
              <a:t>Katero glasbilo se mu nato priključi in igrata glavno melodijo skupaj?</a:t>
            </a:r>
          </a:p>
          <a:p>
            <a:pPr marL="750454" indent="-750454">
              <a:spcBef>
                <a:spcPts val="5100"/>
              </a:spcBef>
              <a:buBlip>
                <a:blip r:embed="rId2"/>
              </a:buBlip>
              <a:defRPr sz="3500"/>
            </a:pPr>
            <a:r>
              <a:t>Katerega pihala ni na posnetku? </a:t>
            </a:r>
          </a:p>
          <a:p>
            <a:pPr marL="750454" indent="-750454">
              <a:spcBef>
                <a:spcPts val="5100"/>
              </a:spcBef>
              <a:buBlip>
                <a:blip r:embed="rId2"/>
              </a:buBlip>
              <a:defRPr sz="3500"/>
            </a:pPr>
            <a:r>
              <a:t> Katero glasbilo ne spada v družino pihal?</a:t>
            </a:r>
          </a:p>
          <a:p>
            <a:pPr marL="750454" indent="-750454">
              <a:spcBef>
                <a:spcPts val="5100"/>
              </a:spcBef>
              <a:buBlip>
                <a:blip r:embed="rId2"/>
              </a:buBlip>
              <a:defRPr sz="3500"/>
            </a:pPr>
            <a:r>
              <a:t>V katero družino glasbil pa bi ga uvrstil? </a:t>
            </a:r>
          </a:p>
        </p:txBody>
      </p:sp>
      <p:pic>
        <p:nvPicPr>
          <p:cNvPr id="246" name="Dmitri Shostakovich: Waltz No. 2  -  Carion Wind Quintet" descr="Dmitri Shostakovich: Waltz No. 2  -  Carion Wind Quintet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Dmitri Shostakovich: Waltz No. 2  -  Carion Wind Quintet" aiw:author="Carion Productions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625211" y="5897236"/>
            <a:ext cx="13473601" cy="7578903"/>
          </a:xfrm>
          <a:prstGeom prst="rect">
            <a:avLst/>
          </a:prstGeom>
        </p:spPr>
      </p:pic>
      <p:pic>
        <p:nvPicPr>
          <p:cNvPr id="247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0286" y="40699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4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44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44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3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2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6"/>
                  </p:tgtEl>
                </p:cond>
              </p:nextCondLst>
            </p:seq>
            <p:audio isNarration="0">
              <p:cMediaNode mute="0" showWhenStopped="0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audio>
          </p:childTnLst>
        </p:cTn>
      </p:par>
    </p:tnLst>
    <p:bldLst>
      <p:bldP build="whole" bldLvl="1" animBg="1" rev="0" advAuto="0" spid="245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KRATKA PONOVITEV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KRATKA PONOVITEV:</a:t>
            </a:r>
          </a:p>
        </p:txBody>
      </p:sp>
      <p:sp>
        <p:nvSpPr>
          <p:cNvPr id="250" name="delovni zvezek, stran 14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delovni zvezek, stran 14</a:t>
            </a:r>
          </a:p>
        </p:txBody>
      </p:sp>
      <p:pic>
        <p:nvPicPr>
          <p:cNvPr id="25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8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708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708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audio>
          </p:childTnLst>
        </p:cTn>
      </p:par>
    </p:tnLst>
    <p:bldLst>
      <p:bldP build="whole" bldLvl="1" animBg="1" rev="0" advAuto="0" spid="249" grpId="2"/>
      <p:bldP build="whole" bldLvl="1" animBg="1" rev="0" advAuto="0" spid="250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RUŽINE GLASB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DRUŽINE GLASBIL</a:t>
            </a:r>
          </a:p>
        </p:txBody>
      </p:sp>
      <p:sp>
        <p:nvSpPr>
          <p:cNvPr id="124" name="PIHALA"/>
          <p:cNvSpPr txBox="1"/>
          <p:nvPr/>
        </p:nvSpPr>
        <p:spPr>
          <a:xfrm>
            <a:off x="10649034" y="1635787"/>
            <a:ext cx="3085932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PIHALA</a:t>
            </a:r>
          </a:p>
        </p:txBody>
      </p:sp>
      <p:sp>
        <p:nvSpPr>
          <p:cNvPr id="125" name="TROBILA"/>
          <p:cNvSpPr txBox="1"/>
          <p:nvPr/>
        </p:nvSpPr>
        <p:spPr>
          <a:xfrm>
            <a:off x="17477625" y="3345110"/>
            <a:ext cx="3720792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TROBILA</a:t>
            </a:r>
          </a:p>
        </p:txBody>
      </p:sp>
      <p:sp>
        <p:nvSpPr>
          <p:cNvPr id="126" name="GODALA"/>
          <p:cNvSpPr txBox="1"/>
          <p:nvPr/>
        </p:nvSpPr>
        <p:spPr>
          <a:xfrm>
            <a:off x="18349842" y="9587973"/>
            <a:ext cx="3507545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GODALA</a:t>
            </a:r>
          </a:p>
        </p:txBody>
      </p:sp>
      <p:sp>
        <p:nvSpPr>
          <p:cNvPr id="127" name="BRENKALA"/>
          <p:cNvSpPr txBox="1"/>
          <p:nvPr/>
        </p:nvSpPr>
        <p:spPr>
          <a:xfrm>
            <a:off x="9846718" y="11035879"/>
            <a:ext cx="4284840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BRENKALA</a:t>
            </a:r>
          </a:p>
        </p:txBody>
      </p:sp>
      <p:sp>
        <p:nvSpPr>
          <p:cNvPr id="128" name="TOLKALA"/>
          <p:cNvSpPr txBox="1"/>
          <p:nvPr/>
        </p:nvSpPr>
        <p:spPr>
          <a:xfrm>
            <a:off x="1569191" y="9587973"/>
            <a:ext cx="3718350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TOLKALA</a:t>
            </a:r>
          </a:p>
        </p:txBody>
      </p:sp>
      <p:sp>
        <p:nvSpPr>
          <p:cNvPr id="129" name="GLASBILA S TIPKAMI"/>
          <p:cNvSpPr txBox="1"/>
          <p:nvPr/>
        </p:nvSpPr>
        <p:spPr>
          <a:xfrm>
            <a:off x="454952" y="3345110"/>
            <a:ext cx="8868039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GLASBILA S TIPKAMI</a:t>
            </a:r>
          </a:p>
        </p:txBody>
      </p:sp>
      <p:pic>
        <p:nvPicPr>
          <p:cNvPr id="130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955634" y="1103695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prepiši v svoj zvezek:"/>
          <p:cNvSpPr txBox="1"/>
          <p:nvPr/>
        </p:nvSpPr>
        <p:spPr>
          <a:xfrm>
            <a:off x="8429830" y="197436"/>
            <a:ext cx="7930064" cy="90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u="sng">
                <a:solidFill>
                  <a:schemeClr val="accent5"/>
                </a:solidFill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chemeClr val="accent5"/>
                </a:solidFill>
              </a:rPr>
              <a:t>prepiši v svoj zvezek: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3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63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163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163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163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63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163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163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build="whole" bldLvl="1" animBg="1" rev="0" advAuto="0" spid="126" grpId="5"/>
      <p:bldP build="whole" bldLvl="1" animBg="1" rev="0" advAuto="0" spid="124" grpId="3"/>
      <p:bldP build="whole" bldLvl="1" animBg="1" rev="0" advAuto="0" spid="128" grpId="7"/>
      <p:bldP build="whole" bldLvl="1" animBg="1" rev="0" advAuto="0" spid="125" grpId="4"/>
      <p:bldP build="whole" bldLvl="1" animBg="1" rev="0" advAuto="0" spid="127" grpId="6"/>
      <p:bldP build="whole" bldLvl="1" animBg="1" rev="0" advAuto="0" spid="129" grpId="8"/>
      <p:bldP build="whole" bldLvl="1" animBg="1" rev="0" advAuto="0" spid="12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IHAL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0"/>
            </a:lvl1pPr>
          </a:lstStyle>
          <a:p>
            <a:pPr/>
            <a:r>
              <a:t>PIHALA</a:t>
            </a:r>
          </a:p>
        </p:txBody>
      </p:sp>
      <p:pic>
        <p:nvPicPr>
          <p:cNvPr id="134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53450" y="975005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v svoj zvezek napiši naslov:"/>
          <p:cNvSpPr txBox="1"/>
          <p:nvPr/>
        </p:nvSpPr>
        <p:spPr>
          <a:xfrm>
            <a:off x="6670511" y="1514070"/>
            <a:ext cx="12422440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 svoj zvezek napiši naslov: </a:t>
            </a:r>
          </a:p>
        </p:txBody>
      </p:sp>
      <p:pic>
        <p:nvPicPr>
          <p:cNvPr id="136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900752" y="1055008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saksofonist.png" descr="saksofonis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075485" y="4579716"/>
            <a:ext cx="8851360" cy="885136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751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1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751"/>
                            </p:stCondLst>
                            <p:childTnLst>
                              <p:par>
                                <p:cTn id="14" presetClass="mediacall" nodeType="afterEffect" presetSubtype="0" presetID="1" grpId="4" fill="hold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8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audio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audio>
          </p:childTnLst>
        </p:cTn>
      </p:par>
    </p:tnLst>
    <p:bldLst>
      <p:bldP build="whole" bldLvl="1" animBg="1" rev="0" advAuto="0" spid="133" grpId="3"/>
      <p:bldP build="whole" bldLvl="1" animBg="1" rev="0" advAuto="0" spid="13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on dobimo tako, da vanje pihamo.…"/>
          <p:cNvSpPr txBox="1"/>
          <p:nvPr>
            <p:ph type="body" sz="quarter" idx="1"/>
          </p:nvPr>
        </p:nvSpPr>
        <p:spPr>
          <a:xfrm>
            <a:off x="722887" y="3057108"/>
            <a:ext cx="12249182" cy="3255799"/>
          </a:xfrm>
          <a:prstGeom prst="rect">
            <a:avLst/>
          </a:prstGeom>
        </p:spPr>
        <p:txBody>
          <a:bodyPr/>
          <a:lstStyle/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3400"/>
            </a:pPr>
            <a:r>
              <a:t>Ton dobimo tako, da vanje pihamo.</a:t>
            </a: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3400"/>
            </a:pPr>
            <a:r>
              <a:t>VIŠINA TONA je odvisna od DOLŽINE CEVI —-&gt; daljša je cev - nižji je ton</a:t>
            </a: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  <a:r>
              <a:t>                                              Oboa</a:t>
            </a: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  <a:r>
              <a:t>    </a:t>
            </a: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</a:p>
          <a:p>
            <a:pPr marL="396240" indent="-396240" defTabSz="259079">
              <a:spcBef>
                <a:spcPts val="1200"/>
              </a:spcBef>
              <a:buBlip>
                <a:blip r:embed="rId2"/>
              </a:buBlip>
              <a:defRPr sz="2640"/>
            </a:pPr>
            <a:r>
              <a:t>klarinet </a:t>
            </a:r>
          </a:p>
        </p:txBody>
      </p:sp>
      <p:pic>
        <p:nvPicPr>
          <p:cNvPr id="140" name="pihala.jpg" descr="pihala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1589036" y="4403785"/>
            <a:ext cx="9855201" cy="4908430"/>
          </a:xfrm>
          <a:prstGeom prst="rect">
            <a:avLst/>
          </a:prstGeom>
        </p:spPr>
      </p:pic>
      <p:pic>
        <p:nvPicPr>
          <p:cNvPr id="141" name="pihala.jpg" descr="pihala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4706264" y="5906590"/>
            <a:ext cx="9855201" cy="1852020"/>
          </a:xfrm>
          <a:prstGeom prst="rect">
            <a:avLst/>
          </a:prstGeom>
        </p:spPr>
      </p:pic>
      <p:sp>
        <p:nvSpPr>
          <p:cNvPr id="142" name="fagot"/>
          <p:cNvSpPr txBox="1"/>
          <p:nvPr/>
        </p:nvSpPr>
        <p:spPr>
          <a:xfrm>
            <a:off x="14326166" y="1184894"/>
            <a:ext cx="1628759" cy="74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fagot</a:t>
            </a:r>
          </a:p>
        </p:txBody>
      </p:sp>
      <p:sp>
        <p:nvSpPr>
          <p:cNvPr id="143" name="klarinet"/>
          <p:cNvSpPr txBox="1"/>
          <p:nvPr/>
        </p:nvSpPr>
        <p:spPr>
          <a:xfrm>
            <a:off x="15969415" y="9465392"/>
            <a:ext cx="2553889" cy="74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klarinet</a:t>
            </a:r>
          </a:p>
        </p:txBody>
      </p:sp>
      <p:sp>
        <p:nvSpPr>
          <p:cNvPr id="144" name="saksofon"/>
          <p:cNvSpPr txBox="1"/>
          <p:nvPr/>
        </p:nvSpPr>
        <p:spPr>
          <a:xfrm>
            <a:off x="16307026" y="3110272"/>
            <a:ext cx="2819162" cy="74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saksofon</a:t>
            </a:r>
          </a:p>
        </p:txBody>
      </p:sp>
      <p:sp>
        <p:nvSpPr>
          <p:cNvPr id="145" name="oboa"/>
          <p:cNvSpPr txBox="1"/>
          <p:nvPr/>
        </p:nvSpPr>
        <p:spPr>
          <a:xfrm>
            <a:off x="17838095" y="9836398"/>
            <a:ext cx="2819163" cy="74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oboa</a:t>
            </a:r>
          </a:p>
        </p:txBody>
      </p:sp>
      <p:sp>
        <p:nvSpPr>
          <p:cNvPr id="146" name="prečna flavta"/>
          <p:cNvSpPr txBox="1"/>
          <p:nvPr/>
        </p:nvSpPr>
        <p:spPr>
          <a:xfrm>
            <a:off x="20061204" y="3989875"/>
            <a:ext cx="2819163" cy="1390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prečna flavta</a:t>
            </a:r>
          </a:p>
        </p:txBody>
      </p:sp>
      <p:sp>
        <p:nvSpPr>
          <p:cNvPr id="147" name="V družino pihal spadajo:"/>
          <p:cNvSpPr txBox="1"/>
          <p:nvPr/>
        </p:nvSpPr>
        <p:spPr>
          <a:xfrm>
            <a:off x="508016" y="7832400"/>
            <a:ext cx="10955751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 družino pihal spadajo: </a:t>
            </a:r>
          </a:p>
        </p:txBody>
      </p:sp>
      <p:sp>
        <p:nvSpPr>
          <p:cNvPr id="148" name="FLAVTE (kljunaste in prečne)…"/>
          <p:cNvSpPr txBox="1"/>
          <p:nvPr/>
        </p:nvSpPr>
        <p:spPr>
          <a:xfrm>
            <a:off x="250058" y="10065180"/>
            <a:ext cx="19140309" cy="2585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90599" indent="-990599" algn="l">
              <a:spcBef>
                <a:spcPts val="3200"/>
              </a:spcBef>
              <a:buSzPct val="43000"/>
              <a:buBlip>
                <a:blip r:embed="rId2"/>
              </a:buBlip>
              <a:defRPr sz="3000"/>
            </a:pPr>
            <a:r>
              <a:t>FLAVTE (kljunaste in prečne)</a:t>
            </a:r>
          </a:p>
          <a:p>
            <a:pPr marL="990599" indent="-990599" algn="l">
              <a:spcBef>
                <a:spcPts val="3200"/>
              </a:spcBef>
              <a:buSzPct val="43000"/>
              <a:buBlip>
                <a:blip r:embed="rId2"/>
              </a:buBlip>
              <a:defRPr sz="3000"/>
            </a:pPr>
            <a:r>
              <a:t>GLASBILA Z ENOJNIM JEZIČKOM (klarinet, saksofon)</a:t>
            </a:r>
          </a:p>
          <a:p>
            <a:pPr marL="990599" indent="-990599" algn="l">
              <a:spcBef>
                <a:spcPts val="3200"/>
              </a:spcBef>
              <a:buSzPct val="43000"/>
              <a:buBlip>
                <a:blip r:embed="rId2"/>
              </a:buBlip>
              <a:defRPr sz="3000"/>
            </a:pPr>
            <a:r>
              <a:t>GLASBILA Z DVOJNIM TRStNIM JEZIČKOM (oboa, angleški rog, fagot)</a:t>
            </a:r>
          </a:p>
        </p:txBody>
      </p:sp>
      <p:pic>
        <p:nvPicPr>
          <p:cNvPr id="149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66582" y="16355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3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173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173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73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173"/>
                            </p:stCondLst>
                            <p:childTnLst>
                              <p:par>
                                <p:cTn id="17" presetClass="entr" nodeType="afterEffect" presetSubtype="8" presetID="22" grpId="5" fill="hold">
                                  <p:stCondLst>
                                    <p:cond delay="7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173"/>
                            </p:stCondLst>
                            <p:childTnLst>
                              <p:par>
                                <p:cTn id="21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173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173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173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173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173"/>
                            </p:stCondLst>
                            <p:childTnLst>
                              <p:par>
                                <p:cTn id="37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9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build="whole" bldLvl="1" animBg="1" rev="0" advAuto="0" spid="146" grpId="11"/>
      <p:bldP build="whole" bldLvl="1" animBg="1" rev="0" advAuto="0" spid="141" grpId="6"/>
      <p:bldP build="whole" bldLvl="1" animBg="1" rev="0" advAuto="0" spid="142" grpId="7"/>
      <p:bldP build="whole" bldLvl="1" animBg="1" rev="0" advAuto="0" spid="139" grpId="2"/>
      <p:bldP build="whole" bldLvl="1" animBg="1" rev="0" advAuto="0" spid="140" grpId="5"/>
      <p:bldP build="whole" bldLvl="1" animBg="1" rev="0" advAuto="0" spid="147" grpId="3"/>
      <p:bldP build="whole" bldLvl="1" animBg="1" rev="0" advAuto="0" spid="148" grpId="4"/>
      <p:bldP build="whole" bldLvl="1" animBg="1" rev="0" advAuto="0" spid="143" grpId="9"/>
      <p:bldP build="whole" bldLvl="1" animBg="1" rev="0" advAuto="0" spid="145" grpId="10"/>
      <p:bldP build="whole" bldLvl="1" animBg="1" rev="0" advAuto="0" spid="144" grpId="8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LAV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FLAVTA</a:t>
            </a:r>
          </a:p>
        </p:txBody>
      </p:sp>
      <p:pic>
        <p:nvPicPr>
          <p:cNvPr id="152" name="Označba mesta vsebine 3" descr="Označba mesta vsebine 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552" y="2566919"/>
            <a:ext cx="8445320" cy="5637633"/>
          </a:xfrm>
          <a:prstGeom prst="rect">
            <a:avLst/>
          </a:prstGeom>
        </p:spPr>
      </p:pic>
      <p:sp>
        <p:nvSpPr>
          <p:cNvPr id="153" name="prečna flavta"/>
          <p:cNvSpPr txBox="1"/>
          <p:nvPr/>
        </p:nvSpPr>
        <p:spPr>
          <a:xfrm>
            <a:off x="2791439" y="6981250"/>
            <a:ext cx="5748274" cy="103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prečna flavta</a:t>
            </a:r>
          </a:p>
        </p:txBody>
      </p:sp>
      <p:pic>
        <p:nvPicPr>
          <p:cNvPr id="154" name="Slika 5" descr="Slika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590418">
            <a:off x="13545159" y="3868680"/>
            <a:ext cx="6758300" cy="3034112"/>
          </a:xfrm>
          <a:prstGeom prst="rect">
            <a:avLst/>
          </a:prstGeom>
        </p:spPr>
      </p:pic>
      <p:sp>
        <p:nvSpPr>
          <p:cNvPr id="155" name="pikolo"/>
          <p:cNvSpPr txBox="1"/>
          <p:nvPr/>
        </p:nvSpPr>
        <p:spPr>
          <a:xfrm>
            <a:off x="16386557" y="5826989"/>
            <a:ext cx="2837686" cy="103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pikolo</a:t>
            </a:r>
          </a:p>
        </p:txBody>
      </p:sp>
      <p:sp>
        <p:nvSpPr>
          <p:cNvPr id="156" name="mala prečna flavta, ki igra najvišje tone"/>
          <p:cNvSpPr txBox="1"/>
          <p:nvPr/>
        </p:nvSpPr>
        <p:spPr>
          <a:xfrm>
            <a:off x="11110573" y="7976934"/>
            <a:ext cx="12172705" cy="74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mala prečna flavta, ki igra najvišje tone</a:t>
            </a:r>
          </a:p>
        </p:txBody>
      </p:sp>
      <p:pic>
        <p:nvPicPr>
          <p:cNvPr id="15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17265277" y="7074186"/>
            <a:ext cx="1080245" cy="405070"/>
          </a:xfrm>
          <a:prstGeom prst="rect">
            <a:avLst/>
          </a:prstGeom>
        </p:spPr>
      </p:pic>
      <p:pic>
        <p:nvPicPr>
          <p:cNvPr id="159" name="Označba mesta vsebine 3" descr="Označba mesta vsebine 3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62170" y="8463757"/>
            <a:ext cx="6129430" cy="4946070"/>
          </a:xfrm>
          <a:prstGeom prst="rect">
            <a:avLst/>
          </a:prstGeom>
        </p:spPr>
      </p:pic>
      <p:sp>
        <p:nvSpPr>
          <p:cNvPr id="160" name="kljunasta (blok) flavta"/>
          <p:cNvSpPr txBox="1"/>
          <p:nvPr/>
        </p:nvSpPr>
        <p:spPr>
          <a:xfrm>
            <a:off x="5955772" y="12233294"/>
            <a:ext cx="9923697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kljunasta (blok) flavta</a:t>
            </a:r>
          </a:p>
        </p:txBody>
      </p:sp>
      <p:sp>
        <p:nvSpPr>
          <p:cNvPr id="161" name="FLAVTIST…"/>
          <p:cNvSpPr txBox="1"/>
          <p:nvPr/>
        </p:nvSpPr>
        <p:spPr>
          <a:xfrm>
            <a:off x="18540477" y="10656304"/>
            <a:ext cx="5160622" cy="291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FLAVTIST</a:t>
            </a:r>
          </a:p>
          <a:p>
            <a:pPr/>
          </a:p>
          <a:p>
            <a:pPr/>
            <a:r>
              <a:t>FLAVTISTKA</a:t>
            </a:r>
          </a:p>
        </p:txBody>
      </p:sp>
      <p:sp>
        <p:nvSpPr>
          <p:cNvPr id="162" name="Female"/>
          <p:cNvSpPr/>
          <p:nvPr/>
        </p:nvSpPr>
        <p:spPr>
          <a:xfrm>
            <a:off x="17731657" y="11983511"/>
            <a:ext cx="692274" cy="1531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3">
              <a:satOff val="-7512"/>
              <a:lumOff val="-147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282A2F"/>
                </a:solidFill>
              </a:defRPr>
            </a:pPr>
          </a:p>
        </p:txBody>
      </p:sp>
      <p:sp>
        <p:nvSpPr>
          <p:cNvPr id="163" name="Male"/>
          <p:cNvSpPr/>
          <p:nvPr/>
        </p:nvSpPr>
        <p:spPr>
          <a:xfrm>
            <a:off x="18594985" y="10411797"/>
            <a:ext cx="567192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pic>
        <p:nvPicPr>
          <p:cNvPr id="164" name="Audio Recording.m4a" descr="Audio Recording.m4a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1036777" y="48813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0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1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310"/>
                            </p:stCondLst>
                            <p:childTnLst>
                              <p:par>
                                <p:cTn id="11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810"/>
                            </p:stCondLst>
                            <p:childTnLst>
                              <p:par>
                                <p:cTn id="15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310"/>
                            </p:stCondLst>
                            <p:childTnLst>
                              <p:par>
                                <p:cTn id="19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1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81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audio>
          </p:childTnLst>
        </p:cTn>
      </p:par>
    </p:tnLst>
    <p:bldLst>
      <p:bldP build="whole" bldLvl="1" animBg="1" rev="0" advAuto="0" spid="159" grpId="5"/>
      <p:bldP build="whole" bldLvl="1" animBg="1" rev="0" advAuto="0" spid="156" grpId="6"/>
      <p:bldP build="whole" bldLvl="1" animBg="1" rev="0" advAuto="0" spid="154" grpId="4"/>
      <p:bldP build="whole" bldLvl="1" animBg="1" rev="0" advAuto="0" spid="152" grpId="3"/>
      <p:bldP build="whole" bldLvl="1" animBg="1" rev="0" advAuto="0" spid="15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risluhni prečni flavti:"/>
          <p:cNvSpPr txBox="1"/>
          <p:nvPr>
            <p:ph type="title"/>
          </p:nvPr>
        </p:nvSpPr>
        <p:spPr>
          <a:xfrm>
            <a:off x="1778000" y="181624"/>
            <a:ext cx="20828000" cy="2286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Prisluhni prečni flavti: </a:t>
            </a:r>
          </a:p>
        </p:txBody>
      </p:sp>
      <p:sp>
        <p:nvSpPr>
          <p:cNvPr id="167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68" name="Fanny joue &quot;Badinerie&quot; &amp; &quot;Le vol du bourdon&quot; à la flûte traversière - Prodiges 2" descr="Fanny joue &quot;Badinerie&quot; &amp; &quot;Le vol du bourdon&quot; à la flûte traversière - Prodiges 2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Fanny joue &quot;Badinerie&quot; &amp; &quot;Le vol du bourdon&quot; à la flûte traversière - Prodiges 2" aiw:author="Prodiges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75839" y="2310354"/>
            <a:ext cx="20007629" cy="112542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11.png" descr="image11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95299" y="3314700"/>
            <a:ext cx="9271070" cy="9372600"/>
          </a:xfrm>
          <a:prstGeom prst="rect">
            <a:avLst/>
          </a:prstGeom>
        </p:spPr>
      </p:pic>
      <p:sp>
        <p:nvSpPr>
          <p:cNvPr id="171" name="OBO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OBOA</a:t>
            </a:r>
          </a:p>
        </p:txBody>
      </p:sp>
      <p:sp>
        <p:nvSpPr>
          <p:cNvPr id="172" name="iz 2 tankih ploščic…"/>
          <p:cNvSpPr txBox="1"/>
          <p:nvPr>
            <p:ph type="body" sz="quarter" idx="1"/>
          </p:nvPr>
        </p:nvSpPr>
        <p:spPr>
          <a:xfrm>
            <a:off x="897133" y="5148848"/>
            <a:ext cx="7693605" cy="4985627"/>
          </a:xfrm>
          <a:prstGeom prst="rect">
            <a:avLst/>
          </a:prstGeom>
        </p:spPr>
        <p:txBody>
          <a:bodyPr/>
          <a:lstStyle/>
          <a:p>
            <a:pPr marL="660400" indent="-660400">
              <a:buBlip>
                <a:blip r:embed="rId3"/>
              </a:buBlip>
              <a:defRPr sz="4000"/>
            </a:pPr>
            <a:r>
              <a:t>iz 2 tankih ploščic</a:t>
            </a:r>
          </a:p>
          <a:p>
            <a:pPr marL="660400" indent="-660400">
              <a:buBlip>
                <a:blip r:embed="rId3"/>
              </a:buBlip>
              <a:defRPr sz="4000"/>
            </a:pPr>
            <a:r>
              <a:t>iz bambusovega lesa</a:t>
            </a:r>
          </a:p>
          <a:p>
            <a:pPr marL="660400" indent="-660400">
              <a:buBlip>
                <a:blip r:embed="rId3"/>
              </a:buBlip>
              <a:defRPr sz="4000"/>
            </a:pPr>
            <a:r>
              <a:t>medseboj udarjata</a:t>
            </a:r>
          </a:p>
        </p:txBody>
      </p:sp>
      <p:sp>
        <p:nvSpPr>
          <p:cNvPr id="173" name="ustnik z dvojnim…"/>
          <p:cNvSpPr txBox="1"/>
          <p:nvPr/>
        </p:nvSpPr>
        <p:spPr>
          <a:xfrm>
            <a:off x="7321299" y="3609104"/>
            <a:ext cx="5417147" cy="1390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ustnik z dvojnim</a:t>
            </a:r>
          </a:p>
          <a:p>
            <a:pPr>
              <a:defRPr sz="4000"/>
            </a:pPr>
            <a:r>
              <a:t> trstnim jezičkom</a:t>
            </a:r>
          </a:p>
        </p:txBody>
      </p:sp>
      <p:pic>
        <p:nvPicPr>
          <p:cNvPr id="17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8717650">
            <a:off x="5466255" y="5295332"/>
            <a:ext cx="1733253" cy="405069"/>
          </a:xfrm>
          <a:prstGeom prst="rect">
            <a:avLst/>
          </a:prstGeom>
        </p:spPr>
      </p:pic>
      <p:sp>
        <p:nvSpPr>
          <p:cNvPr id="176" name="OBOIST…"/>
          <p:cNvSpPr txBox="1"/>
          <p:nvPr/>
        </p:nvSpPr>
        <p:spPr>
          <a:xfrm>
            <a:off x="7997739" y="10576225"/>
            <a:ext cx="4064267" cy="291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OBOIST</a:t>
            </a:r>
          </a:p>
          <a:p>
            <a:pPr/>
          </a:p>
          <a:p>
            <a:pPr/>
            <a:r>
              <a:t>OBOISTKA</a:t>
            </a:r>
          </a:p>
        </p:txBody>
      </p:sp>
      <p:sp>
        <p:nvSpPr>
          <p:cNvPr id="177" name="Female"/>
          <p:cNvSpPr/>
          <p:nvPr/>
        </p:nvSpPr>
        <p:spPr>
          <a:xfrm>
            <a:off x="7161253" y="12052100"/>
            <a:ext cx="692274" cy="1531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3">
              <a:satOff val="-7512"/>
              <a:lumOff val="-147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282A2F"/>
                </a:solidFill>
              </a:defRPr>
            </a:pPr>
          </a:p>
        </p:txBody>
      </p:sp>
      <p:sp>
        <p:nvSpPr>
          <p:cNvPr id="178" name="Male"/>
          <p:cNvSpPr/>
          <p:nvPr/>
        </p:nvSpPr>
        <p:spPr>
          <a:xfrm>
            <a:off x="8024582" y="10480386"/>
            <a:ext cx="567191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4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9" name="odmevnik"/>
          <p:cNvSpPr txBox="1"/>
          <p:nvPr/>
        </p:nvSpPr>
        <p:spPr>
          <a:xfrm>
            <a:off x="17044889" y="11375990"/>
            <a:ext cx="3762919" cy="90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</a:defRPr>
            </a:lvl1pPr>
          </a:lstStyle>
          <a:p>
            <a:pPr/>
            <a:r>
              <a:t>odmevnik</a:t>
            </a:r>
          </a:p>
        </p:txBody>
      </p:sp>
      <p:pic>
        <p:nvPicPr>
          <p:cNvPr id="180" name="Audio Recording.m4a" descr="Audio Recording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750589" y="89386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76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760"/>
                            </p:stCondLst>
                            <p:childTnLst>
                              <p:par>
                                <p:cTn id="11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26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audio>
          </p:childTnLst>
        </p:cTn>
      </p:par>
    </p:tnLst>
    <p:bldLst>
      <p:bldP build="whole" bldLvl="1" animBg="1" rev="0" advAuto="0" spid="170" grpId="3"/>
      <p:bldP build="whole" bldLvl="1" animBg="1" rev="0" advAuto="0" spid="172" grpId="4"/>
      <p:bldP build="whole" bldLvl="1" animBg="1" rev="0" advAuto="0" spid="17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oslušaj, kako zveni oboa ob spremljavi harfe:"/>
          <p:cNvSpPr txBox="1"/>
          <p:nvPr>
            <p:ph type="title"/>
          </p:nvPr>
        </p:nvSpPr>
        <p:spPr>
          <a:xfrm>
            <a:off x="1778000" y="952500"/>
            <a:ext cx="21203683" cy="2286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Poslušaj, kako zveni oboa ob spremljavi harfe:</a:t>
            </a:r>
          </a:p>
        </p:txBody>
      </p:sp>
      <p:pic>
        <p:nvPicPr>
          <p:cNvPr id="183" name="Beauty and the Beast Oboe &amp; Harp cover" descr="Beauty and the Beast Oboe &amp; Harp cover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Beauty and the Beast Oboe &amp; Harp cover" aiw:author="Mykyt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911540" y="2903024"/>
            <a:ext cx="18560920" cy="104405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13.png" descr="image13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95300" y="3314700"/>
            <a:ext cx="9271070" cy="9372600"/>
          </a:xfrm>
          <a:prstGeom prst="rect">
            <a:avLst/>
          </a:prstGeom>
        </p:spPr>
      </p:pic>
      <p:sp>
        <p:nvSpPr>
          <p:cNvPr id="186" name="ANGLEŠKI RO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ANGLEŠKI ROG</a:t>
            </a:r>
          </a:p>
        </p:txBody>
      </p:sp>
      <p:sp>
        <p:nvSpPr>
          <p:cNvPr id="187" name="različica obo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različica oboe</a:t>
            </a:r>
          </a:p>
          <a:p>
            <a:pPr>
              <a:buBlip>
                <a:blip r:embed="rId3"/>
              </a:buBlip>
            </a:pPr>
            <a:r>
              <a:t>razlika: ukrivljen ustnik in hruškast odmevnik</a:t>
            </a:r>
          </a:p>
        </p:txBody>
      </p:sp>
      <p:pic>
        <p:nvPicPr>
          <p:cNvPr id="188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34595" y="10155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3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43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443"/>
                            </p:stCondLst>
                            <p:childTnLst>
                              <p:par>
                                <p:cTn id="11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943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audio>
          </p:childTnLst>
        </p:cTn>
      </p:par>
    </p:tnLst>
    <p:bldLst>
      <p:bldP build="whole" bldLvl="1" animBg="1" rev="0" advAuto="0" spid="186" grpId="2"/>
      <p:bldP build="whole" bldLvl="1" animBg="1" rev="0" advAuto="0" spid="187" grpId="4"/>
      <p:bldP build="whole" bldLvl="1" animBg="1" rev="0" advAuto="0" spid="185" grpId="3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