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orabnik" initials="U" lastIdx="1" clrIdx="0">
    <p:extLst>
      <p:ext uri="{19B8F6BF-5375-455C-9EA6-DF929625EA0E}">
        <p15:presenceInfo xmlns:p15="http://schemas.microsoft.com/office/powerpoint/2012/main" userId="Uporab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1T17:43:17.44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3_QcZSvGLk" TargetMode="External"/><Relationship Id="rId2" Type="http://schemas.openxmlformats.org/officeDocument/2006/relationships/hyperlink" Target="https://www.youtube.com/watch?v=5Ed9mLBMI3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wj9Z-lF4x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imona.weber.goljuf@osnhr.s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975B98-F7FB-4E28-84C1-1615F491E7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TOLKALA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15BE62C-2062-4257-B08E-48FD13C3C3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Simona Weber Goljuf,</a:t>
            </a:r>
          </a:p>
          <a:p>
            <a:r>
              <a:rPr lang="sl-SI" dirty="0"/>
              <a:t>OŠ NH RAJKA HRASTNIK</a:t>
            </a:r>
          </a:p>
        </p:txBody>
      </p:sp>
    </p:spTree>
    <p:extLst>
      <p:ext uri="{BB962C8B-B14F-4D97-AF65-F5344CB8AC3E}">
        <p14:creationId xmlns:p14="http://schemas.microsoft.com/office/powerpoint/2010/main" val="151506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3B667C-E8F8-44BB-B5CE-22E5AB02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025"/>
          </a:xfrm>
        </p:spPr>
        <p:txBody>
          <a:bodyPr/>
          <a:lstStyle/>
          <a:p>
            <a:r>
              <a:rPr lang="sl-SI" dirty="0"/>
              <a:t>SPLOŠNO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3FEA3C-CC00-4587-852A-69F74D52F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3972"/>
            <a:ext cx="8596668" cy="40773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r>
              <a:rPr lang="sl-SI" b="1" dirty="0"/>
              <a:t>V zvezek vnesi naslov TOLKALA in zapiši </a:t>
            </a:r>
            <a:r>
              <a:rPr lang="sl-SI" dirty="0"/>
              <a:t>na kateri dve skupini delimo tolkala in kaj je zanju značilno!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b="1" dirty="0"/>
              <a:t>V zvezek zapiši </a:t>
            </a:r>
            <a:r>
              <a:rPr lang="sl-SI" dirty="0"/>
              <a:t>še drugi način razlikovanja tolkal!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b="1" dirty="0"/>
              <a:t>Katero tolkalo </a:t>
            </a:r>
            <a:r>
              <a:rPr lang="sl-SI" dirty="0"/>
              <a:t>je dobilo svoje mesto v preteklih obdobjih? </a:t>
            </a:r>
            <a:r>
              <a:rPr lang="sl-SI" b="1" dirty="0"/>
              <a:t>Zapiši v celi povedi!</a:t>
            </a:r>
          </a:p>
        </p:txBody>
      </p:sp>
      <p:pic>
        <p:nvPicPr>
          <p:cNvPr id="4" name="tolkala">
            <a:hlinkClick r:id="" action="ppaction://media"/>
            <a:extLst>
              <a:ext uri="{FF2B5EF4-FFF2-40B4-BE49-F238E27FC236}">
                <a16:creationId xmlns:a16="http://schemas.microsoft.com/office/drawing/2014/main" id="{11AA7E8E-CFD6-4266-9183-8B185CF00C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8206" y="1748537"/>
            <a:ext cx="487363" cy="4873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5E0594FD-BF27-4900-9C70-AFA3AB55FC7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0420" y="3255803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F4029281-4195-42C9-B826-21DCE07F9ED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8205" y="45816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82A584-DD86-4691-A062-25A245A7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21061"/>
            <a:ext cx="8596668" cy="1498260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IDIOFONI Z DOLOČLJIVO TONSKO VIŠINO</a:t>
            </a:r>
            <a:r>
              <a:rPr lang="sl-SI" dirty="0"/>
              <a:t>:</a:t>
            </a:r>
            <a:br>
              <a:rPr lang="sl-SI" dirty="0"/>
            </a:br>
            <a:r>
              <a:rPr lang="sl-SI" sz="2700" dirty="0" err="1"/>
              <a:t>zg</a:t>
            </a:r>
            <a:r>
              <a:rPr lang="sl-SI" sz="2700" dirty="0"/>
              <a:t>: zvončki, ksilofon, </a:t>
            </a:r>
            <a:r>
              <a:rPr lang="sl-SI" sz="2700" dirty="0" err="1"/>
              <a:t>marimba</a:t>
            </a:r>
            <a:r>
              <a:rPr lang="sl-SI" sz="2700" dirty="0"/>
              <a:t>, </a:t>
            </a:r>
            <a:br>
              <a:rPr lang="sl-SI" sz="2700" dirty="0"/>
            </a:br>
            <a:r>
              <a:rPr lang="sl-SI" sz="2700" dirty="0" err="1"/>
              <a:t>sp</a:t>
            </a:r>
            <a:r>
              <a:rPr lang="sl-SI" sz="2700" dirty="0"/>
              <a:t>: cevasti zvonovi, vibrafon, čelesta </a:t>
            </a:r>
          </a:p>
        </p:txBody>
      </p:sp>
      <p:pic>
        <p:nvPicPr>
          <p:cNvPr id="1026" name="Picture 2" descr="Ječnik d.o.o., učila in didaktični pripomočki">
            <a:extLst>
              <a:ext uri="{FF2B5EF4-FFF2-40B4-BE49-F238E27FC236}">
                <a16:creationId xmlns:a16="http://schemas.microsoft.com/office/drawing/2014/main" id="{A4F77887-A803-40B9-974D-9446AD4CDC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7" y="2712499"/>
            <a:ext cx="3063659" cy="143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nor AX GB Alt Xylophone Global Beat - Muziker SI">
            <a:extLst>
              <a:ext uri="{FF2B5EF4-FFF2-40B4-BE49-F238E27FC236}">
                <a16:creationId xmlns:a16="http://schemas.microsoft.com/office/drawing/2014/main" id="{3F0B1916-71F5-48BB-80AD-5C164424F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178" y="2792815"/>
            <a:ext cx="2864876" cy="166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ot Sale Marimba 32,37,44,52,64 Key Xylophone Musical Instrument - Buy  Marimba,Marimba For Sale,Foreign Musical Instrument Product on Alibaba.com">
            <a:extLst>
              <a:ext uri="{FF2B5EF4-FFF2-40B4-BE49-F238E27FC236}">
                <a16:creationId xmlns:a16="http://schemas.microsoft.com/office/drawing/2014/main" id="{8FB5655F-2615-4045-A8AB-8636DCE2A4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86515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8" descr="Hot Sale Marimba 32,37,44,52,64 Key Xylophone Musical Instrument - Buy  Marimba,Marimba For Sale,Foreign Musical Instrument Product on Alibaba.com">
            <a:extLst>
              <a:ext uri="{FF2B5EF4-FFF2-40B4-BE49-F238E27FC236}">
                <a16:creationId xmlns:a16="http://schemas.microsoft.com/office/drawing/2014/main" id="{1E5D0C04-CAAD-47AA-A9B5-6D0BA21608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232205" cy="32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10" descr="Hot Sale Marimba 32,37,44,52,64 Key Xylophone Musical Instrument - Buy  Marimba,Marimba For Sale,Foreign Musical Instrument Product on Alibaba.com">
            <a:extLst>
              <a:ext uri="{FF2B5EF4-FFF2-40B4-BE49-F238E27FC236}">
                <a16:creationId xmlns:a16="http://schemas.microsoft.com/office/drawing/2014/main" id="{9617A128-50D5-447A-943E-6251072D18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003066" cy="200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12" descr="Hot Sale Marimba 32,37,44,52,64 Key Xylophone Musical Instrument - Buy  Marimba,Marimba For Sale,Foreign Musical Instrument Product on Alibaba.com">
            <a:extLst>
              <a:ext uri="{FF2B5EF4-FFF2-40B4-BE49-F238E27FC236}">
                <a16:creationId xmlns:a16="http://schemas.microsoft.com/office/drawing/2014/main" id="{59448D05-5BA8-4AB7-8EA4-6AD76916A6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8" name="Picture 14" descr="WHD Practice Marimba with Resonators at Gear4music">
            <a:extLst>
              <a:ext uri="{FF2B5EF4-FFF2-40B4-BE49-F238E27FC236}">
                <a16:creationId xmlns:a16="http://schemas.microsoft.com/office/drawing/2014/main" id="{16CD1B89-BF3F-4B75-BA61-9A0A51A65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52" y="2175178"/>
            <a:ext cx="2726966" cy="25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sings of a Panologist | Music decor, Piano, Instruments">
            <a:extLst>
              <a:ext uri="{FF2B5EF4-FFF2-40B4-BE49-F238E27FC236}">
                <a16:creationId xmlns:a16="http://schemas.microsoft.com/office/drawing/2014/main" id="{83FD5BFD-1750-4036-B5C0-60198413D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989" y="476101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AMAHA VIBRAFON YV-1605 3 OKTAVE - Ceneje.si">
            <a:extLst>
              <a:ext uri="{FF2B5EF4-FFF2-40B4-BE49-F238E27FC236}">
                <a16:creationId xmlns:a16="http://schemas.microsoft.com/office/drawing/2014/main" id="{5FEEBEB1-8CA7-41E9-9293-5C52DEF68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6" y="4611320"/>
            <a:ext cx="2811221" cy="209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WHD Professional Tubular Bells | Gear4music">
            <a:extLst>
              <a:ext uri="{FF2B5EF4-FFF2-40B4-BE49-F238E27FC236}">
                <a16:creationId xmlns:a16="http://schemas.microsoft.com/office/drawing/2014/main" id="{9F5DBA25-D021-4B99-B94E-A768A534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7" y="4220070"/>
            <a:ext cx="2711564" cy="271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31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D8F113-5A7E-4ABE-B0E7-BB3536F8C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239" y="66452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l-SI" sz="3200" b="1" dirty="0"/>
              <a:t>IDIOFONI Z NEDOLOČLJIVO TONSKO VIŠINO</a:t>
            </a:r>
            <a:r>
              <a:rPr lang="sl-SI" sz="3200" dirty="0"/>
              <a:t>:</a:t>
            </a:r>
            <a:br>
              <a:rPr lang="sl-SI" sz="3200" dirty="0"/>
            </a:br>
            <a:r>
              <a:rPr lang="sl-SI" sz="3200" dirty="0" err="1"/>
              <a:t>zg:</a:t>
            </a:r>
            <a:r>
              <a:rPr lang="sl-SI" sz="2700" dirty="0" err="1"/>
              <a:t>činele</a:t>
            </a:r>
            <a:r>
              <a:rPr lang="sl-SI" sz="2700" dirty="0"/>
              <a:t>, palčki-</a:t>
            </a:r>
            <a:r>
              <a:rPr lang="sl-SI" sz="2700" dirty="0" err="1"/>
              <a:t>klaves</a:t>
            </a:r>
            <a:r>
              <a:rPr lang="sl-SI" sz="2700" dirty="0"/>
              <a:t>, </a:t>
            </a:r>
            <a:r>
              <a:rPr lang="sl-SI" sz="2700" dirty="0" err="1"/>
              <a:t>temple</a:t>
            </a:r>
            <a:r>
              <a:rPr lang="sl-SI" sz="2700" dirty="0"/>
              <a:t> </a:t>
            </a:r>
            <a:r>
              <a:rPr lang="sl-SI" sz="2700" dirty="0" err="1"/>
              <a:t>block</a:t>
            </a:r>
            <a:r>
              <a:rPr lang="sl-SI" sz="2700" dirty="0"/>
              <a:t>, ropotulji-</a:t>
            </a:r>
            <a:r>
              <a:rPr lang="sl-SI" sz="2700" dirty="0" err="1"/>
              <a:t>marakas</a:t>
            </a:r>
            <a:br>
              <a:rPr lang="sl-SI" sz="2700" dirty="0"/>
            </a:br>
            <a:r>
              <a:rPr lang="sl-SI" sz="2700" dirty="0" err="1"/>
              <a:t>sp:guiro</a:t>
            </a:r>
            <a:r>
              <a:rPr lang="sl-SI" sz="2700" dirty="0"/>
              <a:t>, kastanjeti, leseni blok, triangel</a:t>
            </a:r>
            <a:br>
              <a:rPr lang="sl-SI" sz="2700" dirty="0"/>
            </a:br>
            <a:endParaRPr lang="sl-SI" sz="2700" dirty="0"/>
          </a:p>
        </p:txBody>
      </p:sp>
      <p:pic>
        <p:nvPicPr>
          <p:cNvPr id="2050" name="Picture 2" descr="GOLDON ČINELE PRSTNE 6,7 cm - Ceneje.si">
            <a:extLst>
              <a:ext uri="{FF2B5EF4-FFF2-40B4-BE49-F238E27FC236}">
                <a16:creationId xmlns:a16="http://schemas.microsoft.com/office/drawing/2014/main" id="{4918E6AE-E196-4573-BD98-C66B7A2BDC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9" y="2229376"/>
            <a:ext cx="2164800" cy="161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veneče palice CL 8105 Akacija Schlagwerk | Melodija Glasbila d.o.o.">
            <a:extLst>
              <a:ext uri="{FF2B5EF4-FFF2-40B4-BE49-F238E27FC236}">
                <a16:creationId xmlns:a16="http://schemas.microsoft.com/office/drawing/2014/main" id="{BB25EF46-2489-4720-B727-EE25346E9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58" y="2410350"/>
            <a:ext cx="1671101" cy="12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rcussion Plus Stand for Temple Blocks: Amazon.co.uk: Musical Instruments">
            <a:extLst>
              <a:ext uri="{FF2B5EF4-FFF2-40B4-BE49-F238E27FC236}">
                <a16:creationId xmlns:a16="http://schemas.microsoft.com/office/drawing/2014/main" id="{28528291-D651-490B-B859-C21728D35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66" y="2485139"/>
            <a:ext cx="1791259" cy="203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mazon.com: Constructive Playthings 9&quot; L. Colorful Wood Maracas  Multicultural Rhythm Band Instrument from Central America for Grades  Kindergarten - 3rd: Industrial &amp; Scientific">
            <a:extLst>
              <a:ext uri="{FF2B5EF4-FFF2-40B4-BE49-F238E27FC236}">
                <a16:creationId xmlns:a16="http://schemas.microsoft.com/office/drawing/2014/main" id="{A877386E-115A-46AA-A4D2-4C57BBF69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381" y="2485140"/>
            <a:ext cx="1879526" cy="18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nor L2621 Guiro – Thomann UK">
            <a:extLst>
              <a:ext uri="{FF2B5EF4-FFF2-40B4-BE49-F238E27FC236}">
                <a16:creationId xmlns:a16="http://schemas.microsoft.com/office/drawing/2014/main" id="{392612C1-C2DA-4BED-A002-9391305FB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8" y="4364666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ONOR SORMI KASTANJETIT· Musiikkikauppa F-Musiikki">
            <a:extLst>
              <a:ext uri="{FF2B5EF4-FFF2-40B4-BE49-F238E27FC236}">
                <a16:creationId xmlns:a16="http://schemas.microsoft.com/office/drawing/2014/main" id="{D4FC29B8-2C1D-4B08-AC29-ACE9111CA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90" y="4578618"/>
            <a:ext cx="1849503" cy="12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Orffov inštrumentarij - Žabe, gromi, kastanjete, bloki... | Melodija  Glasbila d.o.o.">
            <a:extLst>
              <a:ext uri="{FF2B5EF4-FFF2-40B4-BE49-F238E27FC236}">
                <a16:creationId xmlns:a16="http://schemas.microsoft.com/office/drawing/2014/main" id="{45BBAFE6-F06F-4BB0-99A8-0B0B5F0D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5269969"/>
            <a:ext cx="2339532" cy="10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riangel 15 cm Aspire Latin Percussion LP861.100 | Melodija Glasbila d.o.o.">
            <a:extLst>
              <a:ext uri="{FF2B5EF4-FFF2-40B4-BE49-F238E27FC236}">
                <a16:creationId xmlns:a16="http://schemas.microsoft.com/office/drawing/2014/main" id="{63524DD6-038F-4584-A0B8-73DEE617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34" y="4525067"/>
            <a:ext cx="1758428" cy="21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1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79AF0E-1A9F-4657-9DE2-688D2515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MEMBRANOFON Z DOLOČLJIVO TONSKO VIŠINO:</a:t>
            </a:r>
            <a:r>
              <a:rPr lang="sl-SI" dirty="0"/>
              <a:t> PAVKE ALI TIMPANI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567F19C7-A157-4A39-A2C6-0A5B98232D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8064" y="2580226"/>
            <a:ext cx="487363" cy="487363"/>
          </a:xfrm>
          <a:prstGeom prst="rect">
            <a:avLst/>
          </a:prstGeom>
        </p:spPr>
      </p:pic>
      <p:pic>
        <p:nvPicPr>
          <p:cNvPr id="3074" name="Picture 2" descr="Timpani Ludwig 29&quot; Professional Hammered Copper LTP529KG">
            <a:extLst>
              <a:ext uri="{FF2B5EF4-FFF2-40B4-BE49-F238E27FC236}">
                <a16:creationId xmlns:a16="http://schemas.microsoft.com/office/drawing/2014/main" id="{8E8F81D6-C2E8-4739-B072-450E19A642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27" y="2128783"/>
            <a:ext cx="6162500" cy="46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72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2D378-051E-4E67-A2D8-59579628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800" b="1" dirty="0"/>
              <a:t>MEMBRANOFONI Z NEDOLOČLJIVO TONSKO VIŠINO</a:t>
            </a:r>
            <a:r>
              <a:rPr lang="sl-SI" sz="2800" dirty="0"/>
              <a:t>:</a:t>
            </a:r>
            <a:br>
              <a:rPr lang="sl-SI" sz="2800" dirty="0"/>
            </a:br>
            <a:r>
              <a:rPr lang="sl-SI" sz="2800" dirty="0"/>
              <a:t>veliki boben, mali boben, bonge, </a:t>
            </a:r>
            <a:r>
              <a:rPr lang="sl-SI" sz="2800" dirty="0" err="1"/>
              <a:t>konge</a:t>
            </a:r>
            <a:r>
              <a:rPr lang="sl-SI" sz="2800" dirty="0"/>
              <a:t>, </a:t>
            </a:r>
            <a:br>
              <a:rPr lang="sl-SI" sz="2800" dirty="0"/>
            </a:br>
            <a:r>
              <a:rPr lang="sl-SI" sz="2800" dirty="0" err="1"/>
              <a:t>djemba</a:t>
            </a:r>
            <a:r>
              <a:rPr lang="sl-SI" sz="2800" dirty="0"/>
              <a:t>, komplet ali baterija bobnov</a:t>
            </a:r>
          </a:p>
        </p:txBody>
      </p:sp>
      <p:pic>
        <p:nvPicPr>
          <p:cNvPr id="4098" name="Picture 2" descr="Navijaški boben MD22 | M4 Music Store">
            <a:extLst>
              <a:ext uri="{FF2B5EF4-FFF2-40B4-BE49-F238E27FC236}">
                <a16:creationId xmlns:a16="http://schemas.microsoft.com/office/drawing/2014/main" id="{65502A10-7CC2-445D-AEBB-D03980D823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3" y="1889760"/>
            <a:ext cx="3797619" cy="278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YAMAHA mali boben RAS1465 ALUMINIUM - Ceneje.si">
            <a:extLst>
              <a:ext uri="{FF2B5EF4-FFF2-40B4-BE49-F238E27FC236}">
                <a16:creationId xmlns:a16="http://schemas.microsoft.com/office/drawing/2014/main" id="{CA9E51AE-112E-4876-B997-987B40915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93" y="2397196"/>
            <a:ext cx="1527436" cy="152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ongi na Gear4music.com">
            <a:extLst>
              <a:ext uri="{FF2B5EF4-FFF2-40B4-BE49-F238E27FC236}">
                <a16:creationId xmlns:a16="http://schemas.microsoft.com/office/drawing/2014/main" id="{E87C44BD-CAD5-4571-8732-83C3ADA81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62" y="1814002"/>
            <a:ext cx="2567167" cy="256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nga - Wikipedia">
            <a:extLst>
              <a:ext uri="{FF2B5EF4-FFF2-40B4-BE49-F238E27FC236}">
                <a16:creationId xmlns:a16="http://schemas.microsoft.com/office/drawing/2014/main" id="{7978B90D-6F8C-45CE-B904-F64485D58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744" y="1590344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30cm Height Djembe colorful painted drum handmade for Kids: Amazon.co.uk:  Musical Instruments">
            <a:extLst>
              <a:ext uri="{FF2B5EF4-FFF2-40B4-BE49-F238E27FC236}">
                <a16:creationId xmlns:a16="http://schemas.microsoft.com/office/drawing/2014/main" id="{A454005B-99FD-4857-9003-7702D309B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24" y="4792566"/>
            <a:ext cx="1202395" cy="184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obni in seti bobnov • Glasbena trgovina Symphony">
            <a:extLst>
              <a:ext uri="{FF2B5EF4-FFF2-40B4-BE49-F238E27FC236}">
                <a16:creationId xmlns:a16="http://schemas.microsoft.com/office/drawing/2014/main" id="{4A86225F-6507-413A-846C-88CEAA7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075" y="3895764"/>
            <a:ext cx="3565296" cy="356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4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948331-B484-40C0-BB0C-7265D5CF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NEKAJ FILMČKOV O TOLKALIH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5A56885-EB31-41E6-8C77-99CA9609B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BATERIJA BOBNOV</a:t>
            </a:r>
          </a:p>
          <a:p>
            <a:r>
              <a:rPr lang="sl-SI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https://www.youtube.com/watch?v=5Ed9mLBMI3o</a:t>
            </a:r>
            <a:endParaRPr lang="sl-SI" u="sng" dirty="0">
              <a:solidFill>
                <a:srgbClr val="FF0000"/>
              </a:solidFill>
            </a:endParaRPr>
          </a:p>
          <a:p>
            <a:endParaRPr lang="sl-SI" u="sng" dirty="0">
              <a:solidFill>
                <a:srgbClr val="FF0000"/>
              </a:solidFill>
            </a:endParaRPr>
          </a:p>
          <a:p>
            <a:r>
              <a:rPr lang="sl-SI" u="sng" dirty="0"/>
              <a:t>PREDSTAVITEV TOLKAL, Konservatorij za glasbo in balet Maribor</a:t>
            </a:r>
          </a:p>
          <a:p>
            <a:r>
              <a:rPr lang="sl-SI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https://www.youtube.com/watch?v=w3_QcZSvGLk</a:t>
            </a:r>
            <a:endParaRPr lang="sl-SI" u="sng" dirty="0">
              <a:solidFill>
                <a:srgbClr val="FF0000"/>
              </a:solidFill>
            </a:endParaRPr>
          </a:p>
          <a:p>
            <a:endParaRPr lang="sl-SI" u="sng" dirty="0"/>
          </a:p>
          <a:p>
            <a:r>
              <a:rPr lang="sl-SI" u="sng" dirty="0"/>
              <a:t>TOLKALA – GŠ SLOVENSKE KONJICE</a:t>
            </a:r>
            <a:endParaRPr lang="sl-SI" dirty="0"/>
          </a:p>
          <a:p>
            <a:r>
              <a:rPr lang="sl-SI" u="sng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https://www.youtube.com/watch?v=7wj9Z-lF4xw</a:t>
            </a:r>
            <a:endParaRPr lang="sl-SI" dirty="0">
              <a:solidFill>
                <a:srgbClr val="FF0000"/>
              </a:solidFill>
            </a:endParaRP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6945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897A65-6331-4140-A764-7904FD45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 ZVEZEK: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303C69-60A1-495F-9946-10A70BAEB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1.REŠENE NALOGE IZ PROSOJNICE ŠT.2!</a:t>
            </a:r>
          </a:p>
          <a:p>
            <a:r>
              <a:rPr lang="sl-SI" dirty="0"/>
              <a:t>2. PREPIS </a:t>
            </a:r>
            <a:r>
              <a:rPr lang="sl-SI" b="1" dirty="0"/>
              <a:t>NASLOVA IN INŠTRUMENTOV</a:t>
            </a:r>
            <a:r>
              <a:rPr lang="sl-SI" dirty="0"/>
              <a:t> IZ PROSOJNIC OD 3. do VKLJUČNO 6.!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NALOGO MI POŠLJI NA MAIL: </a:t>
            </a:r>
            <a:r>
              <a:rPr lang="sl-SI" dirty="0">
                <a:hlinkClick r:id="rId2"/>
              </a:rPr>
              <a:t>simona.weber.goljuf@osnhr.si</a:t>
            </a:r>
            <a:endParaRPr lang="sl-SI" dirty="0"/>
          </a:p>
          <a:p>
            <a:r>
              <a:rPr lang="sl-SI" dirty="0"/>
              <a:t>DRŽI SE DOLOČENEGA ROKA </a:t>
            </a:r>
            <a:r>
              <a:rPr lang="sl-SI"/>
              <a:t>za oddajo!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55707558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250</Words>
  <Application>Microsoft Office PowerPoint</Application>
  <PresentationFormat>Širokozaslonsko</PresentationFormat>
  <Paragraphs>32</Paragraphs>
  <Slides>8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Gladko</vt:lpstr>
      <vt:lpstr>TOLKALA</vt:lpstr>
      <vt:lpstr>SPLOŠNO</vt:lpstr>
      <vt:lpstr>IDIOFONI Z DOLOČLJIVO TONSKO VIŠINO: zg: zvončki, ksilofon, marimba,  sp: cevasti zvonovi, vibrafon, čelesta </vt:lpstr>
      <vt:lpstr>IDIOFONI Z NEDOLOČLJIVO TONSKO VIŠINO: zg:činele, palčki-klaves, temple block, ropotulji-marakas sp:guiro, kastanjeti, leseni blok, triangel </vt:lpstr>
      <vt:lpstr>MEMBRANOFON Z DOLOČLJIVO TONSKO VIŠINO: PAVKE ALI TIMPANI</vt:lpstr>
      <vt:lpstr>MEMBRANOFONI Z NEDOLOČLJIVO TONSKO VIŠINO: veliki boben, mali boben, bonge, konge,  djemba, komplet ali baterija bobnov</vt:lpstr>
      <vt:lpstr>NEKAJ FILMČKOV O TOLKALIH</vt:lpstr>
      <vt:lpstr>V ZVEZEK: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TOLKALA</dc:title>
  <dc:creator>Uporabnik</dc:creator>
  <cp:lastModifiedBy>Uporabnik</cp:lastModifiedBy>
  <cp:revision>10</cp:revision>
  <dcterms:created xsi:type="dcterms:W3CDTF">2020-11-21T16:05:47Z</dcterms:created>
  <dcterms:modified xsi:type="dcterms:W3CDTF">2020-11-21T20:14:21Z</dcterms:modified>
</cp:coreProperties>
</file>