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080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342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569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537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25792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4699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86984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413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956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30671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327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09C552C-9469-4003-867D-2482D24EF909}" type="datetimeFigureOut">
              <a:rPr lang="sl-SI" smtClean="0"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49E4E90-91F9-45EA-AF86-088275CE27F2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538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eh22szdnR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mkVBf01XhQ" TargetMode="External"/><Relationship Id="rId2" Type="http://schemas.openxmlformats.org/officeDocument/2006/relationships/hyperlink" Target="https://www.youtube.com/watch?v=k2RPKMJmSp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YkJrEPxtB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6600" dirty="0" smtClean="0"/>
              <a:t>Različne vrste in oblike glasbe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sl-SI" dirty="0" smtClean="0"/>
              <a:t>Aleš pevec, prof.</a:t>
            </a:r>
          </a:p>
          <a:p>
            <a:pPr algn="r"/>
            <a:r>
              <a:rPr lang="sl-SI" dirty="0" smtClean="0"/>
              <a:t>Gimnazija </a:t>
            </a:r>
            <a:r>
              <a:rPr lang="sl-SI" dirty="0" err="1" smtClean="0"/>
              <a:t>ptuj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751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60915" y="105294"/>
            <a:ext cx="10178322" cy="1492132"/>
          </a:xfrm>
        </p:spPr>
        <p:txBody>
          <a:bodyPr/>
          <a:lstStyle/>
          <a:p>
            <a:pPr algn="ctr"/>
            <a:r>
              <a:rPr lang="sl-SI" dirty="0" smtClean="0"/>
              <a:t>Od enoglasja do večglasja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12801" y="1025236"/>
            <a:ext cx="10954326" cy="5832764"/>
          </a:xfrm>
        </p:spPr>
        <p:txBody>
          <a:bodyPr>
            <a:normAutofit lnSpcReduction="10000"/>
          </a:bodyPr>
          <a:lstStyle/>
          <a:p>
            <a:r>
              <a:rPr lang="sl-SI" sz="1800" b="1" dirty="0">
                <a:solidFill>
                  <a:schemeClr val="accent5">
                    <a:lumMod val="75000"/>
                  </a:schemeClr>
                </a:solidFill>
              </a:rPr>
              <a:t>Melodija</a:t>
            </a:r>
            <a:r>
              <a:rPr lang="sl-SI" sz="1800" dirty="0"/>
              <a:t> </a:t>
            </a:r>
            <a:r>
              <a:rPr lang="sl-SI" sz="1800" dirty="0" smtClean="0"/>
              <a:t>(starogrško </a:t>
            </a:r>
            <a:r>
              <a:rPr lang="sl-SI" sz="1800" i="1" dirty="0" smtClean="0">
                <a:solidFill>
                  <a:schemeClr val="tx1"/>
                </a:solidFill>
              </a:rPr>
              <a:t>melos</a:t>
            </a:r>
            <a:r>
              <a:rPr lang="sl-SI" sz="1800" dirty="0" smtClean="0">
                <a:solidFill>
                  <a:schemeClr val="tx1"/>
                </a:solidFill>
              </a:rPr>
              <a:t> </a:t>
            </a:r>
            <a:r>
              <a:rPr lang="el-GR" sz="1800" dirty="0" smtClean="0">
                <a:solidFill>
                  <a:schemeClr val="tx1"/>
                </a:solidFill>
              </a:rPr>
              <a:t>-</a:t>
            </a:r>
            <a:r>
              <a:rPr lang="el-GR" sz="1800" dirty="0">
                <a:solidFill>
                  <a:schemeClr val="tx1"/>
                </a:solidFill>
              </a:rPr>
              <a:t> </a:t>
            </a:r>
            <a:r>
              <a:rPr lang="sl-SI" sz="1800" i="1" dirty="0" smtClean="0">
                <a:solidFill>
                  <a:schemeClr val="tx1"/>
                </a:solidFill>
              </a:rPr>
              <a:t>pesem</a:t>
            </a:r>
            <a:r>
              <a:rPr lang="sl-SI" sz="1800" dirty="0" smtClean="0"/>
              <a:t>), </a:t>
            </a:r>
            <a:r>
              <a:rPr lang="sl-SI" sz="1800" dirty="0"/>
              <a:t>je </a:t>
            </a:r>
            <a:r>
              <a:rPr lang="sl-SI" sz="1800" dirty="0" smtClean="0"/>
              <a:t>zaporedje</a:t>
            </a:r>
            <a:r>
              <a:rPr lang="sl-SI" sz="1800" dirty="0"/>
              <a:t> različnih </a:t>
            </a:r>
            <a:r>
              <a:rPr lang="sl-SI" sz="1800" dirty="0" smtClean="0"/>
              <a:t>tonskih višin in različnih </a:t>
            </a:r>
            <a:r>
              <a:rPr lang="sl-SI" sz="1800" dirty="0"/>
              <a:t>trajanj, ki tvorijo prepoznavno in smiselno glasbeno celoto, lahko pa tudi </a:t>
            </a:r>
            <a:r>
              <a:rPr lang="sl-SI" sz="1800" dirty="0" smtClean="0"/>
              <a:t>temo</a:t>
            </a:r>
            <a:r>
              <a:rPr lang="sl-SI" sz="1800" dirty="0"/>
              <a:t>. </a:t>
            </a:r>
            <a:r>
              <a:rPr lang="sl-SI" sz="1800" dirty="0"/>
              <a:t> </a:t>
            </a:r>
            <a:r>
              <a:rPr lang="sl-SI" sz="1800" dirty="0" smtClean="0"/>
              <a:t>Zgodovinsko </a:t>
            </a:r>
            <a:r>
              <a:rPr lang="sl-SI" sz="1800" dirty="0"/>
              <a:t>sodi melodija med </a:t>
            </a:r>
            <a:r>
              <a:rPr lang="sl-SI" sz="1800" dirty="0" smtClean="0"/>
              <a:t>prvotne oblike</a:t>
            </a:r>
            <a:r>
              <a:rPr lang="sl-SI" sz="1800" dirty="0"/>
              <a:t> ljudske in umetne </a:t>
            </a:r>
            <a:r>
              <a:rPr lang="sl-SI" sz="1800" dirty="0" smtClean="0"/>
              <a:t>glasbe </a:t>
            </a:r>
            <a:r>
              <a:rPr lang="sl-SI" sz="1800" dirty="0"/>
              <a:t>zahodnega sveta. </a:t>
            </a:r>
            <a:endParaRPr lang="sl-SI" sz="1800" dirty="0" smtClean="0"/>
          </a:p>
          <a:p>
            <a:r>
              <a:rPr lang="sl-SI" sz="1800" dirty="0" smtClean="0">
                <a:solidFill>
                  <a:schemeClr val="tx1"/>
                </a:solidFill>
              </a:rPr>
              <a:t>Glavni </a:t>
            </a:r>
            <a:r>
              <a:rPr lang="sl-SI" sz="1800" dirty="0">
                <a:solidFill>
                  <a:schemeClr val="tx1"/>
                </a:solidFill>
              </a:rPr>
              <a:t>elementi melodije so: višina </a:t>
            </a:r>
            <a:r>
              <a:rPr lang="sl-SI" sz="1800" dirty="0" smtClean="0">
                <a:solidFill>
                  <a:schemeClr val="tx1"/>
                </a:solidFill>
              </a:rPr>
              <a:t>tonov, notne vrednosti (trajanje </a:t>
            </a:r>
            <a:r>
              <a:rPr lang="sl-SI" sz="1800" dirty="0">
                <a:solidFill>
                  <a:schemeClr val="tx1"/>
                </a:solidFill>
              </a:rPr>
              <a:t>tonov), barva </a:t>
            </a:r>
            <a:r>
              <a:rPr lang="sl-SI" sz="1800" dirty="0" smtClean="0">
                <a:solidFill>
                  <a:schemeClr val="tx1"/>
                </a:solidFill>
              </a:rPr>
              <a:t>zvoka in glasnost. 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Na </a:t>
            </a:r>
            <a:r>
              <a:rPr lang="sl-SI" sz="1800" dirty="0">
                <a:solidFill>
                  <a:schemeClr val="tx1"/>
                </a:solidFill>
              </a:rPr>
              <a:t>podlagi znanja o harmoniji lahko iz ene melodije </a:t>
            </a:r>
            <a:r>
              <a:rPr lang="sl-SI" sz="1800" dirty="0" smtClean="0">
                <a:solidFill>
                  <a:schemeClr val="tx1"/>
                </a:solidFill>
              </a:rPr>
              <a:t>ustvarimo </a:t>
            </a:r>
            <a:r>
              <a:rPr lang="sl-SI" sz="1800" dirty="0">
                <a:solidFill>
                  <a:schemeClr val="tx1"/>
                </a:solidFill>
              </a:rPr>
              <a:t>homofono ali polifono glasbeno delo.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Glede na pojavljanja </a:t>
            </a:r>
            <a:r>
              <a:rPr lang="sl-SI" sz="1800" dirty="0">
                <a:solidFill>
                  <a:schemeClr val="tx1"/>
                </a:solidFill>
              </a:rPr>
              <a:t>melodije v </a:t>
            </a:r>
            <a:r>
              <a:rPr lang="sl-SI" sz="1800" dirty="0" smtClean="0">
                <a:solidFill>
                  <a:schemeClr val="tx1"/>
                </a:solidFill>
              </a:rPr>
              <a:t>nekem glasbenem delu ločimo torej naslednje pojme</a:t>
            </a:r>
            <a:r>
              <a:rPr lang="sl-SI" sz="1800" dirty="0">
                <a:solidFill>
                  <a:schemeClr val="tx1"/>
                </a:solidFill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sl-SI" b="1" dirty="0" err="1">
                <a:solidFill>
                  <a:srgbClr val="C00000"/>
                </a:solidFill>
              </a:rPr>
              <a:t>monofonija</a:t>
            </a:r>
            <a:r>
              <a:rPr lang="sl-SI" dirty="0"/>
              <a:t> </a:t>
            </a:r>
            <a:r>
              <a:rPr lang="sl-SI" dirty="0" smtClean="0"/>
              <a:t> - enoglasje </a:t>
            </a:r>
            <a:r>
              <a:rPr lang="sl-SI" dirty="0"/>
              <a:t>z eno samo melodijo, brez </a:t>
            </a:r>
            <a:r>
              <a:rPr lang="sl-SI" dirty="0" smtClean="0"/>
              <a:t>spremljave.</a:t>
            </a:r>
            <a:endParaRPr lang="sl-SI" dirty="0"/>
          </a:p>
          <a:p>
            <a:pPr lvl="1">
              <a:lnSpc>
                <a:spcPct val="150000"/>
              </a:lnSpc>
            </a:pPr>
            <a:r>
              <a:rPr lang="sl-SI" b="1" dirty="0">
                <a:solidFill>
                  <a:srgbClr val="C00000"/>
                </a:solidFill>
              </a:rPr>
              <a:t>polifonija </a:t>
            </a:r>
            <a:r>
              <a:rPr lang="sl-SI" dirty="0" smtClean="0"/>
              <a:t>- večglasje </a:t>
            </a:r>
            <a:r>
              <a:rPr lang="sl-SI" dirty="0"/>
              <a:t>z več samostojnimi melodijami, ki zvenijo </a:t>
            </a:r>
            <a:r>
              <a:rPr lang="sl-SI" dirty="0" smtClean="0"/>
              <a:t>hkrati in v katerem so izraziti </a:t>
            </a:r>
            <a:r>
              <a:rPr lang="sl-SI" dirty="0"/>
              <a:t>glasovi </a:t>
            </a:r>
            <a:r>
              <a:rPr lang="sl-SI" dirty="0" smtClean="0"/>
              <a:t>vodeni relativno samostojno.</a:t>
            </a:r>
            <a:endParaRPr lang="sl-SI" dirty="0"/>
          </a:p>
          <a:p>
            <a:pPr lvl="1">
              <a:lnSpc>
                <a:spcPct val="150000"/>
              </a:lnSpc>
            </a:pPr>
            <a:r>
              <a:rPr lang="sl-SI" b="1" dirty="0">
                <a:solidFill>
                  <a:srgbClr val="C00000"/>
                </a:solidFill>
              </a:rPr>
              <a:t>homofonija</a:t>
            </a:r>
            <a:r>
              <a:rPr lang="sl-SI" dirty="0"/>
              <a:t> </a:t>
            </a:r>
            <a:r>
              <a:rPr lang="sl-SI" dirty="0" smtClean="0"/>
              <a:t>- večglasje z </a:t>
            </a:r>
            <a:r>
              <a:rPr lang="sl-SI" dirty="0"/>
              <a:t>izrazito melodijo, ki je </a:t>
            </a:r>
            <a:r>
              <a:rPr lang="sl-SI" dirty="0" err="1"/>
              <a:t>ponavadi</a:t>
            </a:r>
            <a:r>
              <a:rPr lang="sl-SI" dirty="0"/>
              <a:t> v zgornjem glasu. Drugi glasovi jo </a:t>
            </a:r>
            <a:r>
              <a:rPr lang="sl-SI" dirty="0" err="1"/>
              <a:t>akordično</a:t>
            </a:r>
            <a:r>
              <a:rPr lang="sl-SI" dirty="0"/>
              <a:t> in ritmično spremljajo in </a:t>
            </a:r>
            <a:r>
              <a:rPr lang="sl-SI" dirty="0" smtClean="0"/>
              <a:t>dopolnjujejo.</a:t>
            </a:r>
          </a:p>
          <a:p>
            <a:pPr lvl="1">
              <a:lnSpc>
                <a:spcPct val="150000"/>
              </a:lnSpc>
            </a:pPr>
            <a:r>
              <a:rPr lang="sl-SI" b="1" dirty="0" err="1" smtClean="0">
                <a:solidFill>
                  <a:srgbClr val="C00000"/>
                </a:solidFill>
              </a:rPr>
              <a:t>heterofonija</a:t>
            </a:r>
            <a:r>
              <a:rPr lang="sl-SI" dirty="0" smtClean="0">
                <a:solidFill>
                  <a:srgbClr val="C00000"/>
                </a:solidFill>
              </a:rPr>
              <a:t> - </a:t>
            </a:r>
            <a:r>
              <a:rPr lang="sl-SI" dirty="0"/>
              <a:t>večglasje, v katerem določeno melodijo posamezni glasovi delno </a:t>
            </a:r>
            <a:r>
              <a:rPr lang="sl-SI" dirty="0" smtClean="0"/>
              <a:t>spreminjajo.</a:t>
            </a:r>
            <a:endParaRPr lang="sl-SI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sl-SI" sz="1600" dirty="0">
              <a:solidFill>
                <a:srgbClr val="C00000"/>
              </a:solidFill>
              <a:hlinkClick r:id="rId2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sl-SI" sz="1600" dirty="0" smtClean="0">
                <a:hlinkClick r:id="rId2"/>
              </a:rPr>
              <a:t>https</a:t>
            </a:r>
            <a:r>
              <a:rPr lang="sl-SI" sz="1600" dirty="0">
                <a:hlinkClick r:id="rId2"/>
              </a:rPr>
              <a:t>://</a:t>
            </a:r>
            <a:r>
              <a:rPr lang="sl-SI" sz="1600" dirty="0" smtClean="0">
                <a:hlinkClick r:id="rId2"/>
              </a:rPr>
              <a:t>www.youtube.com/watch?v=teh22szdnRQ</a:t>
            </a:r>
            <a:r>
              <a:rPr lang="sl-SI" sz="1600" dirty="0" smtClean="0"/>
              <a:t> – Glasbeni primeri pojavljanje melodije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013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Programska in absolutna glasba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51677" y="2286001"/>
            <a:ext cx="10303013" cy="4571999"/>
          </a:xfrm>
        </p:spPr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Programska glasba </a:t>
            </a:r>
            <a:r>
              <a:rPr lang="sl-SI" dirty="0" smtClean="0"/>
              <a:t>je </a:t>
            </a:r>
            <a:r>
              <a:rPr lang="sl-SI" dirty="0"/>
              <a:t>glasba, za katero skladatelj išče spodbude v zgodovini, naravi, literaturi, likovni umetnosti ... Skladba ima vedno tudi neki konkreten naslov, ki že nakazuje dogajanje, duševno stanje, vizualno </a:t>
            </a:r>
            <a:r>
              <a:rPr lang="sl-SI" dirty="0" smtClean="0"/>
              <a:t>vsebino ali </a:t>
            </a:r>
            <a:r>
              <a:rPr lang="sl-SI" dirty="0"/>
              <a:t>konkretno vsebino </a:t>
            </a:r>
            <a:r>
              <a:rPr lang="sl-SI" dirty="0" smtClean="0"/>
              <a:t>(Vltava, Živalski karneval …)</a:t>
            </a:r>
            <a:endParaRPr lang="sl-SI" b="1" dirty="0" smtClean="0">
              <a:solidFill>
                <a:srgbClr val="C00000"/>
              </a:solidFill>
            </a:endParaRPr>
          </a:p>
          <a:p>
            <a:r>
              <a:rPr lang="sl-SI" sz="1600" b="1" dirty="0" smtClean="0">
                <a:solidFill>
                  <a:srgbClr val="C00000"/>
                </a:solidFill>
                <a:hlinkClick r:id="rId2"/>
              </a:rPr>
              <a:t>https://www.youtube.com/watch?v=k2RPKMJmSp0</a:t>
            </a:r>
            <a:r>
              <a:rPr lang="sl-SI" sz="1600" b="1" dirty="0" smtClean="0">
                <a:solidFill>
                  <a:schemeClr val="tx1"/>
                </a:solidFill>
              </a:rPr>
              <a:t> –</a:t>
            </a:r>
            <a:r>
              <a:rPr lang="sl-SI" sz="1600" b="1" dirty="0">
                <a:solidFill>
                  <a:schemeClr val="tx1"/>
                </a:solidFill>
              </a:rPr>
              <a:t> Živalski karneval (</a:t>
            </a:r>
            <a:r>
              <a:rPr lang="sl-SI" sz="1600" b="1" dirty="0" err="1">
                <a:solidFill>
                  <a:schemeClr val="tx1"/>
                </a:solidFill>
              </a:rPr>
              <a:t>Camille</a:t>
            </a:r>
            <a:r>
              <a:rPr lang="sl-SI" sz="1600" b="1" dirty="0">
                <a:solidFill>
                  <a:schemeClr val="tx1"/>
                </a:solidFill>
              </a:rPr>
              <a:t> </a:t>
            </a:r>
            <a:r>
              <a:rPr lang="sl-SI" sz="1600" b="1" dirty="0" err="1" smtClean="0">
                <a:solidFill>
                  <a:schemeClr val="tx1"/>
                </a:solidFill>
              </a:rPr>
              <a:t>Saint-Saëns</a:t>
            </a:r>
            <a:r>
              <a:rPr lang="sl-SI" sz="1600" b="1" dirty="0" smtClean="0">
                <a:solidFill>
                  <a:schemeClr val="tx1"/>
                </a:solidFill>
              </a:rPr>
              <a:t>)</a:t>
            </a:r>
            <a:endParaRPr lang="sl-SI" sz="1600" b="1" dirty="0" smtClean="0">
              <a:solidFill>
                <a:srgbClr val="C00000"/>
              </a:solidFill>
            </a:endParaRPr>
          </a:p>
          <a:p>
            <a:endParaRPr lang="sl-SI" b="1" dirty="0" smtClean="0">
              <a:solidFill>
                <a:srgbClr val="C00000"/>
              </a:solidFill>
            </a:endParaRPr>
          </a:p>
          <a:p>
            <a:r>
              <a:rPr lang="sl-SI" b="1" dirty="0" smtClean="0">
                <a:solidFill>
                  <a:srgbClr val="C00000"/>
                </a:solidFill>
              </a:rPr>
              <a:t>Absolutna </a:t>
            </a:r>
            <a:r>
              <a:rPr lang="sl-SI" b="1" dirty="0">
                <a:solidFill>
                  <a:srgbClr val="C00000"/>
                </a:solidFill>
              </a:rPr>
              <a:t>glasba </a:t>
            </a:r>
            <a:r>
              <a:rPr lang="sl-SI" dirty="0"/>
              <a:t>je </a:t>
            </a:r>
            <a:r>
              <a:rPr lang="sl-SI" dirty="0" smtClean="0"/>
              <a:t>glasba </a:t>
            </a:r>
            <a:r>
              <a:rPr lang="sl-SI" dirty="0"/>
              <a:t>ki jo skladatelj napiše kot izraz svojega notranjega sveta, občutij, čustev in je podrejena natančnim določenim glasbeno-oblikovnim zakonitostim. </a:t>
            </a:r>
            <a:r>
              <a:rPr lang="sl-SI" dirty="0" smtClean="0"/>
              <a:t>Pri tej vrsti glasbe skladatelj ne misli na nič drugega, kot na čisto glasbo. To vrsto glasbe skladatelji največkrat poimenujejo kar po glasbeni obliki (simfonija, sonata, fuga, menuet, variacija …).</a:t>
            </a:r>
          </a:p>
          <a:p>
            <a:r>
              <a:rPr lang="sl-SI" sz="1800" dirty="0">
                <a:hlinkClick r:id="rId3"/>
              </a:rPr>
              <a:t>https://</a:t>
            </a:r>
            <a:r>
              <a:rPr lang="sl-SI" sz="1800" dirty="0" smtClean="0">
                <a:hlinkClick r:id="rId3"/>
              </a:rPr>
              <a:t>www.youtube.com/watch?v=HmkVBf01XhQ</a:t>
            </a:r>
            <a:r>
              <a:rPr lang="sl-SI" sz="1800" dirty="0" smtClean="0"/>
              <a:t> -</a:t>
            </a:r>
            <a:r>
              <a:rPr lang="it-IT" sz="1800" dirty="0" smtClean="0"/>
              <a:t> </a:t>
            </a:r>
            <a:r>
              <a:rPr lang="it-IT" sz="1800" b="1" dirty="0">
                <a:solidFill>
                  <a:schemeClr val="tx1"/>
                </a:solidFill>
              </a:rPr>
              <a:t>Sonata </a:t>
            </a:r>
            <a:r>
              <a:rPr lang="sl-SI" sz="1800" b="1" dirty="0" smtClean="0">
                <a:solidFill>
                  <a:schemeClr val="tx1"/>
                </a:solidFill>
              </a:rPr>
              <a:t>št.</a:t>
            </a:r>
            <a:r>
              <a:rPr lang="it-IT" sz="1800" b="1" dirty="0" smtClean="0">
                <a:solidFill>
                  <a:schemeClr val="tx1"/>
                </a:solidFill>
              </a:rPr>
              <a:t>16 </a:t>
            </a:r>
            <a:r>
              <a:rPr lang="sl-SI" sz="1800" b="1" dirty="0" smtClean="0">
                <a:solidFill>
                  <a:schemeClr val="tx1"/>
                </a:solidFill>
              </a:rPr>
              <a:t>v </a:t>
            </a:r>
            <a:r>
              <a:rPr lang="it-IT" sz="1800" b="1" dirty="0" smtClean="0">
                <a:solidFill>
                  <a:schemeClr val="tx1"/>
                </a:solidFill>
              </a:rPr>
              <a:t>C</a:t>
            </a:r>
            <a:r>
              <a:rPr lang="sl-SI" sz="1800" b="1" dirty="0" smtClean="0">
                <a:solidFill>
                  <a:schemeClr val="tx1"/>
                </a:solidFill>
              </a:rPr>
              <a:t>-duru,</a:t>
            </a:r>
            <a:r>
              <a:rPr lang="it-IT" sz="1800" b="1" dirty="0" smtClean="0">
                <a:solidFill>
                  <a:schemeClr val="tx1"/>
                </a:solidFill>
              </a:rPr>
              <a:t> </a:t>
            </a:r>
            <a:r>
              <a:rPr lang="it-IT" sz="1800" b="1" dirty="0">
                <a:solidFill>
                  <a:schemeClr val="tx1"/>
                </a:solidFill>
              </a:rPr>
              <a:t>K. </a:t>
            </a:r>
            <a:r>
              <a:rPr lang="it-IT" sz="1800" b="1" dirty="0" smtClean="0">
                <a:solidFill>
                  <a:schemeClr val="tx1"/>
                </a:solidFill>
              </a:rPr>
              <a:t>545</a:t>
            </a:r>
            <a:r>
              <a:rPr lang="sl-SI" sz="1800" b="1" dirty="0" smtClean="0">
                <a:solidFill>
                  <a:schemeClr val="tx1"/>
                </a:solidFill>
              </a:rPr>
              <a:t> (W.  A. Mozart)</a:t>
            </a:r>
            <a:endParaRPr lang="it-IT" sz="1800" b="1" dirty="0">
              <a:solidFill>
                <a:schemeClr val="tx1"/>
              </a:solidFill>
            </a:endParaRP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3131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Tonalna IN ATONALNA GLASBA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51678" y="1265382"/>
            <a:ext cx="10589340" cy="5458691"/>
          </a:xfrm>
        </p:spPr>
        <p:txBody>
          <a:bodyPr>
            <a:normAutofit fontScale="925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Tonalna glasba</a:t>
            </a:r>
            <a:r>
              <a:rPr lang="sl-SI" dirty="0" smtClean="0">
                <a:solidFill>
                  <a:schemeClr val="tx1"/>
                </a:solidFill>
              </a:rPr>
              <a:t> in tonaliteta je skupnost </a:t>
            </a:r>
            <a:r>
              <a:rPr lang="sl-SI" dirty="0">
                <a:solidFill>
                  <a:schemeClr val="tx1"/>
                </a:solidFill>
              </a:rPr>
              <a:t>vseh karakteristik, ki povezujejo niz tonov ali akordov neke tonalne kompozicije okrog tonike, tj. okrog središča tonalitete. v praksi pojmujemo dve vrsti tonalitet:</a:t>
            </a:r>
          </a:p>
          <a:p>
            <a:pPr lvl="1"/>
            <a:r>
              <a:rPr lang="sl-SI" dirty="0" smtClean="0">
                <a:solidFill>
                  <a:srgbClr val="FF0000"/>
                </a:solidFill>
              </a:rPr>
              <a:t>dur</a:t>
            </a:r>
            <a:r>
              <a:rPr lang="sl-SI" dirty="0">
                <a:solidFill>
                  <a:schemeClr val="tx1"/>
                </a:solidFill>
              </a:rPr>
              <a:t>, s stopnjami, ki odgovarjajo tonskemu zaporedju durove lestvice.</a:t>
            </a:r>
          </a:p>
          <a:p>
            <a:pPr lvl="1"/>
            <a:r>
              <a:rPr lang="sl-SI" dirty="0" smtClean="0">
                <a:solidFill>
                  <a:srgbClr val="FF0000"/>
                </a:solidFill>
              </a:rPr>
              <a:t>mol</a:t>
            </a:r>
            <a:r>
              <a:rPr lang="sl-SI" dirty="0">
                <a:solidFill>
                  <a:schemeClr val="tx1"/>
                </a:solidFill>
              </a:rPr>
              <a:t>, s stopnjami, ki ustrezajo tonskemu zaporedju naravne molove lestvice (lahko pa vključuje tudi lastnosti harmonične in melodične molove lestvice).</a:t>
            </a:r>
            <a:endParaRPr lang="sl-SI" dirty="0" smtClean="0">
              <a:solidFill>
                <a:schemeClr val="tx1"/>
              </a:solidFill>
            </a:endParaRPr>
          </a:p>
          <a:p>
            <a:endParaRPr lang="sl-SI" dirty="0">
              <a:solidFill>
                <a:srgbClr val="FF0000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V tonalnih skladbah so na začetku notnega črtovja predpisani predznaki </a:t>
            </a:r>
            <a:r>
              <a:rPr lang="sl-SI" dirty="0" err="1">
                <a:solidFill>
                  <a:schemeClr val="tx1"/>
                </a:solidFill>
              </a:rPr>
              <a:t>alteriranih</a:t>
            </a:r>
            <a:r>
              <a:rPr lang="sl-SI" dirty="0">
                <a:solidFill>
                  <a:schemeClr val="tx1"/>
                </a:solidFill>
              </a:rPr>
              <a:t> tonov te lestvice, npr. </a:t>
            </a:r>
            <a:r>
              <a:rPr lang="sl-SI" dirty="0" smtClean="0">
                <a:solidFill>
                  <a:schemeClr val="tx1"/>
                </a:solidFill>
              </a:rPr>
              <a:t>G-dur je označen z </a:t>
            </a:r>
            <a:r>
              <a:rPr lang="sl-SI" dirty="0">
                <a:solidFill>
                  <a:schemeClr val="tx1"/>
                </a:solidFill>
              </a:rPr>
              <a:t>enim </a:t>
            </a:r>
            <a:r>
              <a:rPr lang="sl-SI" dirty="0" smtClean="0">
                <a:solidFill>
                  <a:schemeClr val="tx1"/>
                </a:solidFill>
              </a:rPr>
              <a:t>višajem (</a:t>
            </a:r>
            <a:r>
              <a:rPr lang="sl-SI" dirty="0" err="1" smtClean="0">
                <a:solidFill>
                  <a:schemeClr val="tx1"/>
                </a:solidFill>
              </a:rPr>
              <a:t>fis</a:t>
            </a:r>
            <a:r>
              <a:rPr lang="sl-SI" dirty="0" smtClean="0">
                <a:solidFill>
                  <a:schemeClr val="tx1"/>
                </a:solidFill>
              </a:rPr>
              <a:t>). </a:t>
            </a:r>
            <a:r>
              <a:rPr lang="sl-SI" dirty="0">
                <a:solidFill>
                  <a:schemeClr val="tx1"/>
                </a:solidFill>
              </a:rPr>
              <a:t>Enaka označba velja tudi za vzporedno molovo </a:t>
            </a:r>
            <a:r>
              <a:rPr lang="sl-SI" dirty="0" smtClean="0">
                <a:solidFill>
                  <a:schemeClr val="tx1"/>
                </a:solidFill>
              </a:rPr>
              <a:t>tonaliteto, e-mol.</a:t>
            </a:r>
            <a:endParaRPr lang="sl-SI" dirty="0" smtClean="0">
              <a:solidFill>
                <a:srgbClr val="FF0000"/>
              </a:solidFill>
            </a:endParaRPr>
          </a:p>
          <a:p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Atonalna </a:t>
            </a:r>
            <a:r>
              <a:rPr lang="sl-SI" dirty="0">
                <a:solidFill>
                  <a:srgbClr val="FF0000"/>
                </a:solidFill>
              </a:rPr>
              <a:t>glasba </a:t>
            </a:r>
            <a:r>
              <a:rPr lang="sl-SI" dirty="0">
                <a:solidFill>
                  <a:schemeClr val="tx1"/>
                </a:solidFill>
              </a:rPr>
              <a:t>je nasprotje tonalnosti ter zanika in ruši tradicionalno pojmovanje harmonije. Razmerja med toni so svobodna, brez zakonitosti tonalitete. </a:t>
            </a:r>
            <a:r>
              <a:rPr lang="sl-SI" dirty="0" smtClean="0">
                <a:solidFill>
                  <a:schemeClr val="tx1"/>
                </a:solidFill>
              </a:rPr>
              <a:t> Atonalnost </a:t>
            </a:r>
            <a:r>
              <a:rPr lang="sl-SI" dirty="0">
                <a:solidFill>
                  <a:schemeClr val="tx1"/>
                </a:solidFill>
              </a:rPr>
              <a:t>ne pozna tonike kot tonskega središča. Vseh 12 poltonov v okviru oktave je popolnoma samostojnih in neodvisnih drug od drugega. Pojavi se v 20. </a:t>
            </a:r>
            <a:r>
              <a:rPr lang="sl-SI">
                <a:solidFill>
                  <a:schemeClr val="tx1"/>
                </a:solidFill>
              </a:rPr>
              <a:t>st</a:t>
            </a:r>
            <a:r>
              <a:rPr lang="sl-SI" smtClean="0">
                <a:solidFill>
                  <a:schemeClr val="tx1"/>
                </a:solidFill>
              </a:rPr>
              <a:t>., </a:t>
            </a:r>
            <a:r>
              <a:rPr lang="sl-SI" dirty="0">
                <a:solidFill>
                  <a:schemeClr val="tx1"/>
                </a:solidFill>
              </a:rPr>
              <a:t>predstavnik je Arnold </a:t>
            </a:r>
            <a:r>
              <a:rPr lang="sl-SI" dirty="0" smtClean="0">
                <a:solidFill>
                  <a:schemeClr val="tx1"/>
                </a:solidFill>
              </a:rPr>
              <a:t>Schönberg (</a:t>
            </a:r>
            <a:r>
              <a:rPr lang="sl-SI" dirty="0" err="1" smtClean="0">
                <a:solidFill>
                  <a:schemeClr val="tx1"/>
                </a:solidFill>
              </a:rPr>
              <a:t>dodekafonija</a:t>
            </a:r>
            <a:r>
              <a:rPr lang="sl-SI" dirty="0" smtClean="0">
                <a:solidFill>
                  <a:schemeClr val="tx1"/>
                </a:solidFill>
              </a:rPr>
              <a:t>).</a:t>
            </a:r>
          </a:p>
          <a:p>
            <a:r>
              <a:rPr lang="sl-SI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sl-SI" dirty="0" smtClean="0">
                <a:solidFill>
                  <a:schemeClr val="tx1"/>
                </a:solidFill>
                <a:hlinkClick r:id="rId2"/>
              </a:rPr>
              <a:t>www.youtube.com/watch?v=0YkJrEPxtBw</a:t>
            </a:r>
            <a:r>
              <a:rPr lang="sl-SI" dirty="0" smtClean="0">
                <a:solidFill>
                  <a:schemeClr val="tx1"/>
                </a:solidFill>
              </a:rPr>
              <a:t> – tonalna proti atonalni glasbi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91600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Značka </Template>
  <TotalTime>127</TotalTime>
  <Words>340</Words>
  <Application>Microsoft Office PowerPoint</Application>
  <PresentationFormat>Širokozaslonsko</PresentationFormat>
  <Paragraphs>29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Corbel</vt:lpstr>
      <vt:lpstr>Gill Sans MT</vt:lpstr>
      <vt:lpstr>Impact</vt:lpstr>
      <vt:lpstr>Badge</vt:lpstr>
      <vt:lpstr>Različne vrste in oblike glasbe </vt:lpstr>
      <vt:lpstr>Od enoglasja do večglasja</vt:lpstr>
      <vt:lpstr>Programska in absolutna glasba</vt:lpstr>
      <vt:lpstr>Tonalna IN ATONALNA GLASBA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VRSTA GLASBE </dc:title>
  <dc:creator>Sola PC - SIO2020</dc:creator>
  <cp:lastModifiedBy>Sola PC - SIO2020</cp:lastModifiedBy>
  <cp:revision>11</cp:revision>
  <dcterms:created xsi:type="dcterms:W3CDTF">2020-12-01T19:29:03Z</dcterms:created>
  <dcterms:modified xsi:type="dcterms:W3CDTF">2020-12-01T21:36:44Z</dcterms:modified>
</cp:coreProperties>
</file>