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E68F-D293-4A08-A3AA-0C55AE9AD8E3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1EE5-90F9-48C4-9B14-FD09FAD2D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2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1EE5-90F9-48C4-9B14-FD09FAD2DBE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7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5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58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86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16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50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34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24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33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5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8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9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8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8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58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B7D9B0-BC48-4691-9CDF-CBB1E117F4AD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95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aepLsP5eg" TargetMode="External"/><Relationship Id="rId2" Type="http://schemas.openxmlformats.org/officeDocument/2006/relationships/hyperlink" Target="https://www.youtube.com/watch?v=9RjBePQV4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tkHuj3LgQ" TargetMode="External"/><Relationship Id="rId2" Type="http://schemas.openxmlformats.org/officeDocument/2006/relationships/hyperlink" Target="https://www.youtube.com/watch?v=aI7YwJ1jB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Rs4hKAJ59I" TargetMode="External"/><Relationship Id="rId5" Type="http://schemas.openxmlformats.org/officeDocument/2006/relationships/hyperlink" Target="https://www.youtube.com/watch?v=1IlZgj2FAHA" TargetMode="External"/><Relationship Id="rId4" Type="http://schemas.openxmlformats.org/officeDocument/2006/relationships/hyperlink" Target="https://www.youtube.com/watch?v=zZFikfkXw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Razvoj glasbene ustvarjalnosti in poustvarjalnosti v času in </a:t>
            </a:r>
            <a:r>
              <a:rPr lang="sl-SI" dirty="0">
                <a:solidFill>
                  <a:srgbClr val="00B0F0"/>
                </a:solidFill>
              </a:rPr>
              <a:t/>
            </a:r>
            <a:br>
              <a:rPr lang="sl-SI" dirty="0">
                <a:solidFill>
                  <a:srgbClr val="00B0F0"/>
                </a:solidFill>
              </a:rPr>
            </a:br>
            <a:r>
              <a:rPr lang="sl-SI" dirty="0" smtClean="0">
                <a:solidFill>
                  <a:srgbClr val="00B0F0"/>
                </a:solidFill>
              </a:rPr>
              <a:t>prostoru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719334"/>
          </a:xfrm>
        </p:spPr>
        <p:txBody>
          <a:bodyPr>
            <a:normAutofit/>
          </a:bodyPr>
          <a:lstStyle/>
          <a:p>
            <a:r>
              <a:rPr lang="sl-SI" sz="3800" b="1" dirty="0" smtClean="0"/>
              <a:t>Antična glasba</a:t>
            </a:r>
          </a:p>
          <a:p>
            <a:r>
              <a:rPr lang="sl-SI" b="1" dirty="0" smtClean="0"/>
              <a:t>Glasba starih </a:t>
            </a:r>
            <a:r>
              <a:rPr lang="sl-SI" b="1" dirty="0"/>
              <a:t>G</a:t>
            </a:r>
            <a:r>
              <a:rPr lang="sl-SI" b="1" dirty="0" smtClean="0"/>
              <a:t>rkov in Rimljanov</a:t>
            </a:r>
            <a:endParaRPr lang="sl-SI" b="1" dirty="0" smtClean="0"/>
          </a:p>
          <a:p>
            <a:endParaRPr lang="sl-SI" dirty="0"/>
          </a:p>
          <a:p>
            <a:pPr algn="r"/>
            <a:r>
              <a:rPr lang="sl-SI" dirty="0" smtClean="0"/>
              <a:t>Aleš Pevec, prof.</a:t>
            </a:r>
          </a:p>
          <a:p>
            <a:pPr algn="r"/>
            <a:r>
              <a:rPr lang="sl-SI" dirty="0" smtClean="0"/>
              <a:t>Gimnazija Ptuj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46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Antična 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895928"/>
            <a:ext cx="11102714" cy="5865090"/>
          </a:xfrm>
        </p:spPr>
        <p:txBody>
          <a:bodyPr>
            <a:normAutofit/>
          </a:bodyPr>
          <a:lstStyle/>
          <a:p>
            <a:endParaRPr lang="sl-SI" dirty="0" smtClean="0">
              <a:effectLst/>
            </a:endParaRPr>
          </a:p>
          <a:p>
            <a:pPr marL="36900" indent="0" algn="ctr">
              <a:buNone/>
            </a:pPr>
            <a:r>
              <a:rPr lang="sl-SI" dirty="0" smtClean="0">
                <a:effectLst/>
              </a:rPr>
              <a:t>ANTIKA – obdobje starogrške kulture in rimskega imperija</a:t>
            </a:r>
          </a:p>
          <a:p>
            <a:pPr marL="36900" indent="0">
              <a:buNone/>
            </a:pPr>
            <a:r>
              <a:rPr lang="sl-SI" sz="2400" u="sng" dirty="0" smtClean="0">
                <a:solidFill>
                  <a:srgbClr val="00B0F0"/>
                </a:solidFill>
                <a:effectLst/>
              </a:rPr>
              <a:t>Grška civilizacija:</a:t>
            </a:r>
            <a:endParaRPr lang="sl-SI" sz="2400" u="sng" dirty="0">
              <a:solidFill>
                <a:srgbClr val="00B0F0"/>
              </a:solidFill>
              <a:effectLst/>
            </a:endParaRPr>
          </a:p>
          <a:p>
            <a:r>
              <a:rPr lang="sl-SI" dirty="0" smtClean="0">
                <a:effectLst/>
              </a:rPr>
              <a:t>temelji </a:t>
            </a:r>
            <a:r>
              <a:rPr lang="sl-SI" dirty="0">
                <a:effectLst/>
              </a:rPr>
              <a:t>na </a:t>
            </a:r>
            <a:r>
              <a:rPr lang="sl-SI" u="sng" dirty="0">
                <a:solidFill>
                  <a:srgbClr val="00B0F0"/>
                </a:solidFill>
                <a:effectLst/>
              </a:rPr>
              <a:t>mitologiji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(gora Olimp - bogovi)</a:t>
            </a:r>
            <a:endParaRPr lang="sl-SI" dirty="0">
              <a:effectLst/>
            </a:endParaRPr>
          </a:p>
          <a:p>
            <a:r>
              <a:rPr lang="sl-SI" dirty="0" smtClean="0">
                <a:effectLst/>
              </a:rPr>
              <a:t>razvije </a:t>
            </a:r>
            <a:r>
              <a:rPr lang="sl-SI" dirty="0">
                <a:effectLst/>
              </a:rPr>
              <a:t>se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logos </a:t>
            </a:r>
            <a:r>
              <a:rPr lang="sl-SI" dirty="0" smtClean="0">
                <a:effectLst/>
              </a:rPr>
              <a:t>(bit, razum, eno), </a:t>
            </a:r>
            <a:r>
              <a:rPr lang="sl-SI" dirty="0">
                <a:effectLst/>
              </a:rPr>
              <a:t>ki razumno in harmonično ureja </a:t>
            </a:r>
            <a:r>
              <a:rPr lang="sl-SI" dirty="0" smtClean="0">
                <a:effectLst/>
              </a:rPr>
              <a:t>svet</a:t>
            </a:r>
            <a:endParaRPr lang="sl-SI" dirty="0">
              <a:effectLst/>
            </a:endParaRPr>
          </a:p>
          <a:p>
            <a:r>
              <a:rPr lang="sl-SI" sz="1800" dirty="0" smtClean="0">
                <a:effectLst/>
              </a:rPr>
              <a:t>mitologija in logos </a:t>
            </a:r>
            <a:r>
              <a:rPr lang="sl-SI" sz="1800" dirty="0">
                <a:effectLst/>
              </a:rPr>
              <a:t>se </a:t>
            </a:r>
            <a:r>
              <a:rPr lang="sl-SI" sz="1800" dirty="0" smtClean="0">
                <a:effectLst/>
              </a:rPr>
              <a:t>izražata v starogrški 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kulturi</a:t>
            </a:r>
            <a:r>
              <a:rPr lang="sl-SI" sz="1800" dirty="0">
                <a:solidFill>
                  <a:srgbClr val="00B0F0"/>
                </a:solidFill>
                <a:effectLst/>
              </a:rPr>
              <a:t>, umetnosti, književnosti, kiparstvu, 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arhitekturi in glasbi</a:t>
            </a:r>
          </a:p>
          <a:p>
            <a:pPr marL="36900" indent="0" algn="ctr">
              <a:buNone/>
            </a:pPr>
            <a:r>
              <a:rPr lang="sl-SI" b="1" u="sng" dirty="0" smtClean="0">
                <a:effectLst/>
              </a:rPr>
              <a:t>HOMERSKA DOBA – 1. obdobje</a:t>
            </a:r>
          </a:p>
          <a:p>
            <a:pPr marL="36900" indent="0" algn="ctr">
              <a:buNone/>
            </a:pPr>
            <a:r>
              <a:rPr lang="sl-SI" b="1" u="sng" dirty="0" smtClean="0">
                <a:effectLst/>
              </a:rPr>
              <a:t>(800 pr. Kr. – 300 pr. </a:t>
            </a:r>
            <a:r>
              <a:rPr lang="sl-SI" b="1" u="sng" dirty="0" err="1" smtClean="0">
                <a:effectLst/>
              </a:rPr>
              <a:t>Kr</a:t>
            </a:r>
            <a:r>
              <a:rPr lang="sl-SI" b="1" u="sng" dirty="0" smtClean="0">
                <a:effectLst/>
              </a:rPr>
              <a:t>)</a:t>
            </a:r>
            <a:endParaRPr lang="sl-SI" dirty="0">
              <a:effectLst/>
            </a:endParaRPr>
          </a:p>
          <a:p>
            <a:r>
              <a:rPr lang="sl-SI" dirty="0" smtClean="0">
                <a:effectLst/>
              </a:rPr>
              <a:t>bistvo </a:t>
            </a:r>
            <a:r>
              <a:rPr lang="sl-SI" dirty="0">
                <a:effectLst/>
              </a:rPr>
              <a:t>glasbe </a:t>
            </a:r>
            <a:r>
              <a:rPr lang="sl-SI" dirty="0" smtClean="0">
                <a:effectLst/>
              </a:rPr>
              <a:t>je pojem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b="1" dirty="0" err="1" smtClean="0">
                <a:solidFill>
                  <a:srgbClr val="00B0F0"/>
                </a:solidFill>
                <a:effectLst/>
              </a:rPr>
              <a:t>musiké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- neločljiva </a:t>
            </a:r>
            <a:r>
              <a:rPr lang="sl-SI" dirty="0">
                <a:effectLst/>
              </a:rPr>
              <a:t>povezanost verza, zvoka in </a:t>
            </a:r>
            <a:r>
              <a:rPr lang="sl-SI" dirty="0" smtClean="0">
                <a:effectLst/>
              </a:rPr>
              <a:t>giba</a:t>
            </a:r>
            <a:endParaRPr lang="sl-SI" dirty="0">
              <a:effectLst/>
            </a:endParaRPr>
          </a:p>
          <a:p>
            <a:pPr marL="36900" indent="0" algn="ctr">
              <a:buNone/>
            </a:pPr>
            <a:r>
              <a:rPr lang="sl-SI" b="1" u="sng" dirty="0" smtClean="0">
                <a:effectLst/>
              </a:rPr>
              <a:t>HELENIZEM – 2. obdobje</a:t>
            </a:r>
          </a:p>
          <a:p>
            <a:r>
              <a:rPr lang="sl-SI" dirty="0" smtClean="0">
                <a:effectLst/>
              </a:rPr>
              <a:t>glasba </a:t>
            </a:r>
            <a:r>
              <a:rPr lang="sl-SI" dirty="0">
                <a:effectLst/>
              </a:rPr>
              <a:t>in pesništvo se ločita in </a:t>
            </a:r>
            <a:r>
              <a:rPr lang="sl-SI" dirty="0" smtClean="0">
                <a:effectLst/>
              </a:rPr>
              <a:t>osamosvojita</a:t>
            </a:r>
            <a:endParaRPr lang="sl-SI" dirty="0">
              <a:effectLst/>
            </a:endParaRPr>
          </a:p>
          <a:p>
            <a:r>
              <a:rPr lang="sl-SI" dirty="0" smtClean="0">
                <a:effectLst/>
              </a:rPr>
              <a:t>Zahodna stran delfskega </a:t>
            </a:r>
            <a:r>
              <a:rPr lang="sl-SI" dirty="0">
                <a:effectLst/>
              </a:rPr>
              <a:t>templja upodobljen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Apolon</a:t>
            </a:r>
            <a:r>
              <a:rPr lang="sl-SI" dirty="0" smtClean="0">
                <a:effectLst/>
              </a:rPr>
              <a:t> (bog svetlobe, razuma, umetnosti - glasbe)</a:t>
            </a:r>
          </a:p>
          <a:p>
            <a:r>
              <a:rPr lang="sl-SI" dirty="0" smtClean="0">
                <a:effectLst/>
              </a:rPr>
              <a:t>Vzhodna stran delfskega templja </a:t>
            </a:r>
            <a:r>
              <a:rPr lang="sl-SI" dirty="0">
                <a:effectLst/>
              </a:rPr>
              <a:t>pa </a:t>
            </a:r>
            <a:r>
              <a:rPr lang="sl-SI" dirty="0" smtClean="0">
                <a:effectLst/>
              </a:rPr>
              <a:t>je upodobljen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Dioniz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(bog vina, zabave, plodnosti)</a:t>
            </a:r>
            <a:endParaRPr lang="sl-SI" dirty="0">
              <a:effectLst/>
            </a:endParaRPr>
          </a:p>
          <a:p>
            <a:endParaRPr lang="sl-SI" dirty="0">
              <a:effectLst/>
            </a:endParaRPr>
          </a:p>
          <a:p>
            <a:pPr indent="-342900"/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276" y="0"/>
            <a:ext cx="2579724" cy="144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Osnovni načeli starih </a:t>
            </a:r>
            <a:r>
              <a:rPr lang="sl-SI" dirty="0" err="1" smtClean="0"/>
              <a:t>grkov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468582"/>
            <a:ext cx="10353762" cy="4969163"/>
          </a:xfrm>
        </p:spPr>
        <p:txBody>
          <a:bodyPr>
            <a:normAutofit/>
          </a:bodyPr>
          <a:lstStyle/>
          <a:p>
            <a:pPr marL="450000" lvl="1" indent="0">
              <a:buNone/>
            </a:pPr>
            <a:r>
              <a:rPr lang="sl-SI" dirty="0" smtClean="0">
                <a:solidFill>
                  <a:srgbClr val="00B0F0"/>
                </a:solidFill>
              </a:rPr>
              <a:t>apolinično načelo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lira – simbol sozvočja, harmonije in lepote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predstavlja vse kar je duhovno, fantazijsko</a:t>
            </a:r>
          </a:p>
          <a:p>
            <a:pPr marL="450000" lvl="1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lepo, preprosto, intimno in osebno</a:t>
            </a:r>
          </a:p>
          <a:p>
            <a:pPr marL="450000" lvl="1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450000" lvl="1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450000" lvl="1" indent="0">
              <a:buNone/>
            </a:pPr>
            <a:r>
              <a:rPr lang="sl-SI" dirty="0" smtClean="0">
                <a:solidFill>
                  <a:srgbClr val="00B0F0"/>
                </a:solidFill>
              </a:rPr>
              <a:t>dionizično načelo</a:t>
            </a:r>
          </a:p>
          <a:p>
            <a:pPr lvl="1"/>
            <a:r>
              <a:rPr lang="sl-SI" dirty="0" err="1" smtClean="0">
                <a:solidFill>
                  <a:schemeClr val="tx1"/>
                </a:solidFill>
              </a:rPr>
              <a:t>aulos</a:t>
            </a:r>
            <a:r>
              <a:rPr lang="sl-SI" dirty="0" smtClean="0">
                <a:solidFill>
                  <a:schemeClr val="tx1"/>
                </a:solidFill>
              </a:rPr>
              <a:t> – simbol radoživosti in ekstatičnosti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predstavlja opojnost, barbarstvo, kaos</a:t>
            </a:r>
          </a:p>
          <a:p>
            <a:pPr marL="450000" lvl="1" indent="0">
              <a:buNone/>
            </a:pP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očaranost in razuzdanost</a:t>
            </a:r>
          </a:p>
          <a:p>
            <a:pPr marL="450000" lvl="1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450000" lvl="1" indent="0">
              <a:buNone/>
            </a:pPr>
            <a:r>
              <a:rPr lang="sl-SI" i="1" u="sng" dirty="0" smtClean="0">
                <a:solidFill>
                  <a:schemeClr val="tx1"/>
                </a:solidFill>
              </a:rPr>
              <a:t>Obe načeli se skozi umetnost v antični in </a:t>
            </a:r>
            <a:r>
              <a:rPr lang="sl-SI" i="1" u="sng" dirty="0" err="1" smtClean="0">
                <a:solidFill>
                  <a:schemeClr val="tx1"/>
                </a:solidFill>
              </a:rPr>
              <a:t>poznajši</a:t>
            </a:r>
            <a:r>
              <a:rPr lang="sl-SI" i="1" u="sng" dirty="0" smtClean="0">
                <a:solidFill>
                  <a:schemeClr val="tx1"/>
                </a:solidFill>
              </a:rPr>
              <a:t> umetnosti učinkovito prepletata in dopolnjujeta</a:t>
            </a:r>
            <a:endParaRPr lang="sl-SI" i="1" u="sng" dirty="0">
              <a:solidFill>
                <a:schemeClr val="tx1"/>
              </a:solidFill>
            </a:endParaRPr>
          </a:p>
          <a:p>
            <a:pPr marL="450000" lvl="1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lvl="1"/>
            <a:endParaRPr lang="sl-SI" dirty="0">
              <a:solidFill>
                <a:srgbClr val="00B0F0"/>
              </a:solidFill>
            </a:endParaRPr>
          </a:p>
          <a:p>
            <a:pPr lvl="1"/>
            <a:endParaRPr lang="sl-SI" dirty="0" smtClean="0">
              <a:solidFill>
                <a:srgbClr val="00B0F0"/>
              </a:solidFill>
            </a:endParaRPr>
          </a:p>
          <a:p>
            <a:pPr lvl="1"/>
            <a:endParaRPr lang="sl-SI" dirty="0" smtClean="0">
              <a:solidFill>
                <a:srgbClr val="00B0F0"/>
              </a:solidFill>
            </a:endParaRPr>
          </a:p>
          <a:p>
            <a:pPr marL="450000" lvl="1" indent="0">
              <a:buNone/>
            </a:pPr>
            <a:endParaRPr lang="sl-SI" dirty="0" smtClean="0">
              <a:solidFill>
                <a:srgbClr val="00B0F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60" y="3486822"/>
            <a:ext cx="2132013" cy="23722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175" y="1420431"/>
            <a:ext cx="2789382" cy="20893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89" y="1576153"/>
            <a:ext cx="1271264" cy="172575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99345"/>
            <a:ext cx="1454728" cy="1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Značilnosti starogrške glasbe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488314"/>
            <a:ext cx="10353762" cy="5125551"/>
          </a:xfrm>
        </p:spPr>
        <p:txBody>
          <a:bodyPr>
            <a:normAutofit/>
          </a:bodyPr>
          <a:lstStyle/>
          <a:p>
            <a:r>
              <a:rPr lang="sl-SI" dirty="0" smtClean="0">
                <a:effectLst/>
              </a:rPr>
              <a:t>Grki so cenili dobro glasbo </a:t>
            </a:r>
            <a:r>
              <a:rPr lang="sl-SI" i="1" dirty="0" smtClean="0">
                <a:effectLst/>
              </a:rPr>
              <a:t>(Platon - „</a:t>
            </a:r>
            <a:r>
              <a:rPr lang="sl-SI" i="1" dirty="0" smtClean="0">
                <a:solidFill>
                  <a:srgbClr val="00B0F0"/>
                </a:solidFill>
                <a:effectLst/>
              </a:rPr>
              <a:t>Čim boljša je glasba v državi, tem boljša je država</a:t>
            </a:r>
            <a:r>
              <a:rPr lang="sl-SI" i="1" dirty="0" smtClean="0">
                <a:effectLst/>
              </a:rPr>
              <a:t>“)</a:t>
            </a:r>
          </a:p>
          <a:p>
            <a:r>
              <a:rPr lang="sl-SI" dirty="0" smtClean="0">
                <a:effectLst/>
              </a:rPr>
              <a:t>Učenci so v šolah morali peti, igrati vsaj 1 glasbilo in poznati umetniška dela</a:t>
            </a:r>
          </a:p>
          <a:p>
            <a:r>
              <a:rPr lang="sl-SI" dirty="0" smtClean="0">
                <a:effectLst/>
              </a:rPr>
              <a:t>Glasba je bila ena izmed osnov grške vzgoje</a:t>
            </a:r>
          </a:p>
          <a:p>
            <a:r>
              <a:rPr lang="sl-SI" dirty="0" smtClean="0">
                <a:effectLst/>
              </a:rPr>
              <a:t>Enoglasno petje z instrumentalno spremljavo</a:t>
            </a:r>
          </a:p>
          <a:p>
            <a:r>
              <a:rPr lang="sl-SI" dirty="0" smtClean="0">
                <a:effectLst/>
              </a:rPr>
              <a:t>Glasbena tekmovanja v mestu Delfi</a:t>
            </a:r>
          </a:p>
          <a:p>
            <a:r>
              <a:rPr lang="sl-SI" sz="1800" dirty="0" smtClean="0">
                <a:solidFill>
                  <a:srgbClr val="00B0F0"/>
                </a:solidFill>
                <a:effectLst/>
              </a:rPr>
              <a:t>Matematik Pitagora </a:t>
            </a:r>
            <a:r>
              <a:rPr lang="sl-SI" sz="1800" dirty="0" smtClean="0">
                <a:effectLst/>
              </a:rPr>
              <a:t>je določil in uredil tonske višine, ki so še danes osnova vsej zahodni glasbi</a:t>
            </a:r>
          </a:p>
          <a:p>
            <a:r>
              <a:rPr lang="sl-SI" dirty="0" smtClean="0">
                <a:effectLst/>
              </a:rPr>
              <a:t>Glasbo so zapisovali s črkovno notacijo </a:t>
            </a:r>
          </a:p>
          <a:p>
            <a:r>
              <a:rPr lang="sl-SI" sz="1800" dirty="0" smtClean="0">
                <a:effectLst/>
              </a:rPr>
              <a:t>Glasbila – </a:t>
            </a:r>
            <a:r>
              <a:rPr lang="sl-SI" sz="1800" dirty="0" err="1" smtClean="0">
                <a:solidFill>
                  <a:srgbClr val="00B0F0"/>
                </a:solidFill>
                <a:effectLst/>
              </a:rPr>
              <a:t>a</a:t>
            </a:r>
            <a:r>
              <a:rPr lang="sl-SI" sz="1800" dirty="0" err="1" smtClean="0">
                <a:solidFill>
                  <a:srgbClr val="00B0F0"/>
                </a:solidFill>
                <a:effectLst/>
              </a:rPr>
              <a:t>ulos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800" dirty="0" smtClean="0">
                <a:effectLst/>
              </a:rPr>
              <a:t>(piščal, tudi dvojna), 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lira, harfa, </a:t>
            </a:r>
            <a:r>
              <a:rPr lang="sl-SI" sz="1800" dirty="0" err="1">
                <a:solidFill>
                  <a:srgbClr val="00B0F0"/>
                </a:solidFill>
                <a:effectLst/>
              </a:rPr>
              <a:t>p</a:t>
            </a:r>
            <a:r>
              <a:rPr lang="sl-SI" sz="1800" dirty="0" err="1" smtClean="0">
                <a:solidFill>
                  <a:srgbClr val="00B0F0"/>
                </a:solidFill>
                <a:effectLst/>
              </a:rPr>
              <a:t>anova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 piščal, </a:t>
            </a:r>
            <a:r>
              <a:rPr lang="sl-SI" sz="1800" dirty="0" err="1" smtClean="0">
                <a:solidFill>
                  <a:srgbClr val="00B0F0"/>
                </a:solidFill>
                <a:effectLst/>
              </a:rPr>
              <a:t>monokord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800" dirty="0" smtClean="0">
                <a:effectLst/>
              </a:rPr>
              <a:t>(glasbilo z 1 struno)</a:t>
            </a:r>
          </a:p>
          <a:p>
            <a:r>
              <a:rPr lang="sl-SI" dirty="0" smtClean="0">
                <a:effectLst/>
              </a:rPr>
              <a:t>Glasbene oblike – 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himnos</a:t>
            </a:r>
            <a:r>
              <a:rPr lang="sl-SI" dirty="0" smtClean="0">
                <a:effectLst/>
              </a:rPr>
              <a:t> (slavospev bogovom),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ditiramb</a:t>
            </a:r>
            <a:r>
              <a:rPr lang="sl-SI" dirty="0" smtClean="0">
                <a:effectLst/>
              </a:rPr>
              <a:t> (hvalnica Dionizu),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elegija </a:t>
            </a:r>
            <a:r>
              <a:rPr lang="sl-SI" dirty="0" smtClean="0">
                <a:effectLst/>
              </a:rPr>
              <a:t>(žalostinka), 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skolion</a:t>
            </a:r>
            <a:r>
              <a:rPr lang="sl-SI" dirty="0" smtClean="0">
                <a:effectLst/>
              </a:rPr>
              <a:t> (pivska pesem), 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threnos</a:t>
            </a:r>
            <a:r>
              <a:rPr lang="sl-SI" dirty="0" smtClean="0">
                <a:effectLst/>
              </a:rPr>
              <a:t> (obsmrtnica)</a:t>
            </a:r>
            <a:endParaRPr lang="sl-SI" dirty="0" smtClean="0">
              <a:effectLst/>
            </a:endParaRPr>
          </a:p>
          <a:p>
            <a:pPr marL="36900" indent="0">
              <a:buNone/>
            </a:pPr>
            <a:r>
              <a:rPr lang="sl-SI" dirty="0" smtClean="0">
                <a:effectLst/>
              </a:rPr>
              <a:t>     </a:t>
            </a:r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53" y="224863"/>
            <a:ext cx="1455407" cy="21956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266" y="5460474"/>
            <a:ext cx="1722581" cy="12919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5" y="110890"/>
            <a:ext cx="2520192" cy="131276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" y="5666560"/>
            <a:ext cx="36957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613" y="110836"/>
            <a:ext cx="10353762" cy="970450"/>
          </a:xfrm>
        </p:spPr>
        <p:txBody>
          <a:bodyPr/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4057" y="859519"/>
            <a:ext cx="11600874" cy="4058751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dirty="0" err="1">
                <a:solidFill>
                  <a:srgbClr val="00B0F0"/>
                </a:solidFill>
                <a:effectLst/>
              </a:rPr>
              <a:t>Seikilova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pesem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(nastala nekje med leti 200 pr. Kr. in 100 n. št.) je najstarejši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popolnoma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ohranjen zapis glasbene kompozicije. Vklesana je </a:t>
            </a:r>
            <a:r>
              <a:rPr lang="sl-SI" dirty="0">
                <a:solidFill>
                  <a:schemeClr val="tx1"/>
                </a:solidFill>
                <a:effectLst/>
              </a:rPr>
              <a:t>na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nagrobniku na </a:t>
            </a:r>
            <a:r>
              <a:rPr lang="sl-SI" dirty="0">
                <a:solidFill>
                  <a:schemeClr val="tx1"/>
                </a:solidFill>
                <a:effectLst/>
              </a:rPr>
              <a:t>starogrškem pokopališču blizu mesta </a:t>
            </a:r>
            <a:r>
              <a:rPr lang="sl-SI" dirty="0" err="1">
                <a:solidFill>
                  <a:schemeClr val="tx1"/>
                </a:solidFill>
                <a:effectLst/>
              </a:rPr>
              <a:t>Aydın</a:t>
            </a:r>
            <a:r>
              <a:rPr lang="sl-SI" dirty="0">
                <a:solidFill>
                  <a:schemeClr val="tx1"/>
                </a:solidFill>
                <a:effectLst/>
              </a:rPr>
              <a:t> v današnji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Turčiji. </a:t>
            </a:r>
            <a:r>
              <a:rPr lang="sl-SI" dirty="0">
                <a:solidFill>
                  <a:schemeClr val="tx1"/>
                </a:solidFill>
                <a:effectLst/>
              </a:rPr>
              <a:t>Nad besedilom je vklesan tudi notni zapis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melodije</a:t>
            </a:r>
          </a:p>
          <a:p>
            <a:pPr marL="36900" indent="0" algn="just">
              <a:buNone/>
            </a:pPr>
            <a:r>
              <a:rPr lang="sl-SI" dirty="0" smtClean="0">
                <a:solidFill>
                  <a:schemeClr val="tx1"/>
                </a:solidFill>
                <a:effectLst/>
                <a:hlinkClick r:id="rId2"/>
              </a:rPr>
              <a:t>https</a:t>
            </a:r>
            <a:r>
              <a:rPr lang="sl-SI" dirty="0">
                <a:solidFill>
                  <a:schemeClr val="tx1"/>
                </a:solidFill>
                <a:effectLst/>
                <a:hlinkClick r:id="rId2"/>
              </a:rPr>
              <a:t>://</a:t>
            </a:r>
            <a:r>
              <a:rPr lang="sl-SI" dirty="0" smtClean="0">
                <a:solidFill>
                  <a:schemeClr val="tx1"/>
                </a:solidFill>
                <a:effectLst/>
                <a:hlinkClick r:id="rId2"/>
              </a:rPr>
              <a:t>www.youtube.com/watch?v=9RjBePQV4xE</a:t>
            </a:r>
            <a:r>
              <a:rPr lang="sl-SI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algn="just"/>
            <a:endParaRPr lang="sl-SI" dirty="0">
              <a:solidFill>
                <a:schemeClr val="tx1"/>
              </a:solidFill>
              <a:effectLst/>
            </a:endParaRPr>
          </a:p>
          <a:p>
            <a:pPr algn="just"/>
            <a:r>
              <a:rPr lang="sl-SI" dirty="0" smtClean="0">
                <a:solidFill>
                  <a:srgbClr val="00B0F0"/>
                </a:solidFill>
                <a:effectLst/>
              </a:rPr>
              <a:t>Orfej</a:t>
            </a:r>
            <a:r>
              <a:rPr lang="sl-SI" dirty="0" smtClean="0">
                <a:solidFill>
                  <a:schemeClr val="tx1"/>
                </a:solidFill>
                <a:effectLst/>
              </a:rPr>
              <a:t> je bil največji grški mitološki pevec in glasbenik, ki je znan po svoji čudoviti</a:t>
            </a:r>
          </a:p>
          <a:p>
            <a:pPr marL="36900" indent="0" algn="just">
              <a:buNone/>
            </a:pPr>
            <a:r>
              <a:rPr lang="sl-SI" dirty="0" smtClean="0">
                <a:solidFill>
                  <a:schemeClr val="tx1"/>
                </a:solidFill>
                <a:effectLst/>
              </a:rPr>
              <a:t>glasbi s katero je očaral vse živo ter po svoji tragični zgodbi v kateri je za</a:t>
            </a:r>
          </a:p>
          <a:p>
            <a:pPr marL="36900" indent="0" algn="just">
              <a:buNone/>
            </a:pPr>
            <a:r>
              <a:rPr lang="sl-SI" dirty="0" smtClean="0">
                <a:solidFill>
                  <a:schemeClr val="tx1"/>
                </a:solidFill>
                <a:effectLst/>
              </a:rPr>
              <a:t>vedno izgubil svojo ljubljeno ženo Evridiko.</a:t>
            </a:r>
          </a:p>
          <a:p>
            <a:pPr algn="just"/>
            <a:endParaRPr lang="sl-SI" dirty="0">
              <a:solidFill>
                <a:schemeClr val="tx1"/>
              </a:solidFill>
              <a:effectLst/>
            </a:endParaRPr>
          </a:p>
          <a:p>
            <a:pPr algn="just"/>
            <a:r>
              <a:rPr lang="sl-SI" dirty="0">
                <a:solidFill>
                  <a:schemeClr val="tx1"/>
                </a:solidFill>
                <a:effectLst/>
                <a:hlinkClick r:id="rId3"/>
              </a:rPr>
              <a:t>https://</a:t>
            </a:r>
            <a:r>
              <a:rPr lang="sl-SI" dirty="0" smtClean="0">
                <a:solidFill>
                  <a:schemeClr val="tx1"/>
                </a:solidFill>
                <a:effectLst/>
                <a:hlinkClick r:id="rId3"/>
              </a:rPr>
              <a:t>www.youtube.com/watch?v=RhaepLsP5eg</a:t>
            </a:r>
            <a:r>
              <a:rPr lang="sl-SI" dirty="0" smtClean="0">
                <a:solidFill>
                  <a:schemeClr val="tx1"/>
                </a:solidFill>
                <a:effectLst/>
              </a:rPr>
              <a:t> </a:t>
            </a:r>
            <a:endParaRPr lang="sl-SI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253" y="1634835"/>
            <a:ext cx="2405965" cy="46135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27" y="3644446"/>
            <a:ext cx="2688013" cy="26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103456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Antična 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485538"/>
            <a:ext cx="10353762" cy="529642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l-SI" dirty="0" smtClean="0">
                <a:solidFill>
                  <a:srgbClr val="00B0F0"/>
                </a:solidFill>
              </a:rPr>
              <a:t>Rimska civilizacija:</a:t>
            </a:r>
          </a:p>
          <a:p>
            <a:r>
              <a:rPr lang="sl-SI" dirty="0" smtClean="0">
                <a:effectLst/>
              </a:rPr>
              <a:t>Glavno vodilo oz. ideja Rima - </a:t>
            </a:r>
            <a:r>
              <a:rPr lang="sl-SI" u="sng" dirty="0">
                <a:solidFill>
                  <a:srgbClr val="00B0F0"/>
                </a:solidFill>
                <a:effectLst/>
              </a:rPr>
              <a:t>univerzalna država na podlagi naravnega </a:t>
            </a:r>
            <a:r>
              <a:rPr lang="sl-SI" u="sng" dirty="0" smtClean="0">
                <a:solidFill>
                  <a:srgbClr val="00B0F0"/>
                </a:solidFill>
                <a:effectLst/>
              </a:rPr>
              <a:t>prava</a:t>
            </a:r>
            <a:endParaRPr lang="sl-SI" dirty="0">
              <a:solidFill>
                <a:srgbClr val="00B0F0"/>
              </a:solidFill>
              <a:effectLst/>
            </a:endParaRPr>
          </a:p>
          <a:p>
            <a:r>
              <a:rPr lang="sl-SI" dirty="0" smtClean="0">
                <a:effectLst/>
              </a:rPr>
              <a:t>Jezik – latinščina</a:t>
            </a:r>
          </a:p>
          <a:p>
            <a:r>
              <a:rPr lang="sl-SI" dirty="0" smtClean="0">
                <a:effectLst/>
              </a:rPr>
              <a:t>Rimljane je zanimala predvsem </a:t>
            </a:r>
            <a:r>
              <a:rPr lang="sl-SI" u="sng" dirty="0" smtClean="0">
                <a:solidFill>
                  <a:srgbClr val="00B0F0"/>
                </a:solidFill>
                <a:effectLst/>
              </a:rPr>
              <a:t>realnost</a:t>
            </a:r>
            <a:endParaRPr lang="sl-SI" dirty="0">
              <a:solidFill>
                <a:srgbClr val="00B0F0"/>
              </a:solidFill>
              <a:effectLst/>
            </a:endParaRPr>
          </a:p>
          <a:p>
            <a:r>
              <a:rPr lang="sl-SI" dirty="0" smtClean="0">
                <a:effectLst/>
              </a:rPr>
              <a:t>V arhitekturi, kiparstvu, bogovih v glavnem </a:t>
            </a:r>
            <a:r>
              <a:rPr lang="sl-SI" dirty="0">
                <a:effectLst/>
              </a:rPr>
              <a:t>posnemajo </a:t>
            </a:r>
            <a:r>
              <a:rPr lang="sl-SI" dirty="0" smtClean="0">
                <a:effectLst/>
              </a:rPr>
              <a:t>Grke</a:t>
            </a:r>
            <a:endParaRPr lang="sl-SI" dirty="0">
              <a:effectLst/>
            </a:endParaRPr>
          </a:p>
          <a:p>
            <a:r>
              <a:rPr lang="sl-SI" dirty="0">
                <a:effectLst/>
              </a:rPr>
              <a:t>G</a:t>
            </a:r>
            <a:r>
              <a:rPr lang="sl-SI" dirty="0" smtClean="0">
                <a:effectLst/>
              </a:rPr>
              <a:t>lasba je bila namenjena </a:t>
            </a:r>
            <a:r>
              <a:rPr lang="sl-SI" b="1" dirty="0">
                <a:solidFill>
                  <a:srgbClr val="00B0F0"/>
                </a:solidFill>
                <a:effectLst/>
              </a:rPr>
              <a:t>kultni rabi</a:t>
            </a:r>
            <a:r>
              <a:rPr lang="sl-SI" dirty="0">
                <a:solidFill>
                  <a:srgbClr val="00B0F0"/>
                </a:solidFill>
                <a:effectLst/>
              </a:rPr>
              <a:t>,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zabavi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in </a:t>
            </a:r>
            <a:r>
              <a:rPr lang="sl-SI" b="1" dirty="0">
                <a:solidFill>
                  <a:srgbClr val="00B0F0"/>
                </a:solidFill>
                <a:effectLst/>
              </a:rPr>
              <a:t>zunanjemu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blišču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– glasbe kot umetnosti ne cenijo!</a:t>
            </a:r>
            <a:endParaRPr lang="sl-SI" dirty="0">
              <a:solidFill>
                <a:srgbClr val="00B0F0"/>
              </a:solidFill>
              <a:effectLst/>
            </a:endParaRPr>
          </a:p>
          <a:p>
            <a:r>
              <a:rPr lang="sl-SI" dirty="0" smtClean="0">
                <a:effectLst/>
              </a:rPr>
              <a:t>Bogati Rimljani so </a:t>
            </a:r>
            <a:r>
              <a:rPr lang="sl-SI" dirty="0">
                <a:effectLst/>
              </a:rPr>
              <a:t>svoje </a:t>
            </a:r>
            <a:r>
              <a:rPr lang="sl-SI" dirty="0" smtClean="0">
                <a:effectLst/>
              </a:rPr>
              <a:t>razkošje in bogastvo razkazovali </a:t>
            </a:r>
            <a:r>
              <a:rPr lang="sl-SI" dirty="0">
                <a:effectLst/>
              </a:rPr>
              <a:t>z </a:t>
            </a:r>
            <a:r>
              <a:rPr lang="sl-SI" u="sng" dirty="0">
                <a:solidFill>
                  <a:srgbClr val="00B0F0"/>
                </a:solidFill>
                <a:effectLst/>
              </a:rPr>
              <a:t>orkestri</a:t>
            </a:r>
            <a:r>
              <a:rPr lang="sl-SI" dirty="0">
                <a:effectLst/>
              </a:rPr>
              <a:t>, rimski cesarji </a:t>
            </a:r>
            <a:r>
              <a:rPr lang="sl-SI" dirty="0" smtClean="0">
                <a:effectLst/>
              </a:rPr>
              <a:t>so razkazovali </a:t>
            </a:r>
            <a:r>
              <a:rPr lang="sl-SI" dirty="0">
                <a:effectLst/>
              </a:rPr>
              <a:t>svoje veščine na </a:t>
            </a:r>
            <a:r>
              <a:rPr lang="sl-SI" dirty="0" smtClean="0">
                <a:effectLst/>
              </a:rPr>
              <a:t>glasbilih, glasba je bila nepogrešljiva </a:t>
            </a:r>
            <a:r>
              <a:rPr lang="sl-SI" dirty="0">
                <a:effectLst/>
              </a:rPr>
              <a:t>tudi v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arenah</a:t>
            </a:r>
            <a:r>
              <a:rPr lang="sl-SI" b="1" dirty="0" smtClean="0">
                <a:effectLst/>
              </a:rPr>
              <a:t> </a:t>
            </a:r>
            <a:r>
              <a:rPr lang="sl-SI" dirty="0" smtClean="0">
                <a:effectLst/>
              </a:rPr>
              <a:t>(med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gladiatorskimi igrami</a:t>
            </a:r>
            <a:r>
              <a:rPr lang="sl-SI" dirty="0" smtClean="0">
                <a:effectLst/>
              </a:rPr>
              <a:t>) in na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vojaških pohodih</a:t>
            </a:r>
          </a:p>
          <a:p>
            <a:r>
              <a:rPr lang="sl-SI" dirty="0" smtClean="0">
                <a:effectLst/>
              </a:rPr>
              <a:t>Glasbila - 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tibia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(rimska različica </a:t>
            </a:r>
            <a:r>
              <a:rPr lang="sl-SI" dirty="0" err="1" smtClean="0">
                <a:effectLst/>
              </a:rPr>
              <a:t>aulosa</a:t>
            </a:r>
            <a:r>
              <a:rPr lang="sl-SI" dirty="0" smtClean="0">
                <a:effectLst/>
              </a:rPr>
              <a:t>),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lira, 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bučina</a:t>
            </a:r>
            <a:r>
              <a:rPr lang="sl-SI" dirty="0" smtClean="0">
                <a:effectLst/>
              </a:rPr>
              <a:t> (trobilo) in 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timpanum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(tolkalo)</a:t>
            </a:r>
            <a:endParaRPr lang="sl-SI" dirty="0">
              <a:effectLst/>
            </a:endParaRPr>
          </a:p>
          <a:p>
            <a:endParaRPr lang="sl-SI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endParaRPr lang="sl-SI" dirty="0" smtClean="0">
              <a:solidFill>
                <a:srgbClr val="00B0F0"/>
              </a:solidFill>
            </a:endParaRPr>
          </a:p>
          <a:p>
            <a:endParaRPr lang="sl-SI" dirty="0">
              <a:solidFill>
                <a:srgbClr val="00B0F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589" y="5174528"/>
            <a:ext cx="2088284" cy="15116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201" y="4913745"/>
            <a:ext cx="1465945" cy="18472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888" y="4931167"/>
            <a:ext cx="2825894" cy="17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Glasbeni primeri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8544" y="1658558"/>
            <a:ext cx="11656291" cy="40587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l-SI" sz="1400" dirty="0">
                <a:hlinkClick r:id="rId2"/>
              </a:rPr>
              <a:t>https://</a:t>
            </a:r>
            <a:r>
              <a:rPr lang="sl-SI" sz="1400" dirty="0" smtClean="0">
                <a:hlinkClick r:id="rId2"/>
              </a:rPr>
              <a:t>www.youtube.com/watch?v=aI7YwJ1jBhY</a:t>
            </a:r>
            <a:r>
              <a:rPr lang="sl-SI" sz="1400" dirty="0" smtClean="0"/>
              <a:t> – </a:t>
            </a:r>
            <a:r>
              <a:rPr lang="sl-SI" sz="1400" dirty="0" err="1" smtClean="0"/>
              <a:t>Aulos</a:t>
            </a:r>
            <a:endParaRPr lang="sl-SI" sz="1400" dirty="0" smtClean="0"/>
          </a:p>
          <a:p>
            <a:pPr>
              <a:lnSpc>
                <a:spcPct val="200000"/>
              </a:lnSpc>
            </a:pPr>
            <a:r>
              <a:rPr lang="sl-SI" sz="1400" dirty="0">
                <a:hlinkClick r:id="rId3"/>
              </a:rPr>
              <a:t>https://</a:t>
            </a:r>
            <a:r>
              <a:rPr lang="sl-SI" sz="1400" dirty="0" smtClean="0">
                <a:hlinkClick r:id="rId3"/>
              </a:rPr>
              <a:t>www.youtube.com/watch?v=z2tkHuj3LgQ</a:t>
            </a:r>
            <a:r>
              <a:rPr lang="sl-SI" sz="1400" dirty="0" smtClean="0"/>
              <a:t> – Lira</a:t>
            </a:r>
          </a:p>
          <a:p>
            <a:pPr>
              <a:lnSpc>
                <a:spcPct val="200000"/>
              </a:lnSpc>
            </a:pPr>
            <a:r>
              <a:rPr lang="sl-SI" sz="1400" dirty="0">
                <a:hlinkClick r:id="rId4"/>
              </a:rPr>
              <a:t>https://</a:t>
            </a:r>
            <a:r>
              <a:rPr lang="sl-SI" sz="1400" dirty="0" smtClean="0">
                <a:hlinkClick r:id="rId4"/>
              </a:rPr>
              <a:t>www.youtube.com/watch?v=zZFikfkXwLM</a:t>
            </a:r>
            <a:r>
              <a:rPr lang="sl-SI" sz="1400" dirty="0" smtClean="0"/>
              <a:t> – </a:t>
            </a:r>
            <a:r>
              <a:rPr lang="sl-SI" sz="1400" dirty="0" err="1" smtClean="0"/>
              <a:t>Tibia</a:t>
            </a:r>
            <a:endParaRPr lang="sl-SI" sz="1400" dirty="0" smtClean="0"/>
          </a:p>
          <a:p>
            <a:pPr>
              <a:lnSpc>
                <a:spcPct val="200000"/>
              </a:lnSpc>
            </a:pPr>
            <a:r>
              <a:rPr lang="sl-SI" sz="1400" dirty="0">
                <a:hlinkClick r:id="rId5"/>
              </a:rPr>
              <a:t>https://</a:t>
            </a:r>
            <a:r>
              <a:rPr lang="sl-SI" sz="1400" dirty="0" smtClean="0">
                <a:hlinkClick r:id="rId5"/>
              </a:rPr>
              <a:t>www.youtube.com/watch?v=1IlZgj2FAHA</a:t>
            </a:r>
            <a:r>
              <a:rPr lang="sl-SI" sz="1400" dirty="0" smtClean="0"/>
              <a:t> – </a:t>
            </a:r>
            <a:r>
              <a:rPr lang="sl-SI" sz="1400" dirty="0" err="1" smtClean="0"/>
              <a:t>Bučina</a:t>
            </a:r>
            <a:endParaRPr lang="sl-SI" sz="1400" dirty="0" smtClean="0"/>
          </a:p>
          <a:p>
            <a:pPr>
              <a:lnSpc>
                <a:spcPct val="200000"/>
              </a:lnSpc>
            </a:pPr>
            <a:r>
              <a:rPr lang="sl-SI" sz="1400" dirty="0">
                <a:hlinkClick r:id="rId6"/>
              </a:rPr>
              <a:t>https://</a:t>
            </a:r>
            <a:r>
              <a:rPr lang="sl-SI" sz="1400" dirty="0" smtClean="0">
                <a:hlinkClick r:id="rId6"/>
              </a:rPr>
              <a:t>www.youtube.com/watch?v=vRs4hKAJ59I</a:t>
            </a:r>
            <a:r>
              <a:rPr lang="sl-SI" sz="1400" dirty="0" smtClean="0"/>
              <a:t> – </a:t>
            </a:r>
            <a:r>
              <a:rPr lang="sl-SI" sz="1400" dirty="0" err="1" smtClean="0"/>
              <a:t>Panove</a:t>
            </a:r>
            <a:r>
              <a:rPr lang="sl-SI" sz="1400" dirty="0" smtClean="0"/>
              <a:t> piščali</a:t>
            </a:r>
          </a:p>
          <a:p>
            <a:pPr>
              <a:lnSpc>
                <a:spcPct val="200000"/>
              </a:lnSpc>
            </a:pPr>
            <a:endParaRPr lang="sl-SI" sz="14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10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257</TotalTime>
  <Words>576</Words>
  <Application>Microsoft Office PowerPoint</Application>
  <PresentationFormat>Širokozaslonsko</PresentationFormat>
  <Paragraphs>77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Trebuchet MS</vt:lpstr>
      <vt:lpstr>Wingdings 2</vt:lpstr>
      <vt:lpstr>Skril</vt:lpstr>
      <vt:lpstr>Razvoj glasbene ustvarjalnosti in poustvarjalnosti v času in  prostoru</vt:lpstr>
      <vt:lpstr>Antična glasba</vt:lpstr>
      <vt:lpstr>Osnovni načeli starih grkov</vt:lpstr>
      <vt:lpstr>Značilnosti starogrške glasbe</vt:lpstr>
      <vt:lpstr>Zanimivosti</vt:lpstr>
      <vt:lpstr>Antična glasba</vt:lpstr>
      <vt:lpstr>Glasbeni primeri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glasbene ustvarjalnosti in poustvarjalnosti v času in  prostoru</dc:title>
  <dc:creator>Sola PC - SIO2020</dc:creator>
  <cp:lastModifiedBy>Sola PC - SIO2020</cp:lastModifiedBy>
  <cp:revision>30</cp:revision>
  <dcterms:created xsi:type="dcterms:W3CDTF">2020-12-09T10:38:14Z</dcterms:created>
  <dcterms:modified xsi:type="dcterms:W3CDTF">2020-12-16T00:50:33Z</dcterms:modified>
</cp:coreProperties>
</file>