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notesMasterIdLst>
    <p:notesMasterId r:id="rId9"/>
  </p:notesMasterIdLst>
  <p:sldIdLst>
    <p:sldId id="256" r:id="rId2"/>
    <p:sldId id="257" r:id="rId3"/>
    <p:sldId id="259" r:id="rId4"/>
    <p:sldId id="264" r:id="rId5"/>
    <p:sldId id="265" r:id="rId6"/>
    <p:sldId id="266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17" autoAdjust="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EDE68F-D293-4A08-A3AA-0C55AE9AD8E3}" type="datetimeFigureOut">
              <a:rPr lang="sl-SI" smtClean="0"/>
              <a:t>9. 02. 2021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71EE5-90F9-48C4-9B14-FD09FAD2DB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15207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71EE5-90F9-48C4-9B14-FD09FAD2DBEE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43711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D9B0-BC48-4691-9CDF-CBB1E117F4AD}" type="datetimeFigureOut">
              <a:rPr lang="sl-SI" smtClean="0"/>
              <a:t>9. 02. 2021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8B77-F0E8-420F-9B12-9349EFE31B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76512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D9B0-BC48-4691-9CDF-CBB1E117F4AD}" type="datetimeFigureOut">
              <a:rPr lang="sl-SI" smtClean="0"/>
              <a:t>9. 02. 2021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8B77-F0E8-420F-9B12-9349EFE31B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96433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D9B0-BC48-4691-9CDF-CBB1E117F4AD}" type="datetimeFigureOut">
              <a:rPr lang="sl-SI" smtClean="0"/>
              <a:t>9. 02. 2021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8B77-F0E8-420F-9B12-9349EFE31B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93587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D9B0-BC48-4691-9CDF-CBB1E117F4AD}" type="datetimeFigureOut">
              <a:rPr lang="sl-SI" smtClean="0"/>
              <a:t>9. 02. 2021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8B77-F0E8-420F-9B12-9349EFE31B48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3862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D9B0-BC48-4691-9CDF-CBB1E117F4AD}" type="datetimeFigureOut">
              <a:rPr lang="sl-SI" smtClean="0"/>
              <a:t>9. 02. 2021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8B77-F0E8-420F-9B12-9349EFE31B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00164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D9B0-BC48-4691-9CDF-CBB1E117F4AD}" type="datetimeFigureOut">
              <a:rPr lang="sl-SI" smtClean="0"/>
              <a:t>9. 02. 2021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8B77-F0E8-420F-9B12-9349EFE31B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03501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D9B0-BC48-4691-9CDF-CBB1E117F4AD}" type="datetimeFigureOut">
              <a:rPr lang="sl-SI" smtClean="0"/>
              <a:t>9. 02. 2021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8B77-F0E8-420F-9B12-9349EFE31B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92344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D9B0-BC48-4691-9CDF-CBB1E117F4AD}" type="datetimeFigureOut">
              <a:rPr lang="sl-SI" smtClean="0"/>
              <a:t>9. 02. 2021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8B77-F0E8-420F-9B12-9349EFE31B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90248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D9B0-BC48-4691-9CDF-CBB1E117F4AD}" type="datetimeFigureOut">
              <a:rPr lang="sl-SI" smtClean="0"/>
              <a:t>9. 02. 2021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8B77-F0E8-420F-9B12-9349EFE31B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67330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D9B0-BC48-4691-9CDF-CBB1E117F4AD}" type="datetimeFigureOut">
              <a:rPr lang="sl-SI" smtClean="0"/>
              <a:t>9. 02. 2021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8B77-F0E8-420F-9B12-9349EFE31B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8800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D9B0-BC48-4691-9CDF-CBB1E117F4AD}" type="datetimeFigureOut">
              <a:rPr lang="sl-SI" smtClean="0"/>
              <a:t>9. 02. 2021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8B77-F0E8-420F-9B12-9349EFE31B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13521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D9B0-BC48-4691-9CDF-CBB1E117F4AD}" type="datetimeFigureOut">
              <a:rPr lang="sl-SI" smtClean="0"/>
              <a:t>9. 02. 2021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8B77-F0E8-420F-9B12-9349EFE31B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93828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D9B0-BC48-4691-9CDF-CBB1E117F4AD}" type="datetimeFigureOut">
              <a:rPr lang="sl-SI" smtClean="0"/>
              <a:t>9. 02. 2021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8B77-F0E8-420F-9B12-9349EFE31B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148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D9B0-BC48-4691-9CDF-CBB1E117F4AD}" type="datetimeFigureOut">
              <a:rPr lang="sl-SI" smtClean="0"/>
              <a:t>9. 02. 2021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8B77-F0E8-420F-9B12-9349EFE31B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20969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D9B0-BC48-4691-9CDF-CBB1E117F4AD}" type="datetimeFigureOut">
              <a:rPr lang="sl-SI" smtClean="0"/>
              <a:t>9. 02. 2021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8B77-F0E8-420F-9B12-9349EFE31B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33894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D9B0-BC48-4691-9CDF-CBB1E117F4AD}" type="datetimeFigureOut">
              <a:rPr lang="sl-SI" smtClean="0"/>
              <a:t>9. 02. 2021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8B77-F0E8-420F-9B12-9349EFE31B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80887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D9B0-BC48-4691-9CDF-CBB1E117F4AD}" type="datetimeFigureOut">
              <a:rPr lang="sl-SI" smtClean="0"/>
              <a:t>9. 02. 2021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8B77-F0E8-420F-9B12-9349EFE31B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49581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2B7D9B0-BC48-4691-9CDF-CBB1E117F4AD}" type="datetimeFigureOut">
              <a:rPr lang="sl-SI" smtClean="0"/>
              <a:t>9. 02. 2021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2C38B77-F0E8-420F-9B12-9349EFE31B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809555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rrVDATvUitA" TargetMode="External"/><Relationship Id="rId3" Type="http://schemas.openxmlformats.org/officeDocument/2006/relationships/hyperlink" Target="https://www.youtube.com/watch?v=Yu6Hr9kd-U0" TargetMode="External"/><Relationship Id="rId7" Type="http://schemas.openxmlformats.org/officeDocument/2006/relationships/hyperlink" Target="https://www.youtube.com/watch?v=0coO23RGZDY" TargetMode="External"/><Relationship Id="rId2" Type="http://schemas.openxmlformats.org/officeDocument/2006/relationships/hyperlink" Target="https://www.youtube.com/watch?v=IUZEtVbJT5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6ud9H7yOaGI" TargetMode="External"/><Relationship Id="rId5" Type="http://schemas.openxmlformats.org/officeDocument/2006/relationships/hyperlink" Target="https://www.youtube.com/watch?v=Nnuq9PXbywA" TargetMode="External"/><Relationship Id="rId4" Type="http://schemas.openxmlformats.org/officeDocument/2006/relationships/hyperlink" Target="https://www.youtube.com/watch?v=mFWQgxXM_b8" TargetMode="External"/><Relationship Id="rId9" Type="http://schemas.openxmlformats.org/officeDocument/2006/relationships/hyperlink" Target="https://www.youtube.com/watch?v=gVah1cr3pU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453820" y="630533"/>
            <a:ext cx="9440034" cy="1828801"/>
          </a:xfrm>
        </p:spPr>
        <p:txBody>
          <a:bodyPr>
            <a:normAutofit fontScale="90000"/>
          </a:bodyPr>
          <a:lstStyle/>
          <a:p>
            <a:r>
              <a:rPr lang="sl-SI" dirty="0" smtClean="0">
                <a:solidFill>
                  <a:srgbClr val="00B0F0"/>
                </a:solidFill>
              </a:rPr>
              <a:t>Razvoj glasbene ustvarjalnosti in poustvarjalnosti v času in </a:t>
            </a:r>
            <a:r>
              <a:rPr lang="sl-SI" dirty="0">
                <a:solidFill>
                  <a:srgbClr val="00B0F0"/>
                </a:solidFill>
              </a:rPr>
              <a:t/>
            </a:r>
            <a:br>
              <a:rPr lang="sl-SI" dirty="0">
                <a:solidFill>
                  <a:srgbClr val="00B0F0"/>
                </a:solidFill>
              </a:rPr>
            </a:br>
            <a:r>
              <a:rPr lang="sl-SI" dirty="0" smtClean="0">
                <a:solidFill>
                  <a:srgbClr val="00B0F0"/>
                </a:solidFill>
              </a:rPr>
              <a:t>prostoru</a:t>
            </a:r>
            <a:endParaRPr lang="sl-SI" dirty="0">
              <a:solidFill>
                <a:srgbClr val="00B0F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0" y="2526920"/>
            <a:ext cx="12192000" cy="4331079"/>
          </a:xfrm>
        </p:spPr>
        <p:txBody>
          <a:bodyPr>
            <a:normAutofit/>
          </a:bodyPr>
          <a:lstStyle/>
          <a:p>
            <a:r>
              <a:rPr lang="sl-SI" sz="3800" b="1" dirty="0" smtClean="0"/>
              <a:t>Barok</a:t>
            </a:r>
          </a:p>
          <a:p>
            <a:endParaRPr lang="sl-SI" b="1" dirty="0" smtClean="0"/>
          </a:p>
          <a:p>
            <a:endParaRPr lang="sl-SI" dirty="0"/>
          </a:p>
          <a:p>
            <a:pPr algn="r"/>
            <a:r>
              <a:rPr lang="sl-SI" dirty="0" smtClean="0"/>
              <a:t> </a:t>
            </a:r>
          </a:p>
          <a:p>
            <a:pPr algn="r"/>
            <a:endParaRPr lang="sl-SI" dirty="0"/>
          </a:p>
          <a:p>
            <a:pPr algn="r"/>
            <a:r>
              <a:rPr lang="sl-SI" dirty="0" smtClean="0"/>
              <a:t> </a:t>
            </a:r>
          </a:p>
          <a:p>
            <a:pPr algn="r"/>
            <a:endParaRPr lang="sl-SI" dirty="0"/>
          </a:p>
          <a:p>
            <a:pPr algn="r"/>
            <a:r>
              <a:rPr lang="sl-SI" dirty="0" smtClean="0"/>
              <a:t> Aleš Pevec, prof.</a:t>
            </a:r>
          </a:p>
          <a:p>
            <a:pPr algn="r"/>
            <a:r>
              <a:rPr lang="sl-SI" dirty="0" smtClean="0"/>
              <a:t>Gimnazija Ptuj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036" y="3205017"/>
            <a:ext cx="5523345" cy="355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62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78304" y="0"/>
            <a:ext cx="6105841" cy="1525476"/>
          </a:xfrm>
        </p:spPr>
        <p:txBody>
          <a:bodyPr>
            <a:normAutofit/>
          </a:bodyPr>
          <a:lstStyle/>
          <a:p>
            <a:r>
              <a:rPr lang="sl-SI" sz="3200" dirty="0" smtClean="0"/>
              <a:t>BAROK  - </a:t>
            </a:r>
            <a:r>
              <a:rPr lang="sl-SI" sz="2000" dirty="0" smtClean="0"/>
              <a:t>nepravilen, nesorazmeren biser</a:t>
            </a:r>
            <a:r>
              <a:rPr lang="sl-SI" sz="3200" dirty="0"/>
              <a:t/>
            </a:r>
            <a:br>
              <a:rPr lang="sl-SI" sz="3200" dirty="0"/>
            </a:br>
            <a:r>
              <a:rPr lang="sl-SI" sz="1800" dirty="0" smtClean="0">
                <a:solidFill>
                  <a:srgbClr val="00B0F0"/>
                </a:solidFill>
              </a:rPr>
              <a:t>traja od leta 1600 do 1750</a:t>
            </a:r>
            <a:endParaRPr lang="sl-SI" sz="1800" dirty="0">
              <a:solidFill>
                <a:srgbClr val="00B0F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-147782" y="1108364"/>
            <a:ext cx="8211127" cy="5546436"/>
          </a:xfrm>
        </p:spPr>
        <p:txBody>
          <a:bodyPr>
            <a:normAutofit/>
          </a:bodyPr>
          <a:lstStyle/>
          <a:p>
            <a:pPr marL="450000" lvl="1" indent="0">
              <a:buNone/>
            </a:pPr>
            <a:r>
              <a:rPr lang="sl-SI" dirty="0" smtClean="0">
                <a:effectLst/>
              </a:rPr>
              <a:t>Značilnosti </a:t>
            </a:r>
            <a:r>
              <a:rPr lang="sl-SI" dirty="0">
                <a:effectLst/>
              </a:rPr>
              <a:t>obdobja</a:t>
            </a:r>
            <a:r>
              <a:rPr lang="sl-SI" dirty="0" smtClean="0">
                <a:effectLst/>
              </a:rPr>
              <a:t>:</a:t>
            </a:r>
          </a:p>
          <a:p>
            <a:pPr lvl="1"/>
            <a:r>
              <a:rPr lang="sl-SI" b="1" dirty="0" smtClean="0">
                <a:solidFill>
                  <a:srgbClr val="00B0F0"/>
                </a:solidFill>
                <a:effectLst/>
              </a:rPr>
              <a:t>Fevdalizem</a:t>
            </a:r>
          </a:p>
          <a:p>
            <a:pPr lvl="1"/>
            <a:r>
              <a:rPr lang="sl-SI" dirty="0" smtClean="0">
                <a:effectLst/>
              </a:rPr>
              <a:t>Krepi se nov, </a:t>
            </a:r>
            <a:r>
              <a:rPr lang="sl-SI" b="1" dirty="0" smtClean="0">
                <a:solidFill>
                  <a:srgbClr val="00B0F0"/>
                </a:solidFill>
                <a:effectLst/>
              </a:rPr>
              <a:t>meščanski sloj</a:t>
            </a:r>
          </a:p>
          <a:p>
            <a:pPr lvl="1"/>
            <a:r>
              <a:rPr lang="sl-SI" b="1" dirty="0" smtClean="0">
                <a:solidFill>
                  <a:srgbClr val="00B0F0"/>
                </a:solidFill>
                <a:effectLst/>
              </a:rPr>
              <a:t>Absolutizem</a:t>
            </a:r>
            <a:r>
              <a:rPr lang="sl-SI" dirty="0" smtClean="0">
                <a:solidFill>
                  <a:srgbClr val="00B0F0"/>
                </a:solidFill>
                <a:effectLst/>
              </a:rPr>
              <a:t> </a:t>
            </a:r>
            <a:r>
              <a:rPr lang="sl-SI" dirty="0" smtClean="0">
                <a:effectLst/>
              </a:rPr>
              <a:t>– Kralj Ludvik XIV </a:t>
            </a:r>
          </a:p>
          <a:p>
            <a:pPr lvl="1"/>
            <a:r>
              <a:rPr lang="sl-SI" dirty="0" smtClean="0">
                <a:effectLst/>
              </a:rPr>
              <a:t>Glasba </a:t>
            </a:r>
            <a:r>
              <a:rPr lang="sl-SI" dirty="0">
                <a:effectLst/>
              </a:rPr>
              <a:t>v baroku dobi nove značilnosti: </a:t>
            </a:r>
            <a:r>
              <a:rPr lang="sl-SI" b="1" dirty="0">
                <a:solidFill>
                  <a:srgbClr val="FFC000"/>
                </a:solidFill>
                <a:effectLst/>
              </a:rPr>
              <a:t>veličastna, razkošna, številni okraski, </a:t>
            </a:r>
            <a:r>
              <a:rPr lang="sl-SI" b="1" dirty="0" smtClean="0">
                <a:solidFill>
                  <a:srgbClr val="FFC000"/>
                </a:solidFill>
                <a:effectLst/>
              </a:rPr>
              <a:t>veličastje </a:t>
            </a:r>
            <a:r>
              <a:rPr lang="sl-SI" b="1" dirty="0">
                <a:solidFill>
                  <a:srgbClr val="FFC000"/>
                </a:solidFill>
                <a:effectLst/>
              </a:rPr>
              <a:t>poudarjajo mogočni zbori, instrumentalne skupine in zlasti </a:t>
            </a:r>
            <a:r>
              <a:rPr lang="sl-SI" b="1" dirty="0" smtClean="0">
                <a:solidFill>
                  <a:srgbClr val="FFC000"/>
                </a:solidFill>
                <a:effectLst/>
              </a:rPr>
              <a:t>orkestri</a:t>
            </a:r>
          </a:p>
          <a:p>
            <a:pPr lvl="1"/>
            <a:r>
              <a:rPr lang="sl-SI" dirty="0" smtClean="0">
                <a:solidFill>
                  <a:srgbClr val="00B0F0"/>
                </a:solidFill>
                <a:effectLst/>
              </a:rPr>
              <a:t>Zavrže se zborovsko </a:t>
            </a:r>
            <a:r>
              <a:rPr lang="sl-SI" dirty="0">
                <a:solidFill>
                  <a:srgbClr val="00B0F0"/>
                </a:solidFill>
                <a:effectLst/>
              </a:rPr>
              <a:t>petje, osamosvojitev instrumentalne </a:t>
            </a:r>
            <a:r>
              <a:rPr lang="sl-SI" dirty="0" smtClean="0">
                <a:solidFill>
                  <a:srgbClr val="00B0F0"/>
                </a:solidFill>
                <a:effectLst/>
              </a:rPr>
              <a:t>glasbe</a:t>
            </a:r>
            <a:endParaRPr lang="sl-SI" dirty="0" smtClean="0">
              <a:effectLst/>
            </a:endParaRPr>
          </a:p>
          <a:p>
            <a:pPr lvl="1"/>
            <a:r>
              <a:rPr lang="sl-SI" dirty="0" smtClean="0">
                <a:effectLst/>
              </a:rPr>
              <a:t>Najbolj priljubljeni instrumenti so: </a:t>
            </a:r>
            <a:r>
              <a:rPr lang="sl-SI" dirty="0" smtClean="0">
                <a:solidFill>
                  <a:srgbClr val="00B0F0"/>
                </a:solidFill>
                <a:effectLst/>
              </a:rPr>
              <a:t>čembalo</a:t>
            </a:r>
            <a:r>
              <a:rPr lang="sl-SI" dirty="0">
                <a:solidFill>
                  <a:srgbClr val="00B0F0"/>
                </a:solidFill>
                <a:effectLst/>
              </a:rPr>
              <a:t>, godala in </a:t>
            </a:r>
            <a:r>
              <a:rPr lang="sl-SI" dirty="0" smtClean="0">
                <a:solidFill>
                  <a:srgbClr val="00B0F0"/>
                </a:solidFill>
                <a:effectLst/>
              </a:rPr>
              <a:t>orgle (poleg še viole da gamba, flavte, trobente …)</a:t>
            </a:r>
            <a:endParaRPr lang="sl-SI" dirty="0" smtClean="0">
              <a:effectLst/>
            </a:endParaRPr>
          </a:p>
          <a:p>
            <a:pPr lvl="1"/>
            <a:r>
              <a:rPr lang="sl-SI" dirty="0" smtClean="0">
                <a:effectLst/>
              </a:rPr>
              <a:t>Glasba </a:t>
            </a:r>
            <a:r>
              <a:rPr lang="sl-SI" dirty="0">
                <a:effectLst/>
              </a:rPr>
              <a:t>se izvaja v </a:t>
            </a:r>
            <a:r>
              <a:rPr lang="sl-SI" dirty="0">
                <a:solidFill>
                  <a:srgbClr val="00B0F0"/>
                </a:solidFill>
                <a:effectLst/>
              </a:rPr>
              <a:t>cerkvah, gledališčih in </a:t>
            </a:r>
            <a:r>
              <a:rPr lang="sl-SI" dirty="0" smtClean="0">
                <a:solidFill>
                  <a:srgbClr val="00B0F0"/>
                </a:solidFill>
                <a:effectLst/>
              </a:rPr>
              <a:t>palačah</a:t>
            </a:r>
            <a:r>
              <a:rPr lang="sl-SI" dirty="0" smtClean="0">
                <a:effectLst/>
              </a:rPr>
              <a:t> </a:t>
            </a:r>
          </a:p>
          <a:p>
            <a:pPr lvl="1"/>
            <a:r>
              <a:rPr lang="sl-SI" dirty="0" smtClean="0">
                <a:effectLst/>
              </a:rPr>
              <a:t>Glasba je namenjena </a:t>
            </a:r>
            <a:r>
              <a:rPr lang="sl-SI" dirty="0">
                <a:effectLst/>
              </a:rPr>
              <a:t>predvsem </a:t>
            </a:r>
            <a:r>
              <a:rPr lang="sl-SI" dirty="0">
                <a:solidFill>
                  <a:srgbClr val="00B0F0"/>
                </a:solidFill>
                <a:effectLst/>
              </a:rPr>
              <a:t>visokemu sloju ljudi </a:t>
            </a:r>
            <a:r>
              <a:rPr lang="sl-SI" dirty="0">
                <a:effectLst/>
              </a:rPr>
              <a:t>za razvedrilo in </a:t>
            </a:r>
            <a:r>
              <a:rPr lang="sl-SI" dirty="0" smtClean="0">
                <a:effectLst/>
              </a:rPr>
              <a:t>zabavo</a:t>
            </a:r>
          </a:p>
          <a:p>
            <a:pPr lvl="1"/>
            <a:r>
              <a:rPr lang="sl-SI" dirty="0" smtClean="0">
                <a:effectLst/>
              </a:rPr>
              <a:t>Položaj </a:t>
            </a:r>
            <a:r>
              <a:rPr lang="sl-SI" dirty="0">
                <a:solidFill>
                  <a:srgbClr val="00B0F0"/>
                </a:solidFill>
                <a:effectLst/>
              </a:rPr>
              <a:t>glasbenika je bil slab</a:t>
            </a:r>
            <a:r>
              <a:rPr lang="sl-SI" dirty="0">
                <a:effectLst/>
              </a:rPr>
              <a:t>; smatrali so ga za </a:t>
            </a:r>
            <a:r>
              <a:rPr lang="sl-SI" dirty="0" smtClean="0">
                <a:effectLst/>
              </a:rPr>
              <a:t>obrtnika in služinčad, </a:t>
            </a:r>
            <a:r>
              <a:rPr lang="sl-SI" dirty="0">
                <a:solidFill>
                  <a:srgbClr val="FFC000"/>
                </a:solidFill>
                <a:effectLst/>
              </a:rPr>
              <a:t>cenjeni so bili le virtuozi (solo pevci</a:t>
            </a:r>
            <a:r>
              <a:rPr lang="sl-SI" dirty="0" smtClean="0">
                <a:solidFill>
                  <a:srgbClr val="FFC000"/>
                </a:solidFill>
                <a:effectLst/>
              </a:rPr>
              <a:t>)</a:t>
            </a:r>
            <a:endParaRPr lang="sl-SI" dirty="0">
              <a:solidFill>
                <a:srgbClr val="FFC000"/>
              </a:solidFill>
              <a:effectLst/>
            </a:endParaRPr>
          </a:p>
          <a:p>
            <a:pPr lvl="2"/>
            <a:endParaRPr lang="sl-SI" dirty="0">
              <a:effectLst/>
            </a:endParaRPr>
          </a:p>
          <a:p>
            <a:pPr lvl="1"/>
            <a:endParaRPr lang="sl-SI" dirty="0" smtClean="0">
              <a:effectLst/>
            </a:endParaRPr>
          </a:p>
          <a:p>
            <a:pPr lvl="2"/>
            <a:endParaRPr lang="sl-SI" dirty="0" smtClean="0">
              <a:effectLst/>
            </a:endParaRPr>
          </a:p>
          <a:p>
            <a:pPr indent="-342900"/>
            <a:endParaRPr lang="sl-SI" dirty="0" smtClean="0">
              <a:effectLst/>
            </a:endParaRPr>
          </a:p>
          <a:p>
            <a:pPr indent="-342900"/>
            <a:endParaRPr lang="sl-SI" b="1" dirty="0">
              <a:solidFill>
                <a:srgbClr val="0070C0"/>
              </a:solidFill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995359" y="3528291"/>
            <a:ext cx="3922942" cy="2941782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5359" y="873847"/>
            <a:ext cx="2885643" cy="231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76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95" y="0"/>
            <a:ext cx="10353762" cy="970450"/>
          </a:xfrm>
        </p:spPr>
        <p:txBody>
          <a:bodyPr>
            <a:normAutofit/>
          </a:bodyPr>
          <a:lstStyle/>
          <a:p>
            <a:r>
              <a:rPr lang="sl-SI" dirty="0" smtClean="0"/>
              <a:t>Značilnosti glasbe v baroku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-435941" y="210132"/>
            <a:ext cx="11958912" cy="5765337"/>
          </a:xfrm>
        </p:spPr>
        <p:txBody>
          <a:bodyPr>
            <a:normAutofit fontScale="85000" lnSpcReduction="10000"/>
          </a:bodyPr>
          <a:lstStyle/>
          <a:p>
            <a:pPr marL="36900" indent="0">
              <a:lnSpc>
                <a:spcPct val="160000"/>
              </a:lnSpc>
              <a:buNone/>
            </a:pPr>
            <a:endParaRPr lang="sl-SI" sz="2400" dirty="0" smtClean="0">
              <a:solidFill>
                <a:srgbClr val="00B0F0"/>
              </a:solidFill>
              <a:effectLst/>
            </a:endParaRPr>
          </a:p>
          <a:p>
            <a:pPr lvl="1"/>
            <a:r>
              <a:rPr lang="sl-SI" dirty="0" smtClean="0">
                <a:solidFill>
                  <a:srgbClr val="FFC000"/>
                </a:solidFill>
                <a:effectLst/>
              </a:rPr>
              <a:t>VIRTUOZNOST</a:t>
            </a:r>
            <a:r>
              <a:rPr lang="sl-SI" dirty="0" smtClean="0">
                <a:effectLst/>
              </a:rPr>
              <a:t> </a:t>
            </a:r>
            <a:r>
              <a:rPr lang="sl-SI" dirty="0">
                <a:effectLst/>
              </a:rPr>
              <a:t>– improviziranje posameznika, </a:t>
            </a:r>
            <a:r>
              <a:rPr lang="sl-SI" dirty="0" smtClean="0">
                <a:effectLst/>
              </a:rPr>
              <a:t>solista</a:t>
            </a:r>
          </a:p>
          <a:p>
            <a:pPr lvl="1"/>
            <a:r>
              <a:rPr lang="sl-SI" dirty="0">
                <a:solidFill>
                  <a:srgbClr val="FFC000"/>
                </a:solidFill>
                <a:effectLst/>
              </a:rPr>
              <a:t>MOTORIČNOST</a:t>
            </a:r>
            <a:r>
              <a:rPr lang="sl-SI" dirty="0">
                <a:effectLst/>
              </a:rPr>
              <a:t>: ohranjanje hitrosti (tempa) v enem stavku </a:t>
            </a:r>
          </a:p>
          <a:p>
            <a:pPr marL="450000" lvl="1" indent="0">
              <a:buNone/>
            </a:pPr>
            <a:r>
              <a:rPr lang="sl-SI" dirty="0" smtClean="0">
                <a:effectLst/>
              </a:rPr>
              <a:t>       -&gt; </a:t>
            </a:r>
            <a:r>
              <a:rPr lang="sl-SI" dirty="0">
                <a:effectLst/>
              </a:rPr>
              <a:t>LARGO (najpočasneje) – ADAGIO – ANDANTE – MODERATO – ALLEGRO – PRESTO (najhitreje)</a:t>
            </a:r>
          </a:p>
          <a:p>
            <a:pPr lvl="1"/>
            <a:r>
              <a:rPr lang="sl-SI" dirty="0">
                <a:solidFill>
                  <a:srgbClr val="FFC000"/>
                </a:solidFill>
                <a:effectLst/>
              </a:rPr>
              <a:t>TERASASTA </a:t>
            </a:r>
            <a:r>
              <a:rPr lang="sl-SI" dirty="0" smtClean="0">
                <a:solidFill>
                  <a:srgbClr val="FFC000"/>
                </a:solidFill>
                <a:effectLst/>
              </a:rPr>
              <a:t>DINAMIKA</a:t>
            </a:r>
            <a:r>
              <a:rPr lang="sl-SI" dirty="0" smtClean="0">
                <a:effectLst/>
              </a:rPr>
              <a:t>: ni </a:t>
            </a:r>
            <a:r>
              <a:rPr lang="sl-SI" dirty="0">
                <a:effectLst/>
              </a:rPr>
              <a:t>vmesnih prehodov – ali je samo </a:t>
            </a:r>
            <a:r>
              <a:rPr lang="sl-SI" dirty="0" smtClean="0">
                <a:effectLst/>
              </a:rPr>
              <a:t>tiho (P) </a:t>
            </a:r>
            <a:r>
              <a:rPr lang="sl-SI" dirty="0">
                <a:effectLst/>
              </a:rPr>
              <a:t>ali pa glasno </a:t>
            </a:r>
            <a:r>
              <a:rPr lang="sl-SI" dirty="0" smtClean="0">
                <a:effectLst/>
              </a:rPr>
              <a:t> (F)</a:t>
            </a:r>
          </a:p>
          <a:p>
            <a:pPr lvl="1"/>
            <a:r>
              <a:rPr lang="sl-SI" dirty="0" smtClean="0">
                <a:effectLst/>
              </a:rPr>
              <a:t>Oblikuje </a:t>
            </a:r>
            <a:r>
              <a:rPr lang="sl-SI" dirty="0">
                <a:effectLst/>
              </a:rPr>
              <a:t>se </a:t>
            </a:r>
            <a:r>
              <a:rPr lang="sl-SI" dirty="0" smtClean="0">
                <a:solidFill>
                  <a:srgbClr val="FFC000"/>
                </a:solidFill>
                <a:effectLst/>
              </a:rPr>
              <a:t>GODALNI ORKESTER</a:t>
            </a:r>
            <a:r>
              <a:rPr lang="sl-SI" dirty="0" smtClean="0">
                <a:effectLst/>
              </a:rPr>
              <a:t>, </a:t>
            </a:r>
            <a:r>
              <a:rPr lang="sl-SI" dirty="0">
                <a:effectLst/>
              </a:rPr>
              <a:t>ki mu skladatelji zaradi večje barvitosti in zvočnega sijaja vse pogosteje dodajajo tudi pihala, trobila in tolkala, vedno pa je zraven generalni bas</a:t>
            </a:r>
          </a:p>
          <a:p>
            <a:pPr lvl="1"/>
            <a:r>
              <a:rPr lang="sl-SI" dirty="0" smtClean="0">
                <a:solidFill>
                  <a:srgbClr val="FFC000"/>
                </a:solidFill>
                <a:effectLst/>
              </a:rPr>
              <a:t>KASTRATI</a:t>
            </a:r>
            <a:r>
              <a:rPr lang="sl-SI" dirty="0" smtClean="0">
                <a:effectLst/>
              </a:rPr>
              <a:t> – znameniti operni pevci</a:t>
            </a:r>
            <a:endParaRPr lang="sl-SI" dirty="0">
              <a:latin typeface="Century Gothic" pitchFamily="34" charset="0"/>
            </a:endParaRPr>
          </a:p>
          <a:p>
            <a:pPr lvl="1"/>
            <a:r>
              <a:rPr lang="sl-SI" dirty="0" smtClean="0">
                <a:solidFill>
                  <a:srgbClr val="FFC000"/>
                </a:solidFill>
                <a:effectLst/>
              </a:rPr>
              <a:t>GENERALBAS </a:t>
            </a:r>
            <a:r>
              <a:rPr lang="sl-SI" dirty="0">
                <a:solidFill>
                  <a:srgbClr val="FFC000"/>
                </a:solidFill>
                <a:effectLst/>
              </a:rPr>
              <a:t>(it. BASSO CONTINUO): </a:t>
            </a:r>
            <a:r>
              <a:rPr lang="sl-SI" dirty="0" err="1">
                <a:effectLst/>
              </a:rPr>
              <a:t>generalbas</a:t>
            </a:r>
            <a:r>
              <a:rPr lang="sl-SI" dirty="0">
                <a:effectLst/>
              </a:rPr>
              <a:t> slišimo </a:t>
            </a:r>
            <a:r>
              <a:rPr lang="sl-SI" dirty="0" smtClean="0">
                <a:effectLst/>
              </a:rPr>
              <a:t>kot spremljavo, </a:t>
            </a:r>
            <a:r>
              <a:rPr lang="sl-SI" dirty="0">
                <a:effectLst/>
              </a:rPr>
              <a:t>največkrat čembala in čela,  </a:t>
            </a:r>
          </a:p>
          <a:p>
            <a:pPr marL="450000" lvl="1" indent="0">
              <a:buNone/>
            </a:pPr>
            <a:r>
              <a:rPr lang="sl-SI" dirty="0">
                <a:effectLst/>
              </a:rPr>
              <a:t>                                                vedno se zapiše z nizkimi basovskimi notami, tem pa so dodane številke, ki pomenijo akorde </a:t>
            </a:r>
          </a:p>
          <a:p>
            <a:pPr lvl="1"/>
            <a:r>
              <a:rPr lang="sl-SI" dirty="0">
                <a:solidFill>
                  <a:srgbClr val="FFC000"/>
                </a:solidFill>
                <a:effectLst/>
              </a:rPr>
              <a:t>KONTRAPUNKT</a:t>
            </a:r>
            <a:r>
              <a:rPr lang="sl-SI" dirty="0">
                <a:effectLst/>
              </a:rPr>
              <a:t>- ohranjanje razmerij med glasovi</a:t>
            </a:r>
          </a:p>
          <a:p>
            <a:pPr lvl="1"/>
            <a:r>
              <a:rPr lang="sl-SI" dirty="0">
                <a:solidFill>
                  <a:srgbClr val="FFC000"/>
                </a:solidFill>
                <a:effectLst/>
              </a:rPr>
              <a:t>DISONANCA</a:t>
            </a:r>
            <a:r>
              <a:rPr lang="sl-SI" dirty="0">
                <a:effectLst/>
              </a:rPr>
              <a:t> </a:t>
            </a:r>
            <a:r>
              <a:rPr lang="sl-SI" dirty="0" smtClean="0">
                <a:effectLst/>
              </a:rPr>
              <a:t>- glasovi </a:t>
            </a:r>
            <a:r>
              <a:rPr lang="sl-SI" dirty="0">
                <a:effectLst/>
              </a:rPr>
              <a:t>za nas zvenijo nekako neuglašeno, niso ubrani med seboj</a:t>
            </a:r>
          </a:p>
          <a:p>
            <a:pPr lvl="1"/>
            <a:r>
              <a:rPr lang="sl-SI" dirty="0">
                <a:solidFill>
                  <a:srgbClr val="FFC000"/>
                </a:solidFill>
                <a:effectLst/>
              </a:rPr>
              <a:t>KONSONANCA</a:t>
            </a:r>
            <a:r>
              <a:rPr lang="sl-SI" dirty="0">
                <a:effectLst/>
              </a:rPr>
              <a:t> </a:t>
            </a:r>
            <a:r>
              <a:rPr lang="sl-SI" dirty="0" smtClean="0">
                <a:effectLst/>
              </a:rPr>
              <a:t>- glasovi </a:t>
            </a:r>
            <a:r>
              <a:rPr lang="sl-SI" dirty="0">
                <a:effectLst/>
              </a:rPr>
              <a:t>med seboj lepo zvenijo </a:t>
            </a:r>
          </a:p>
          <a:p>
            <a:pPr lvl="1"/>
            <a:r>
              <a:rPr lang="sl-SI" dirty="0">
                <a:solidFill>
                  <a:srgbClr val="FFC000"/>
                </a:solidFill>
                <a:effectLst/>
              </a:rPr>
              <a:t>OKRASKI</a:t>
            </a:r>
            <a:r>
              <a:rPr lang="sl-SI" dirty="0">
                <a:effectLst/>
              </a:rPr>
              <a:t> – okraševanje  melodije </a:t>
            </a:r>
            <a:r>
              <a:rPr lang="sl-SI" dirty="0" smtClean="0">
                <a:effectLst/>
              </a:rPr>
              <a:t>s </a:t>
            </a:r>
            <a:r>
              <a:rPr lang="sl-SI" dirty="0">
                <a:effectLst/>
              </a:rPr>
              <a:t>trilčki in predložki</a:t>
            </a:r>
          </a:p>
          <a:p>
            <a:pPr lvl="1"/>
            <a:r>
              <a:rPr lang="sl-SI" dirty="0">
                <a:solidFill>
                  <a:srgbClr val="FFC000"/>
                </a:solidFill>
                <a:effectLst/>
              </a:rPr>
              <a:t>POLIFONIJA in MONODIJA</a:t>
            </a:r>
          </a:p>
          <a:p>
            <a:pPr lvl="1"/>
            <a:r>
              <a:rPr lang="sl-SI" dirty="0">
                <a:solidFill>
                  <a:srgbClr val="FFC000"/>
                </a:solidFill>
                <a:effectLst/>
              </a:rPr>
              <a:t>IMITACIJA</a:t>
            </a:r>
            <a:r>
              <a:rPr lang="sl-SI" dirty="0">
                <a:effectLst/>
              </a:rPr>
              <a:t> ali oponašanje glasov</a:t>
            </a:r>
          </a:p>
          <a:p>
            <a:pPr lvl="1"/>
            <a:r>
              <a:rPr lang="sl-SI" dirty="0">
                <a:solidFill>
                  <a:srgbClr val="FFC000"/>
                </a:solidFill>
                <a:effectLst/>
              </a:rPr>
              <a:t>SODOBNA NOTACIJA </a:t>
            </a:r>
            <a:r>
              <a:rPr lang="sl-SI" dirty="0">
                <a:effectLst/>
              </a:rPr>
              <a:t>in uveljavi se </a:t>
            </a:r>
            <a:r>
              <a:rPr lang="sl-SI" dirty="0">
                <a:solidFill>
                  <a:srgbClr val="FFC000"/>
                </a:solidFill>
                <a:effectLst/>
              </a:rPr>
              <a:t>DUR – MOL </a:t>
            </a:r>
            <a:r>
              <a:rPr lang="sl-SI" dirty="0">
                <a:effectLst/>
              </a:rPr>
              <a:t>sistem</a:t>
            </a:r>
          </a:p>
          <a:p>
            <a:pPr marL="582930" indent="-514350">
              <a:buClr>
                <a:srgbClr val="00B0F0"/>
              </a:buClr>
              <a:buFont typeface="Wingdings" panose="05000000000000000000" pitchFamily="2" charset="2"/>
              <a:buChar char="v"/>
            </a:pPr>
            <a:endParaRPr lang="sl-SI" sz="1600" dirty="0" smtClean="0">
              <a:latin typeface="Century Gothic" pitchFamily="34" charset="0"/>
            </a:endParaRPr>
          </a:p>
          <a:p>
            <a:pPr marL="36900" indent="0">
              <a:buNone/>
            </a:pPr>
            <a:endParaRPr lang="sl-SI" sz="1600" dirty="0">
              <a:latin typeface="Century Gothic" pitchFamily="34" charset="0"/>
            </a:endParaRPr>
          </a:p>
        </p:txBody>
      </p:sp>
      <p:pic>
        <p:nvPicPr>
          <p:cNvPr id="3076" name="Picture 4" descr="Rezultat iskanja slik za baroque mus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562" y="3713018"/>
            <a:ext cx="4633479" cy="302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58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32267" y="0"/>
            <a:ext cx="10353762" cy="970450"/>
          </a:xfrm>
        </p:spPr>
        <p:txBody>
          <a:bodyPr/>
          <a:lstStyle/>
          <a:p>
            <a:r>
              <a:rPr lang="sl-SI" dirty="0" smtClean="0"/>
              <a:t>Glasbene oblike v baroku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73377" y="697282"/>
            <a:ext cx="11822545" cy="5966691"/>
          </a:xfrm>
        </p:spPr>
        <p:txBody>
          <a:bodyPr>
            <a:normAutofit/>
          </a:bodyPr>
          <a:lstStyle/>
          <a:p>
            <a:pPr marL="72900" indent="0">
              <a:buNone/>
            </a:pPr>
            <a:r>
              <a:rPr lang="sl-SI" b="1" u="sng" dirty="0" smtClean="0">
                <a:solidFill>
                  <a:srgbClr val="00B0F0"/>
                </a:solidFill>
                <a:effectLst/>
              </a:rPr>
              <a:t>VOKALNO-INŠTRUMENTALNA GLASBA:</a:t>
            </a:r>
          </a:p>
          <a:p>
            <a:pPr>
              <a:buFontTx/>
              <a:buChar char="•"/>
            </a:pPr>
            <a:r>
              <a:rPr lang="sl-SI" sz="1400" b="1" dirty="0" smtClean="0">
                <a:solidFill>
                  <a:srgbClr val="FFC000"/>
                </a:solidFill>
              </a:rPr>
              <a:t>KANTATA</a:t>
            </a:r>
            <a:r>
              <a:rPr lang="sl-SI" sz="1400" dirty="0" smtClean="0"/>
              <a:t>: </a:t>
            </a:r>
            <a:r>
              <a:rPr lang="sl-SI" sz="1400" dirty="0"/>
              <a:t>večdelna, posvetna vsebina, napisana za soliste, zbor in orkester (C</a:t>
            </a:r>
            <a:r>
              <a:rPr lang="sl-SI" sz="1400" dirty="0" smtClean="0"/>
              <a:t>. L. </a:t>
            </a:r>
            <a:r>
              <a:rPr lang="sl-SI" sz="1400" dirty="0" err="1" smtClean="0"/>
              <a:t>Fehre</a:t>
            </a:r>
            <a:r>
              <a:rPr lang="sl-SI" sz="1400" dirty="0"/>
              <a:t>: Šolski mojster)</a:t>
            </a:r>
          </a:p>
          <a:p>
            <a:pPr>
              <a:buFontTx/>
              <a:buChar char="•"/>
            </a:pPr>
            <a:r>
              <a:rPr lang="sl-SI" sz="1400" b="1" dirty="0" smtClean="0">
                <a:solidFill>
                  <a:srgbClr val="FFC000"/>
                </a:solidFill>
              </a:rPr>
              <a:t>ORATORIJ</a:t>
            </a:r>
            <a:r>
              <a:rPr lang="sl-SI" sz="1400" dirty="0"/>
              <a:t>: zelo podoben kantati, nabožna vsebina, za soliste, zbor in orkester (G</a:t>
            </a:r>
            <a:r>
              <a:rPr lang="sl-SI" sz="1400" dirty="0" smtClean="0"/>
              <a:t>. F. </a:t>
            </a:r>
            <a:r>
              <a:rPr lang="sl-SI" sz="1400" dirty="0" err="1" smtClean="0"/>
              <a:t>Haendel</a:t>
            </a:r>
            <a:r>
              <a:rPr lang="sl-SI" sz="1400" dirty="0"/>
              <a:t>: Mesija - Aleluja)</a:t>
            </a:r>
          </a:p>
          <a:p>
            <a:pPr>
              <a:buFontTx/>
              <a:buChar char="•"/>
            </a:pPr>
            <a:r>
              <a:rPr lang="sl-SI" sz="1400" b="1" dirty="0" smtClean="0">
                <a:solidFill>
                  <a:srgbClr val="FFC000"/>
                </a:solidFill>
              </a:rPr>
              <a:t>PASIJON</a:t>
            </a:r>
            <a:r>
              <a:rPr lang="sl-SI" sz="1400" b="1" dirty="0" smtClean="0"/>
              <a:t>:</a:t>
            </a:r>
            <a:r>
              <a:rPr lang="sl-SI" sz="1400" dirty="0" smtClean="0"/>
              <a:t> </a:t>
            </a:r>
            <a:r>
              <a:rPr lang="sl-SI" sz="1400" dirty="0"/>
              <a:t>oratorij s procesijo (Škofjeloški pasijon)</a:t>
            </a:r>
          </a:p>
          <a:p>
            <a:pPr>
              <a:buFontTx/>
              <a:buChar char="•"/>
            </a:pPr>
            <a:r>
              <a:rPr lang="sl-SI" sz="1400" b="1" dirty="0" smtClean="0">
                <a:solidFill>
                  <a:srgbClr val="FFC000"/>
                </a:solidFill>
              </a:rPr>
              <a:t>OPERA</a:t>
            </a:r>
            <a:r>
              <a:rPr lang="sl-SI" sz="1400" dirty="0"/>
              <a:t>: </a:t>
            </a:r>
            <a:r>
              <a:rPr lang="sl-SI" sz="1400" dirty="0" smtClean="0"/>
              <a:t>glasbeno-scensko </a:t>
            </a:r>
            <a:r>
              <a:rPr lang="sl-SI" sz="1400" dirty="0"/>
              <a:t>delo, pri katerem nastopajoči pojejo, igrajo ter plešejo, spremlja pa jih </a:t>
            </a:r>
            <a:r>
              <a:rPr lang="sl-SI" sz="1400" dirty="0" smtClean="0"/>
              <a:t>orkester </a:t>
            </a:r>
            <a:r>
              <a:rPr lang="sl-SI" sz="1400" dirty="0"/>
              <a:t>(C</a:t>
            </a:r>
            <a:r>
              <a:rPr lang="sl-SI" sz="1400" dirty="0" smtClean="0"/>
              <a:t>. Monteverdi</a:t>
            </a:r>
            <a:r>
              <a:rPr lang="sl-SI" sz="1400" dirty="0"/>
              <a:t>: Orfej</a:t>
            </a:r>
            <a:r>
              <a:rPr lang="sl-SI" sz="1400" dirty="0" smtClean="0"/>
              <a:t>)</a:t>
            </a:r>
          </a:p>
          <a:p>
            <a:pPr marL="36900" indent="0">
              <a:buNone/>
            </a:pPr>
            <a:r>
              <a:rPr lang="sl-SI" sz="1400" i="1" dirty="0" smtClean="0">
                <a:solidFill>
                  <a:srgbClr val="FFC000"/>
                </a:solidFill>
                <a:effectLst/>
              </a:rPr>
              <a:t>Kantata in oratorij sta zelo podobna operi, vendar sta brez gledaliških elementov (scena, kostumi, igra)</a:t>
            </a:r>
          </a:p>
          <a:p>
            <a:pPr marL="36900" indent="0">
              <a:buNone/>
            </a:pPr>
            <a:r>
              <a:rPr lang="sl-SI" b="1" u="sng" dirty="0" smtClean="0">
                <a:solidFill>
                  <a:srgbClr val="00B0F0"/>
                </a:solidFill>
                <a:effectLst/>
              </a:rPr>
              <a:t>INSTRUMENTALNA </a:t>
            </a:r>
            <a:r>
              <a:rPr lang="sl-SI" b="1" u="sng" dirty="0">
                <a:solidFill>
                  <a:srgbClr val="00B0F0"/>
                </a:solidFill>
                <a:effectLst/>
              </a:rPr>
              <a:t>GLASBA</a:t>
            </a:r>
            <a:r>
              <a:rPr lang="sl-SI" b="1" u="sng" dirty="0" smtClean="0">
                <a:solidFill>
                  <a:srgbClr val="00B0F0"/>
                </a:solidFill>
                <a:effectLst/>
              </a:rPr>
              <a:t>:</a:t>
            </a:r>
          </a:p>
          <a:p>
            <a:pPr>
              <a:buFontTx/>
              <a:buChar char="•"/>
            </a:pPr>
            <a:r>
              <a:rPr lang="sl-SI" sz="1400" b="1" dirty="0" smtClean="0">
                <a:solidFill>
                  <a:srgbClr val="FFC000"/>
                </a:solidFill>
              </a:rPr>
              <a:t> CONCERTO </a:t>
            </a:r>
            <a:r>
              <a:rPr lang="sl-SI" sz="1400" b="1" dirty="0">
                <a:solidFill>
                  <a:srgbClr val="FFC000"/>
                </a:solidFill>
              </a:rPr>
              <a:t>GROSSO</a:t>
            </a:r>
            <a:r>
              <a:rPr lang="sl-SI" sz="1400" dirty="0"/>
              <a:t>:  večstavčna glasbena oblika, kjer se večja skupina izvajalcev izmenjuje z manjšo skupino ali solistom  </a:t>
            </a:r>
            <a:endParaRPr lang="sl-SI" sz="1400" dirty="0" smtClean="0"/>
          </a:p>
          <a:p>
            <a:pPr marL="36900" indent="0">
              <a:buNone/>
            </a:pPr>
            <a:r>
              <a:rPr lang="sl-SI" sz="1400" dirty="0"/>
              <a:t> </a:t>
            </a:r>
            <a:r>
              <a:rPr lang="sl-SI" sz="1400" dirty="0" smtClean="0"/>
              <a:t>                      (</a:t>
            </a:r>
            <a:r>
              <a:rPr lang="sl-SI" sz="1400" dirty="0"/>
              <a:t>A. </a:t>
            </a:r>
            <a:r>
              <a:rPr lang="sl-SI" sz="1400" dirty="0" err="1"/>
              <a:t>Corelli</a:t>
            </a:r>
            <a:r>
              <a:rPr lang="sl-SI" sz="1400" dirty="0"/>
              <a:t>: </a:t>
            </a:r>
            <a:r>
              <a:rPr lang="sl-SI" sz="1400" dirty="0" err="1"/>
              <a:t>Concerto</a:t>
            </a:r>
            <a:r>
              <a:rPr lang="sl-SI" sz="1400" dirty="0"/>
              <a:t> </a:t>
            </a:r>
            <a:r>
              <a:rPr lang="sl-SI" sz="1400" dirty="0" err="1"/>
              <a:t>Grosso</a:t>
            </a:r>
            <a:r>
              <a:rPr lang="sl-SI" sz="1400" dirty="0"/>
              <a:t> v g-molu)</a:t>
            </a:r>
          </a:p>
          <a:p>
            <a:pPr>
              <a:buFontTx/>
              <a:buChar char="•"/>
            </a:pPr>
            <a:r>
              <a:rPr lang="sl-SI" sz="1400" dirty="0" smtClean="0"/>
              <a:t> </a:t>
            </a:r>
            <a:r>
              <a:rPr lang="sl-SI" sz="1400" b="1" dirty="0">
                <a:solidFill>
                  <a:srgbClr val="FFC000"/>
                </a:solidFill>
              </a:rPr>
              <a:t>SOLISTIČNI KONCERT</a:t>
            </a:r>
            <a:r>
              <a:rPr lang="sl-SI" sz="1400" dirty="0"/>
              <a:t>: večstavčna glasbena oblika za solista in orkester (</a:t>
            </a:r>
            <a:r>
              <a:rPr lang="sl-SI" sz="1400" dirty="0" err="1" smtClean="0"/>
              <a:t>A.Vivaldi</a:t>
            </a:r>
            <a:r>
              <a:rPr lang="sl-SI" sz="1400" dirty="0"/>
              <a:t>: Štirje letni časi)</a:t>
            </a:r>
          </a:p>
          <a:p>
            <a:pPr>
              <a:buFontTx/>
              <a:buChar char="•"/>
            </a:pPr>
            <a:r>
              <a:rPr lang="sl-SI" sz="1400" b="1" dirty="0" smtClean="0"/>
              <a:t> </a:t>
            </a:r>
            <a:r>
              <a:rPr lang="sl-SI" sz="1400" b="1" dirty="0" smtClean="0">
                <a:solidFill>
                  <a:srgbClr val="FFC000"/>
                </a:solidFill>
              </a:rPr>
              <a:t>SONATA</a:t>
            </a:r>
            <a:r>
              <a:rPr lang="sl-SI" sz="1400" dirty="0"/>
              <a:t>: eno-do </a:t>
            </a:r>
            <a:r>
              <a:rPr lang="sl-SI" sz="1400" dirty="0" err="1"/>
              <a:t>štiristavčna</a:t>
            </a:r>
            <a:r>
              <a:rPr lang="sl-SI" sz="1400" dirty="0"/>
              <a:t> glasbena oblika za solistični inštrument (G</a:t>
            </a:r>
            <a:r>
              <a:rPr lang="sl-SI" sz="1400" dirty="0" smtClean="0"/>
              <a:t>. Tartini</a:t>
            </a:r>
            <a:r>
              <a:rPr lang="sl-SI" sz="1400" dirty="0"/>
              <a:t>: Sonata v g-molu – Vražji trilček)</a:t>
            </a:r>
          </a:p>
          <a:p>
            <a:pPr>
              <a:buFontTx/>
              <a:buChar char="•"/>
            </a:pPr>
            <a:r>
              <a:rPr lang="sl-SI" sz="1400" dirty="0" smtClean="0"/>
              <a:t> </a:t>
            </a:r>
            <a:r>
              <a:rPr lang="sl-SI" sz="1400" b="1" dirty="0">
                <a:solidFill>
                  <a:srgbClr val="FFC000"/>
                </a:solidFill>
              </a:rPr>
              <a:t>SUITA</a:t>
            </a:r>
            <a:r>
              <a:rPr lang="sl-SI" sz="1400" dirty="0"/>
              <a:t>: zaporedje obveznih in neobveznih stavkov plesnega značaja (G</a:t>
            </a:r>
            <a:r>
              <a:rPr lang="sl-SI" sz="1400" dirty="0" smtClean="0"/>
              <a:t>. F</a:t>
            </a:r>
            <a:r>
              <a:rPr lang="sl-SI" sz="1400" dirty="0"/>
              <a:t>. </a:t>
            </a:r>
            <a:r>
              <a:rPr lang="sl-SI" sz="1400" dirty="0" smtClean="0"/>
              <a:t> Händel</a:t>
            </a:r>
            <a:r>
              <a:rPr lang="sl-SI" sz="1400" dirty="0"/>
              <a:t>: Glasba na vodi)</a:t>
            </a:r>
          </a:p>
          <a:p>
            <a:pPr>
              <a:buFontTx/>
              <a:buChar char="•"/>
            </a:pPr>
            <a:r>
              <a:rPr lang="sl-SI" sz="1400" dirty="0" smtClean="0"/>
              <a:t> </a:t>
            </a:r>
            <a:r>
              <a:rPr lang="sl-SI" sz="1400" b="1" dirty="0">
                <a:solidFill>
                  <a:srgbClr val="FFC000"/>
                </a:solidFill>
              </a:rPr>
              <a:t>TOKATA</a:t>
            </a:r>
            <a:r>
              <a:rPr lang="sl-SI" sz="1400" dirty="0"/>
              <a:t>: skladba za inštrumente s tipkami (J</a:t>
            </a:r>
            <a:r>
              <a:rPr lang="sl-SI" sz="1400" dirty="0" smtClean="0"/>
              <a:t>. S. Bach</a:t>
            </a:r>
            <a:r>
              <a:rPr lang="sl-SI" sz="1400" dirty="0"/>
              <a:t>: Tokata in fuga v d-molu)</a:t>
            </a:r>
          </a:p>
          <a:p>
            <a:pPr>
              <a:buFontTx/>
              <a:buChar char="•"/>
            </a:pPr>
            <a:r>
              <a:rPr lang="sl-SI" sz="1400" dirty="0" smtClean="0"/>
              <a:t> </a:t>
            </a:r>
            <a:r>
              <a:rPr lang="sl-SI" sz="1400" b="1" dirty="0">
                <a:solidFill>
                  <a:srgbClr val="FFC000"/>
                </a:solidFill>
              </a:rPr>
              <a:t>FUGA</a:t>
            </a:r>
            <a:r>
              <a:rPr lang="sl-SI" sz="1400" dirty="0"/>
              <a:t>: večglasna vokalna ali </a:t>
            </a:r>
            <a:r>
              <a:rPr lang="sl-SI" sz="1400" dirty="0" smtClean="0"/>
              <a:t>inštrumentalna </a:t>
            </a:r>
            <a:r>
              <a:rPr lang="sl-SI" sz="1400" dirty="0"/>
              <a:t>skladba, </a:t>
            </a:r>
            <a:endParaRPr lang="sl-SI" sz="1400" dirty="0" smtClean="0"/>
          </a:p>
          <a:p>
            <a:pPr marL="36900" indent="0">
              <a:buNone/>
            </a:pPr>
            <a:r>
              <a:rPr lang="sl-SI" sz="1400" dirty="0"/>
              <a:t> </a:t>
            </a:r>
            <a:r>
              <a:rPr lang="sl-SI" sz="1400" dirty="0" smtClean="0"/>
              <a:t>                     posamezni glasovi </a:t>
            </a:r>
            <a:r>
              <a:rPr lang="sl-SI" sz="1400" dirty="0"/>
              <a:t>natančno posnemajo </a:t>
            </a:r>
            <a:r>
              <a:rPr lang="sl-SI" sz="1400" dirty="0" smtClean="0"/>
              <a:t>drug drugega </a:t>
            </a:r>
            <a:r>
              <a:rPr lang="sl-SI" sz="1400" dirty="0"/>
              <a:t>(J</a:t>
            </a:r>
            <a:r>
              <a:rPr lang="sl-SI" sz="1400" dirty="0" smtClean="0"/>
              <a:t>. S. Bach</a:t>
            </a:r>
            <a:r>
              <a:rPr lang="sl-SI" sz="1400" dirty="0"/>
              <a:t>: Tokata in </a:t>
            </a:r>
            <a:r>
              <a:rPr lang="sl-SI" sz="1400" dirty="0" smtClean="0"/>
              <a:t>fuga </a:t>
            </a:r>
            <a:r>
              <a:rPr lang="sl-SI" sz="1400" dirty="0"/>
              <a:t>v d-molu)</a:t>
            </a:r>
          </a:p>
          <a:p>
            <a:pPr lvl="1"/>
            <a:endParaRPr lang="sl-SI" b="1" u="sng" dirty="0" smtClean="0">
              <a:solidFill>
                <a:srgbClr val="00B0F0"/>
              </a:solidFill>
              <a:effectLst/>
            </a:endParaRPr>
          </a:p>
          <a:p>
            <a:pPr lvl="1"/>
            <a:endParaRPr lang="sl-SI" sz="1600" b="1" u="sng" dirty="0">
              <a:solidFill>
                <a:srgbClr val="00B0F0"/>
              </a:solidFill>
              <a:effectLst/>
            </a:endParaRPr>
          </a:p>
          <a:p>
            <a:pPr marL="450000" lvl="1" indent="0">
              <a:buNone/>
            </a:pPr>
            <a:endParaRPr lang="sl-SI" sz="1600" dirty="0">
              <a:effectLst/>
            </a:endParaRPr>
          </a:p>
          <a:p>
            <a:pPr marL="450000" lvl="1" indent="0">
              <a:buNone/>
            </a:pPr>
            <a:endParaRPr lang="sl-SI" dirty="0">
              <a:effectLst/>
            </a:endParaRPr>
          </a:p>
        </p:txBody>
      </p:sp>
      <p:pic>
        <p:nvPicPr>
          <p:cNvPr id="2050" name="Picture 2" descr="Rezultat iskanja slik za baroque pmus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692072"/>
            <a:ext cx="3582048" cy="210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23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95" y="84984"/>
            <a:ext cx="10353762" cy="970450"/>
          </a:xfrm>
        </p:spPr>
        <p:txBody>
          <a:bodyPr>
            <a:normAutofit/>
          </a:bodyPr>
          <a:lstStyle/>
          <a:p>
            <a:r>
              <a:rPr lang="sl-SI" dirty="0" smtClean="0"/>
              <a:t>Znani baročni skladatelji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-56124" y="942110"/>
            <a:ext cx="12293599" cy="5726545"/>
          </a:xfrm>
        </p:spPr>
        <p:txBody>
          <a:bodyPr>
            <a:normAutofit fontScale="85000" lnSpcReduction="20000"/>
          </a:bodyPr>
          <a:lstStyle/>
          <a:p>
            <a:pPr marL="36900" indent="0">
              <a:buNone/>
            </a:pPr>
            <a:r>
              <a:rPr lang="sl-SI" sz="1700" b="1" dirty="0" smtClean="0">
                <a:solidFill>
                  <a:srgbClr val="00B0F0"/>
                </a:solidFill>
              </a:rPr>
              <a:t>                                             Antonio Vivaldi - </a:t>
            </a:r>
            <a:r>
              <a:rPr lang="sl-SI" sz="1700" dirty="0" smtClean="0">
                <a:solidFill>
                  <a:schemeClr val="tx1"/>
                </a:solidFill>
                <a:effectLst/>
              </a:rPr>
              <a:t>italijanski skladatelj, violinist in dirigent je poznan kot mojster glasbe za godala in </a:t>
            </a:r>
          </a:p>
          <a:p>
            <a:pPr marL="36900" indent="0">
              <a:buNone/>
            </a:pPr>
            <a:r>
              <a:rPr lang="sl-SI" sz="1700" dirty="0">
                <a:solidFill>
                  <a:schemeClr val="tx1"/>
                </a:solidFill>
                <a:effectLst/>
              </a:rPr>
              <a:t> </a:t>
            </a:r>
            <a:r>
              <a:rPr lang="sl-SI" sz="1700" dirty="0" smtClean="0">
                <a:solidFill>
                  <a:schemeClr val="tx1"/>
                </a:solidFill>
                <a:effectLst/>
              </a:rPr>
              <a:t>                                                                           začetnik  sodobne glasbene oblike koncert (koncert – Štirje letni časi)</a:t>
            </a:r>
            <a:endParaRPr lang="sl-SI" sz="1700" dirty="0">
              <a:solidFill>
                <a:schemeClr val="tx1"/>
              </a:solidFill>
              <a:effectLst/>
            </a:endParaRPr>
          </a:p>
          <a:p>
            <a:endParaRPr lang="sl-SI" sz="1700" b="1" dirty="0" smtClean="0">
              <a:solidFill>
                <a:schemeClr val="tx1"/>
              </a:solidFill>
            </a:endParaRPr>
          </a:p>
          <a:p>
            <a:pPr marL="36900" indent="0">
              <a:buNone/>
            </a:pPr>
            <a:r>
              <a:rPr lang="sl-SI" sz="1700" b="1" dirty="0" smtClean="0">
                <a:solidFill>
                  <a:schemeClr val="tx1"/>
                </a:solidFill>
              </a:rPr>
              <a:t>                                                                                                           </a:t>
            </a:r>
          </a:p>
          <a:p>
            <a:pPr marL="36900" indent="0">
              <a:buNone/>
            </a:pPr>
            <a:r>
              <a:rPr lang="sl-SI" sz="1700" b="1" dirty="0" smtClean="0">
                <a:solidFill>
                  <a:srgbClr val="00B0F0"/>
                </a:solidFill>
              </a:rPr>
              <a:t>                                                                        </a:t>
            </a:r>
            <a:r>
              <a:rPr lang="sl-SI" sz="1700" b="1" dirty="0" err="1" smtClean="0">
                <a:solidFill>
                  <a:srgbClr val="00B0F0"/>
                </a:solidFill>
              </a:rPr>
              <a:t>Giussepe</a:t>
            </a:r>
            <a:r>
              <a:rPr lang="sl-SI" sz="1700" b="1" dirty="0" smtClean="0">
                <a:solidFill>
                  <a:srgbClr val="00B0F0"/>
                </a:solidFill>
              </a:rPr>
              <a:t> Tartini – </a:t>
            </a:r>
            <a:r>
              <a:rPr lang="sl-SI" sz="1700" dirty="0" smtClean="0">
                <a:solidFill>
                  <a:schemeClr val="tx1"/>
                </a:solidFill>
              </a:rPr>
              <a:t>beneški skladatelj </a:t>
            </a:r>
            <a:r>
              <a:rPr lang="sl-SI" sz="1700" dirty="0">
                <a:solidFill>
                  <a:schemeClr val="tx1"/>
                </a:solidFill>
              </a:rPr>
              <a:t>in </a:t>
            </a:r>
            <a:r>
              <a:rPr lang="sl-SI" sz="1700" dirty="0" smtClean="0">
                <a:solidFill>
                  <a:schemeClr val="tx1"/>
                </a:solidFill>
              </a:rPr>
              <a:t>violinist </a:t>
            </a:r>
            <a:r>
              <a:rPr lang="sl-SI" sz="1700" dirty="0">
                <a:solidFill>
                  <a:schemeClr val="tx1"/>
                </a:solidFill>
              </a:rPr>
              <a:t>je eden največjih violinistov </a:t>
            </a:r>
            <a:endParaRPr lang="sl-SI" sz="1700" dirty="0" smtClean="0">
              <a:solidFill>
                <a:schemeClr val="tx1"/>
              </a:solidFill>
            </a:endParaRPr>
          </a:p>
          <a:p>
            <a:pPr marL="36900" indent="0">
              <a:buNone/>
            </a:pPr>
            <a:r>
              <a:rPr lang="sl-SI" sz="1700" dirty="0">
                <a:solidFill>
                  <a:schemeClr val="tx1"/>
                </a:solidFill>
              </a:rPr>
              <a:t> </a:t>
            </a:r>
            <a:r>
              <a:rPr lang="sl-SI" sz="1700" dirty="0" smtClean="0">
                <a:solidFill>
                  <a:schemeClr val="tx1"/>
                </a:solidFill>
              </a:rPr>
              <a:t>                                                                       svoje dobe, po njem </a:t>
            </a:r>
            <a:r>
              <a:rPr lang="sl-SI" sz="1700" dirty="0">
                <a:solidFill>
                  <a:schemeClr val="tx1"/>
                </a:solidFill>
              </a:rPr>
              <a:t>je </a:t>
            </a:r>
            <a:r>
              <a:rPr lang="sl-SI" sz="1700" dirty="0" smtClean="0">
                <a:solidFill>
                  <a:schemeClr val="tx1"/>
                </a:solidFill>
              </a:rPr>
              <a:t>poimenovan </a:t>
            </a:r>
            <a:r>
              <a:rPr lang="sl-SI" sz="1700" dirty="0">
                <a:solidFill>
                  <a:schemeClr val="tx1"/>
                </a:solidFill>
              </a:rPr>
              <a:t>osrednji piranski trg, kjer se nahaja </a:t>
            </a:r>
            <a:endParaRPr lang="sl-SI" sz="1700" dirty="0" smtClean="0">
              <a:solidFill>
                <a:schemeClr val="tx1"/>
              </a:solidFill>
            </a:endParaRPr>
          </a:p>
          <a:p>
            <a:pPr marL="36900" indent="0">
              <a:buNone/>
            </a:pPr>
            <a:r>
              <a:rPr lang="sl-SI" sz="1700" dirty="0">
                <a:solidFill>
                  <a:schemeClr val="tx1"/>
                </a:solidFill>
              </a:rPr>
              <a:t> </a:t>
            </a:r>
            <a:r>
              <a:rPr lang="sl-SI" sz="1700" dirty="0" smtClean="0">
                <a:solidFill>
                  <a:schemeClr val="tx1"/>
                </a:solidFill>
              </a:rPr>
              <a:t>                                                                        tudi </a:t>
            </a:r>
            <a:r>
              <a:rPr lang="sl-SI" sz="1700" dirty="0">
                <a:solidFill>
                  <a:schemeClr val="tx1"/>
                </a:solidFill>
              </a:rPr>
              <a:t>njegova rojstna </a:t>
            </a:r>
            <a:r>
              <a:rPr lang="sl-SI" sz="1700" dirty="0" smtClean="0">
                <a:solidFill>
                  <a:schemeClr val="tx1"/>
                </a:solidFill>
              </a:rPr>
              <a:t>hiša (Sonata – Vražji trilček)</a:t>
            </a:r>
          </a:p>
          <a:p>
            <a:pPr marL="36900" indent="0">
              <a:buNone/>
            </a:pPr>
            <a:endParaRPr lang="sl-SI" sz="1700" b="1" dirty="0" smtClean="0">
              <a:solidFill>
                <a:srgbClr val="00B0F0"/>
              </a:solidFill>
            </a:endParaRPr>
          </a:p>
          <a:p>
            <a:pPr marL="36900" indent="0">
              <a:buNone/>
            </a:pPr>
            <a:r>
              <a:rPr lang="sl-SI" sz="1700" b="1" dirty="0">
                <a:solidFill>
                  <a:srgbClr val="00B0F0"/>
                </a:solidFill>
              </a:rPr>
              <a:t> </a:t>
            </a:r>
            <a:r>
              <a:rPr lang="sl-SI" sz="1700" b="1" dirty="0" smtClean="0">
                <a:solidFill>
                  <a:srgbClr val="00B0F0"/>
                </a:solidFill>
              </a:rPr>
              <a:t>                                        Georg Friedrich Händel</a:t>
            </a:r>
            <a:r>
              <a:rPr lang="sl-SI" sz="1700" b="1" dirty="0">
                <a:solidFill>
                  <a:schemeClr val="tx1"/>
                </a:solidFill>
              </a:rPr>
              <a:t> </a:t>
            </a:r>
            <a:r>
              <a:rPr lang="sl-SI" sz="1700" b="1" dirty="0" smtClean="0">
                <a:solidFill>
                  <a:schemeClr val="tx1"/>
                </a:solidFill>
              </a:rPr>
              <a:t>- </a:t>
            </a:r>
            <a:r>
              <a:rPr lang="sl-SI" sz="1700" dirty="0">
                <a:solidFill>
                  <a:schemeClr val="tx1"/>
                </a:solidFill>
              </a:rPr>
              <a:t>nemško-angleški skladatelj </a:t>
            </a:r>
            <a:r>
              <a:rPr lang="sl-SI" sz="1700" dirty="0" smtClean="0">
                <a:solidFill>
                  <a:schemeClr val="tx1"/>
                </a:solidFill>
              </a:rPr>
              <a:t>velja </a:t>
            </a:r>
            <a:r>
              <a:rPr lang="sl-SI" sz="1700" dirty="0">
                <a:solidFill>
                  <a:schemeClr val="tx1"/>
                </a:solidFill>
              </a:rPr>
              <a:t>za enega najbolj plodovitih in vplivnih </a:t>
            </a:r>
            <a:r>
              <a:rPr lang="sl-SI" sz="1700" dirty="0" smtClean="0">
                <a:solidFill>
                  <a:schemeClr val="tx1"/>
                </a:solidFill>
              </a:rPr>
              <a:t>                </a:t>
            </a:r>
          </a:p>
          <a:p>
            <a:pPr marL="36900" indent="0">
              <a:buNone/>
            </a:pPr>
            <a:r>
              <a:rPr lang="sl-SI" sz="1700" dirty="0">
                <a:solidFill>
                  <a:schemeClr val="tx1"/>
                </a:solidFill>
              </a:rPr>
              <a:t> </a:t>
            </a:r>
            <a:r>
              <a:rPr lang="sl-SI" sz="1700" dirty="0" smtClean="0">
                <a:solidFill>
                  <a:schemeClr val="tx1"/>
                </a:solidFill>
              </a:rPr>
              <a:t>                                                                          glasbenikov </a:t>
            </a:r>
            <a:r>
              <a:rPr lang="sl-SI" sz="1700" dirty="0">
                <a:solidFill>
                  <a:schemeClr val="tx1"/>
                </a:solidFill>
              </a:rPr>
              <a:t>v </a:t>
            </a:r>
            <a:r>
              <a:rPr lang="sl-SI" sz="1700" dirty="0" smtClean="0">
                <a:solidFill>
                  <a:schemeClr val="tx1"/>
                </a:solidFill>
              </a:rPr>
              <a:t>zgodovini (oratorij - Mesija, suita- Glasba na vodi, opera-</a:t>
            </a:r>
            <a:r>
              <a:rPr lang="sl-SI" sz="1700" dirty="0" err="1" smtClean="0">
                <a:solidFill>
                  <a:schemeClr val="tx1"/>
                </a:solidFill>
              </a:rPr>
              <a:t>Xerxes</a:t>
            </a:r>
            <a:r>
              <a:rPr lang="sl-SI" sz="1700" dirty="0" smtClean="0">
                <a:solidFill>
                  <a:schemeClr val="tx1"/>
                </a:solidFill>
              </a:rPr>
              <a:t>)</a:t>
            </a:r>
            <a:endParaRPr lang="sl-SI" sz="1700" dirty="0">
              <a:solidFill>
                <a:schemeClr val="tx1"/>
              </a:solidFill>
            </a:endParaRPr>
          </a:p>
          <a:p>
            <a:endParaRPr lang="sl-SI" sz="1700" b="1" dirty="0" smtClean="0">
              <a:solidFill>
                <a:schemeClr val="tx1"/>
              </a:solidFill>
            </a:endParaRPr>
          </a:p>
          <a:p>
            <a:endParaRPr lang="sl-SI" sz="1700" b="1" dirty="0" smtClean="0">
              <a:solidFill>
                <a:schemeClr val="tx1"/>
              </a:solidFill>
            </a:endParaRPr>
          </a:p>
          <a:p>
            <a:pPr marL="36900" indent="0">
              <a:buNone/>
            </a:pPr>
            <a:r>
              <a:rPr lang="sl-SI" sz="1700" b="1" dirty="0" smtClean="0">
                <a:solidFill>
                  <a:srgbClr val="00B0F0"/>
                </a:solidFill>
              </a:rPr>
              <a:t>                                                                               Johann </a:t>
            </a:r>
            <a:r>
              <a:rPr lang="sl-SI" sz="1700" b="1" dirty="0" err="1">
                <a:solidFill>
                  <a:srgbClr val="00B0F0"/>
                </a:solidFill>
              </a:rPr>
              <a:t>Sebastian</a:t>
            </a:r>
            <a:r>
              <a:rPr lang="sl-SI" sz="1700" b="1" dirty="0">
                <a:solidFill>
                  <a:srgbClr val="00B0F0"/>
                </a:solidFill>
              </a:rPr>
              <a:t> Bach </a:t>
            </a:r>
            <a:r>
              <a:rPr lang="sl-SI" sz="1700" dirty="0">
                <a:solidFill>
                  <a:srgbClr val="00B0F0"/>
                </a:solidFill>
              </a:rPr>
              <a:t>- </a:t>
            </a:r>
            <a:r>
              <a:rPr lang="sl-SI" sz="1700" dirty="0">
                <a:solidFill>
                  <a:schemeClr val="tx1"/>
                </a:solidFill>
              </a:rPr>
              <a:t>nemški baročni skladatelj, </a:t>
            </a:r>
            <a:endParaRPr lang="sl-SI" sz="1700" dirty="0" smtClean="0">
              <a:solidFill>
                <a:schemeClr val="tx1"/>
              </a:solidFill>
            </a:endParaRPr>
          </a:p>
          <a:p>
            <a:pPr marL="36900" indent="0">
              <a:buNone/>
            </a:pPr>
            <a:r>
              <a:rPr lang="sl-SI" sz="1700" dirty="0">
                <a:solidFill>
                  <a:schemeClr val="tx1"/>
                </a:solidFill>
              </a:rPr>
              <a:t> </a:t>
            </a:r>
            <a:r>
              <a:rPr lang="sl-SI" sz="1700" dirty="0" smtClean="0">
                <a:solidFill>
                  <a:schemeClr val="tx1"/>
                </a:solidFill>
              </a:rPr>
              <a:t>                                                                              organist</a:t>
            </a:r>
            <a:r>
              <a:rPr lang="sl-SI" sz="1700" dirty="0">
                <a:solidFill>
                  <a:schemeClr val="tx1"/>
                </a:solidFill>
              </a:rPr>
              <a:t>, čembalist, violinist in </a:t>
            </a:r>
            <a:r>
              <a:rPr lang="sl-SI" sz="1700" dirty="0" smtClean="0">
                <a:solidFill>
                  <a:schemeClr val="tx1"/>
                </a:solidFill>
              </a:rPr>
              <a:t>improvizator je</a:t>
            </a:r>
          </a:p>
          <a:p>
            <a:pPr marL="36900" indent="0">
              <a:buNone/>
            </a:pPr>
            <a:r>
              <a:rPr lang="sl-SI" sz="1700" dirty="0">
                <a:solidFill>
                  <a:schemeClr val="tx1"/>
                </a:solidFill>
              </a:rPr>
              <a:t> </a:t>
            </a:r>
            <a:r>
              <a:rPr lang="sl-SI" sz="1700" dirty="0" smtClean="0">
                <a:solidFill>
                  <a:schemeClr val="tx1"/>
                </a:solidFill>
              </a:rPr>
              <a:t>                                                                              splošno </a:t>
            </a:r>
            <a:r>
              <a:rPr lang="sl-SI" sz="1700" dirty="0">
                <a:solidFill>
                  <a:schemeClr val="tx1"/>
                </a:solidFill>
              </a:rPr>
              <a:t>priznan kot eden izmed najboljših skladateljev vseh časov. </a:t>
            </a:r>
            <a:endParaRPr lang="sl-SI" sz="1700" dirty="0" smtClean="0">
              <a:solidFill>
                <a:schemeClr val="tx1"/>
              </a:solidFill>
            </a:endParaRPr>
          </a:p>
          <a:p>
            <a:pPr marL="36900" indent="0">
              <a:buNone/>
            </a:pPr>
            <a:r>
              <a:rPr lang="sl-SI" sz="1700" dirty="0">
                <a:solidFill>
                  <a:schemeClr val="tx1"/>
                </a:solidFill>
              </a:rPr>
              <a:t> </a:t>
            </a:r>
            <a:r>
              <a:rPr lang="sl-SI" sz="1700" dirty="0" smtClean="0">
                <a:solidFill>
                  <a:schemeClr val="tx1"/>
                </a:solidFill>
              </a:rPr>
              <a:t>                                                                               Njegova </a:t>
            </a:r>
            <a:r>
              <a:rPr lang="sl-SI" sz="1700" dirty="0">
                <a:solidFill>
                  <a:schemeClr val="tx1"/>
                </a:solidFill>
              </a:rPr>
              <a:t>dela, znana po intelektualni globini, tehnični zahtevnosti in </a:t>
            </a:r>
            <a:endParaRPr lang="sl-SI" sz="1700" dirty="0" smtClean="0">
              <a:solidFill>
                <a:schemeClr val="tx1"/>
              </a:solidFill>
            </a:endParaRPr>
          </a:p>
          <a:p>
            <a:pPr marL="36900" indent="0">
              <a:buNone/>
            </a:pPr>
            <a:r>
              <a:rPr lang="sl-SI" sz="1700" dirty="0">
                <a:solidFill>
                  <a:schemeClr val="tx1"/>
                </a:solidFill>
              </a:rPr>
              <a:t> </a:t>
            </a:r>
            <a:r>
              <a:rPr lang="sl-SI" sz="1700" dirty="0" smtClean="0">
                <a:solidFill>
                  <a:schemeClr val="tx1"/>
                </a:solidFill>
              </a:rPr>
              <a:t>                                                                                umetniški </a:t>
            </a:r>
            <a:r>
              <a:rPr lang="sl-SI" sz="1700" dirty="0">
                <a:solidFill>
                  <a:schemeClr val="tx1"/>
                </a:solidFill>
              </a:rPr>
              <a:t>lepoti, so navdihovala skoraj vse evropske glasbenike </a:t>
            </a:r>
            <a:endParaRPr lang="sl-SI" sz="1700" dirty="0" smtClean="0">
              <a:solidFill>
                <a:schemeClr val="tx1"/>
              </a:solidFill>
            </a:endParaRPr>
          </a:p>
          <a:p>
            <a:pPr marL="36900" indent="0">
              <a:buNone/>
            </a:pPr>
            <a:r>
              <a:rPr lang="sl-SI" sz="1700" dirty="0">
                <a:solidFill>
                  <a:schemeClr val="tx1"/>
                </a:solidFill>
              </a:rPr>
              <a:t>                                                                                 (6 brandenburških koncertov, Dobro uglašen klavir – </a:t>
            </a:r>
            <a:r>
              <a:rPr lang="sl-SI" sz="1700" dirty="0" smtClean="0">
                <a:solidFill>
                  <a:schemeClr val="tx1"/>
                </a:solidFill>
              </a:rPr>
              <a:t>WTK) </a:t>
            </a:r>
            <a:endParaRPr lang="sl-SI" sz="1700" dirty="0">
              <a:solidFill>
                <a:schemeClr val="tx1"/>
              </a:solidFill>
            </a:endParaRPr>
          </a:p>
          <a:p>
            <a:pPr marL="36900" indent="0">
              <a:buNone/>
            </a:pPr>
            <a:r>
              <a:rPr lang="sl-SI" sz="1700" b="1" dirty="0" smtClean="0">
                <a:solidFill>
                  <a:schemeClr val="tx1"/>
                </a:solidFill>
              </a:rPr>
              <a:t>                                                                               </a:t>
            </a:r>
          </a:p>
          <a:p>
            <a:endParaRPr lang="sl-SI" sz="1700" b="1" dirty="0" smtClean="0">
              <a:solidFill>
                <a:srgbClr val="00B0F0"/>
              </a:solidFill>
            </a:endParaRPr>
          </a:p>
        </p:txBody>
      </p:sp>
      <p:pic>
        <p:nvPicPr>
          <p:cNvPr id="9" name="Slika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89" y="2475345"/>
            <a:ext cx="1741255" cy="2234157"/>
          </a:xfrm>
          <a:prstGeom prst="rect">
            <a:avLst/>
          </a:prstGeom>
          <a:noFill/>
        </p:spPr>
      </p:pic>
      <p:pic>
        <p:nvPicPr>
          <p:cNvPr id="10" name="Slika 9" descr="http://upload.wikimedia.org/wikipedia/commons/thumb/b/bd/Vivaldi.jpg/220px-Vivaldi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4" y="84984"/>
            <a:ext cx="1788850" cy="2057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lika 10" descr="http://aviolinslife.frankalmond.com/wp-content/uploads/sites/2/2013/03/Tartini1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272" y="1296558"/>
            <a:ext cx="1883411" cy="2120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lika 11" descr="http://upload.wikimedia.org/wikipedia/commons/thumb/6/6a/Johann_Sebastian_Bach.jpg/250px-Johann_Sebastian_Bach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039" y="4217444"/>
            <a:ext cx="1883411" cy="23034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705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80049" y="212437"/>
            <a:ext cx="10353762" cy="970450"/>
          </a:xfrm>
        </p:spPr>
        <p:txBody>
          <a:bodyPr/>
          <a:lstStyle/>
          <a:p>
            <a:r>
              <a:rPr lang="sl-SI" dirty="0" smtClean="0"/>
              <a:t>Barok na Slovenskem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-79519" y="1182887"/>
            <a:ext cx="12672897" cy="4954678"/>
          </a:xfrm>
        </p:spPr>
        <p:txBody>
          <a:bodyPr>
            <a:normAutofit/>
          </a:bodyPr>
          <a:lstStyle/>
          <a:p>
            <a:r>
              <a:rPr lang="sl-SI" sz="1800" dirty="0">
                <a:effectLst/>
              </a:rPr>
              <a:t>Začetek glasbenega baroka na slovenskem sovpada z nastopom </a:t>
            </a:r>
            <a:r>
              <a:rPr lang="sl-SI" sz="1800" dirty="0" smtClean="0">
                <a:solidFill>
                  <a:srgbClr val="00B0F0"/>
                </a:solidFill>
                <a:effectLst/>
              </a:rPr>
              <a:t>protireformacije.</a:t>
            </a:r>
          </a:p>
          <a:p>
            <a:r>
              <a:rPr lang="sl-SI" sz="1800" dirty="0" smtClean="0">
                <a:effectLst/>
              </a:rPr>
              <a:t> </a:t>
            </a:r>
            <a:r>
              <a:rPr lang="sl-SI" sz="1800" dirty="0">
                <a:effectLst/>
              </a:rPr>
              <a:t>Pomembno vlogo v baročni glasbi na slovenskem je imel škof </a:t>
            </a:r>
            <a:r>
              <a:rPr lang="sl-SI" sz="1800" b="1" dirty="0">
                <a:solidFill>
                  <a:srgbClr val="00B0F0"/>
                </a:solidFill>
                <a:effectLst/>
              </a:rPr>
              <a:t>Tomaž Hren</a:t>
            </a:r>
            <a:r>
              <a:rPr lang="sl-SI" sz="1800" dirty="0">
                <a:effectLst/>
              </a:rPr>
              <a:t>, ki se je zavzemal </a:t>
            </a:r>
            <a:r>
              <a:rPr lang="sl-SI" sz="1800" dirty="0" smtClean="0">
                <a:effectLst/>
              </a:rPr>
              <a:t>za kvalitetno </a:t>
            </a:r>
            <a:r>
              <a:rPr lang="sl-SI" sz="1800" dirty="0">
                <a:effectLst/>
              </a:rPr>
              <a:t>cerkveno </a:t>
            </a:r>
            <a:r>
              <a:rPr lang="sl-SI" sz="1800" dirty="0" smtClean="0">
                <a:effectLst/>
              </a:rPr>
              <a:t>petje.</a:t>
            </a:r>
          </a:p>
          <a:p>
            <a:r>
              <a:rPr lang="sl-SI" sz="1800" dirty="0" smtClean="0">
                <a:solidFill>
                  <a:srgbClr val="00B0F0"/>
                </a:solidFill>
                <a:effectLst/>
              </a:rPr>
              <a:t>Jezuitski </a:t>
            </a:r>
            <a:r>
              <a:rPr lang="sl-SI" sz="1800" dirty="0">
                <a:solidFill>
                  <a:srgbClr val="00B0F0"/>
                </a:solidFill>
                <a:effectLst/>
              </a:rPr>
              <a:t>študentje </a:t>
            </a:r>
            <a:r>
              <a:rPr lang="sl-SI" sz="1800" dirty="0">
                <a:effectLst/>
              </a:rPr>
              <a:t>so uprizarjali verske, pa tudi posvetne predstave z glasbenimi točkami</a:t>
            </a:r>
            <a:r>
              <a:rPr lang="sl-SI" sz="1800" dirty="0" smtClean="0">
                <a:effectLst/>
              </a:rPr>
              <a:t>.</a:t>
            </a:r>
          </a:p>
          <a:p>
            <a:r>
              <a:rPr lang="sl-SI" sz="1800" dirty="0" smtClean="0">
                <a:effectLst/>
              </a:rPr>
              <a:t>Leta </a:t>
            </a:r>
            <a:r>
              <a:rPr lang="sl-SI" sz="1800" dirty="0">
                <a:effectLst/>
              </a:rPr>
              <a:t>1701 so v Ljubljani ustanovili društvo </a:t>
            </a:r>
            <a:r>
              <a:rPr lang="sl-SI" sz="1800" b="1" dirty="0">
                <a:solidFill>
                  <a:srgbClr val="FFC000"/>
                </a:solidFill>
                <a:effectLst/>
              </a:rPr>
              <a:t>Akademija filharmonikov</a:t>
            </a:r>
            <a:r>
              <a:rPr lang="sl-SI" sz="1800" dirty="0">
                <a:effectLst/>
              </a:rPr>
              <a:t>, ki je skrbela za različne glasbene prireditve.</a:t>
            </a:r>
          </a:p>
          <a:p>
            <a:r>
              <a:rPr lang="sl-SI" sz="1800" dirty="0" smtClean="0">
                <a:effectLst/>
              </a:rPr>
              <a:t>Med </a:t>
            </a:r>
            <a:r>
              <a:rPr lang="sl-SI" sz="1800" dirty="0">
                <a:effectLst/>
              </a:rPr>
              <a:t>najpomembnejša slovenska baročna skladatelja uvrščamo </a:t>
            </a:r>
            <a:r>
              <a:rPr lang="sl-SI" sz="1800" b="1" dirty="0">
                <a:solidFill>
                  <a:srgbClr val="FFC000"/>
                </a:solidFill>
                <a:effectLst/>
              </a:rPr>
              <a:t>Janeza Krstnika Dolarja </a:t>
            </a:r>
            <a:r>
              <a:rPr lang="sl-SI" sz="1800" dirty="0">
                <a:effectLst/>
              </a:rPr>
              <a:t>-</a:t>
            </a:r>
            <a:r>
              <a:rPr lang="sl-SI" sz="1800" b="1" dirty="0">
                <a:effectLst/>
              </a:rPr>
              <a:t> </a:t>
            </a:r>
            <a:r>
              <a:rPr lang="sl-SI" sz="1800" dirty="0">
                <a:effectLst/>
              </a:rPr>
              <a:t>znane so njegove plesne suite, </a:t>
            </a:r>
            <a:endParaRPr lang="sl-SI" sz="1800" dirty="0" smtClean="0">
              <a:effectLst/>
            </a:endParaRPr>
          </a:p>
          <a:p>
            <a:pPr marL="36900" indent="0">
              <a:buNone/>
            </a:pPr>
            <a:r>
              <a:rPr lang="sl-SI" sz="1800" dirty="0">
                <a:effectLst/>
              </a:rPr>
              <a:t> </a:t>
            </a:r>
            <a:r>
              <a:rPr lang="sl-SI" sz="1800" dirty="0" smtClean="0">
                <a:effectLst/>
              </a:rPr>
              <a:t>     ki </a:t>
            </a:r>
            <a:r>
              <a:rPr lang="sl-SI" sz="1800" dirty="0">
                <a:effectLst/>
              </a:rPr>
              <a:t>jih je imenoval </a:t>
            </a:r>
            <a:r>
              <a:rPr lang="sl-SI" sz="1800" b="1" dirty="0" err="1">
                <a:effectLst/>
              </a:rPr>
              <a:t>Balletti</a:t>
            </a:r>
            <a:r>
              <a:rPr lang="sl-SI" sz="1800" dirty="0">
                <a:effectLst/>
              </a:rPr>
              <a:t> ter </a:t>
            </a:r>
            <a:r>
              <a:rPr lang="sl-SI" sz="1800" b="1" dirty="0">
                <a:solidFill>
                  <a:srgbClr val="FFC000"/>
                </a:solidFill>
                <a:effectLst/>
              </a:rPr>
              <a:t>Jakoba Frančiška Zupana </a:t>
            </a:r>
            <a:r>
              <a:rPr lang="sl-SI" sz="1800" dirty="0">
                <a:effectLst/>
              </a:rPr>
              <a:t>ki je avtor prve slovenske opere </a:t>
            </a:r>
            <a:r>
              <a:rPr lang="sl-SI" sz="1800" b="1" dirty="0" smtClean="0">
                <a:effectLst/>
              </a:rPr>
              <a:t>Belin</a:t>
            </a:r>
            <a:r>
              <a:rPr lang="sl-SI" sz="1800" dirty="0">
                <a:effectLst/>
              </a:rPr>
              <a:t>.</a:t>
            </a:r>
            <a:r>
              <a:rPr lang="sl-SI" sz="1800" dirty="0" smtClean="0">
                <a:effectLst/>
              </a:rPr>
              <a:t> </a:t>
            </a:r>
            <a:endParaRPr lang="sl-SI" sz="1800" dirty="0"/>
          </a:p>
        </p:txBody>
      </p:sp>
      <p:pic>
        <p:nvPicPr>
          <p:cNvPr id="4102" name="Picture 6" descr="Rezultat iskanja slik za academia philharmonicor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145" y="3788458"/>
            <a:ext cx="3827766" cy="301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23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3394" y="110837"/>
            <a:ext cx="10353762" cy="970450"/>
          </a:xfrm>
        </p:spPr>
        <p:txBody>
          <a:bodyPr/>
          <a:lstStyle/>
          <a:p>
            <a:r>
              <a:rPr lang="sl-SI" dirty="0" smtClean="0"/>
              <a:t>Glasbeni primeri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38546" y="771867"/>
            <a:ext cx="11656291" cy="5887551"/>
          </a:xfrm>
        </p:spPr>
        <p:txBody>
          <a:bodyPr>
            <a:normAutofit/>
          </a:bodyPr>
          <a:lstStyle/>
          <a:p>
            <a:pPr marL="36900" indent="0">
              <a:buNone/>
            </a:pPr>
            <a:endParaRPr lang="sl-SI" sz="1400" dirty="0">
              <a:solidFill>
                <a:srgbClr val="00B0F0"/>
              </a:solidFill>
            </a:endParaRPr>
          </a:p>
          <a:p>
            <a:r>
              <a:rPr lang="sl-SI" sz="1400" dirty="0"/>
              <a:t>G</a:t>
            </a:r>
            <a:r>
              <a:rPr lang="sl-SI" sz="1400" dirty="0">
                <a:solidFill>
                  <a:schemeClr val="tx1"/>
                </a:solidFill>
              </a:rPr>
              <a:t>. F. </a:t>
            </a:r>
            <a:r>
              <a:rPr lang="sl-SI" sz="1400" dirty="0" smtClean="0">
                <a:solidFill>
                  <a:schemeClr val="tx1"/>
                </a:solidFill>
              </a:rPr>
              <a:t>Händel</a:t>
            </a:r>
            <a:r>
              <a:rPr lang="sl-SI" sz="1400" dirty="0">
                <a:solidFill>
                  <a:schemeClr val="tx1"/>
                </a:solidFill>
              </a:rPr>
              <a:t>: Mesija </a:t>
            </a:r>
            <a:r>
              <a:rPr lang="sl-SI" sz="1400" dirty="0" smtClean="0">
                <a:solidFill>
                  <a:schemeClr val="tx1"/>
                </a:solidFill>
              </a:rPr>
              <a:t>– Aleluja (oratorij)</a:t>
            </a:r>
          </a:p>
          <a:p>
            <a:pPr marL="36900" indent="0">
              <a:buNone/>
            </a:pPr>
            <a:r>
              <a:rPr lang="sl-SI" sz="1400" dirty="0">
                <a:solidFill>
                  <a:srgbClr val="00B0F0"/>
                </a:solidFill>
                <a:hlinkClick r:id="rId2"/>
              </a:rPr>
              <a:t>https://</a:t>
            </a:r>
            <a:r>
              <a:rPr lang="sl-SI" sz="1400" dirty="0" smtClean="0">
                <a:solidFill>
                  <a:srgbClr val="00B0F0"/>
                </a:solidFill>
                <a:hlinkClick r:id="rId2"/>
              </a:rPr>
              <a:t>www.youtube.com/watch?v=IUZEtVbJT5c</a:t>
            </a:r>
            <a:r>
              <a:rPr lang="sl-SI" sz="1400" dirty="0" smtClean="0">
                <a:solidFill>
                  <a:srgbClr val="00B0F0"/>
                </a:solidFill>
              </a:rPr>
              <a:t> </a:t>
            </a:r>
          </a:p>
          <a:p>
            <a:r>
              <a:rPr lang="sl-SI" sz="1400" dirty="0" smtClean="0">
                <a:solidFill>
                  <a:schemeClr val="tx1"/>
                </a:solidFill>
              </a:rPr>
              <a:t>A. Vivaldi: Štirje letni časi – zima in pomlad (koncert)</a:t>
            </a:r>
          </a:p>
          <a:p>
            <a:pPr marL="36900" indent="0">
              <a:buNone/>
            </a:pPr>
            <a:r>
              <a:rPr lang="sl-SI" sz="1400" dirty="0">
                <a:solidFill>
                  <a:srgbClr val="00B0F0"/>
                </a:solidFill>
                <a:hlinkClick r:id="rId3"/>
              </a:rPr>
              <a:t>https://</a:t>
            </a:r>
            <a:r>
              <a:rPr lang="sl-SI" sz="1400" dirty="0" smtClean="0">
                <a:solidFill>
                  <a:srgbClr val="00B0F0"/>
                </a:solidFill>
                <a:hlinkClick r:id="rId3"/>
              </a:rPr>
              <a:t>www.youtube.com/watch?v=Yu6Hr9kd-U0</a:t>
            </a:r>
            <a:r>
              <a:rPr lang="sl-SI" sz="1400" dirty="0">
                <a:solidFill>
                  <a:srgbClr val="00B0F0"/>
                </a:solidFill>
              </a:rPr>
              <a:t>  </a:t>
            </a:r>
            <a:r>
              <a:rPr lang="sl-SI" sz="1400" dirty="0" smtClean="0">
                <a:solidFill>
                  <a:srgbClr val="00B0F0"/>
                </a:solidFill>
              </a:rPr>
              <a:t> </a:t>
            </a:r>
          </a:p>
          <a:p>
            <a:pPr marL="36900" indent="0">
              <a:buNone/>
            </a:pPr>
            <a:r>
              <a:rPr lang="sl-SI" sz="1400" dirty="0" smtClean="0">
                <a:solidFill>
                  <a:srgbClr val="00B0F0"/>
                </a:solidFill>
                <a:hlinkClick r:id="rId4"/>
              </a:rPr>
              <a:t>https</a:t>
            </a:r>
            <a:r>
              <a:rPr lang="sl-SI" sz="1400" dirty="0">
                <a:solidFill>
                  <a:srgbClr val="00B0F0"/>
                </a:solidFill>
                <a:hlinkClick r:id="rId4"/>
              </a:rPr>
              <a:t>://</a:t>
            </a:r>
            <a:r>
              <a:rPr lang="sl-SI" sz="1400" dirty="0" smtClean="0">
                <a:solidFill>
                  <a:srgbClr val="00B0F0"/>
                </a:solidFill>
                <a:hlinkClick r:id="rId4"/>
              </a:rPr>
              <a:t>www.youtube.com/watch?v=mFWQgxXM_b8</a:t>
            </a:r>
            <a:r>
              <a:rPr lang="sl-SI" sz="1400" dirty="0" smtClean="0">
                <a:solidFill>
                  <a:srgbClr val="00B0F0"/>
                </a:solidFill>
              </a:rPr>
              <a:t> </a:t>
            </a:r>
          </a:p>
          <a:p>
            <a:r>
              <a:rPr lang="sl-SI" sz="1400" dirty="0" smtClean="0">
                <a:solidFill>
                  <a:schemeClr val="tx1"/>
                </a:solidFill>
              </a:rPr>
              <a:t>J. S. Bach: Tokata in fuga v d-molu (tokata in fuga)</a:t>
            </a:r>
          </a:p>
          <a:p>
            <a:pPr marL="36900" indent="0">
              <a:buNone/>
            </a:pPr>
            <a:r>
              <a:rPr lang="sl-SI" sz="1400" dirty="0">
                <a:solidFill>
                  <a:srgbClr val="00B0F0"/>
                </a:solidFill>
                <a:hlinkClick r:id="rId5"/>
              </a:rPr>
              <a:t>https://</a:t>
            </a:r>
            <a:r>
              <a:rPr lang="sl-SI" sz="1400" dirty="0" smtClean="0">
                <a:solidFill>
                  <a:srgbClr val="00B0F0"/>
                </a:solidFill>
                <a:hlinkClick r:id="rId5"/>
              </a:rPr>
              <a:t>www.youtube.com/watch?v=Nnuq9PXbywA</a:t>
            </a:r>
            <a:r>
              <a:rPr lang="sl-SI" sz="1400" dirty="0" smtClean="0">
                <a:solidFill>
                  <a:srgbClr val="00B0F0"/>
                </a:solidFill>
              </a:rPr>
              <a:t> </a:t>
            </a:r>
          </a:p>
          <a:p>
            <a:r>
              <a:rPr lang="sl-SI" sz="1400" dirty="0" smtClean="0">
                <a:solidFill>
                  <a:schemeClr val="tx1"/>
                </a:solidFill>
              </a:rPr>
              <a:t>G. Tartini: Vražji trilček </a:t>
            </a:r>
            <a:r>
              <a:rPr lang="sl-SI" sz="1400" smtClean="0">
                <a:solidFill>
                  <a:schemeClr val="tx1"/>
                </a:solidFill>
              </a:rPr>
              <a:t>(</a:t>
            </a:r>
            <a:r>
              <a:rPr lang="sl-SI" sz="1400" smtClean="0">
                <a:solidFill>
                  <a:schemeClr val="tx1"/>
                </a:solidFill>
              </a:rPr>
              <a:t>sonata </a:t>
            </a:r>
            <a:r>
              <a:rPr lang="sl-SI" sz="1400" dirty="0" smtClean="0">
                <a:solidFill>
                  <a:schemeClr val="tx1"/>
                </a:solidFill>
              </a:rPr>
              <a:t>za violino)</a:t>
            </a:r>
            <a:endParaRPr lang="sl-SI" sz="1400" dirty="0">
              <a:solidFill>
                <a:schemeClr val="tx1"/>
              </a:solidFill>
            </a:endParaRPr>
          </a:p>
          <a:p>
            <a:pPr marL="36900" indent="0">
              <a:buNone/>
            </a:pPr>
            <a:r>
              <a:rPr lang="sl-SI" sz="1400" dirty="0">
                <a:solidFill>
                  <a:srgbClr val="00B0F0"/>
                </a:solidFill>
                <a:hlinkClick r:id="rId6"/>
              </a:rPr>
              <a:t>https://</a:t>
            </a:r>
            <a:r>
              <a:rPr lang="sl-SI" sz="1400" dirty="0" smtClean="0">
                <a:solidFill>
                  <a:srgbClr val="00B0F0"/>
                </a:solidFill>
                <a:hlinkClick r:id="rId6"/>
              </a:rPr>
              <a:t>www.youtube.com/watch?v=6ud9H7yOaGI</a:t>
            </a:r>
            <a:r>
              <a:rPr lang="sl-SI" sz="1400" dirty="0" smtClean="0">
                <a:solidFill>
                  <a:srgbClr val="00B0F0"/>
                </a:solidFill>
              </a:rPr>
              <a:t> </a:t>
            </a:r>
          </a:p>
          <a:p>
            <a:r>
              <a:rPr lang="sl-SI" sz="1400" dirty="0"/>
              <a:t>G. F. </a:t>
            </a:r>
            <a:r>
              <a:rPr lang="sl-SI" sz="1400" dirty="0" smtClean="0"/>
              <a:t>Händel: </a:t>
            </a:r>
            <a:r>
              <a:rPr lang="sl-SI" sz="1400" dirty="0" err="1" smtClean="0"/>
              <a:t>Xerxes</a:t>
            </a:r>
            <a:r>
              <a:rPr lang="sl-SI" sz="1400" dirty="0" smtClean="0"/>
              <a:t> – Largo (opera)</a:t>
            </a:r>
          </a:p>
          <a:p>
            <a:pPr marL="36900" indent="0">
              <a:buNone/>
            </a:pPr>
            <a:r>
              <a:rPr lang="sl-SI" sz="1400" dirty="0" smtClean="0">
                <a:solidFill>
                  <a:srgbClr val="00B0F0"/>
                </a:solidFill>
                <a:hlinkClick r:id="rId7"/>
              </a:rPr>
              <a:t>https</a:t>
            </a:r>
            <a:r>
              <a:rPr lang="sl-SI" sz="1400" dirty="0">
                <a:solidFill>
                  <a:srgbClr val="00B0F0"/>
                </a:solidFill>
                <a:hlinkClick r:id="rId7"/>
              </a:rPr>
              <a:t>://</a:t>
            </a:r>
            <a:r>
              <a:rPr lang="sl-SI" sz="1400" dirty="0" smtClean="0">
                <a:solidFill>
                  <a:srgbClr val="00B0F0"/>
                </a:solidFill>
                <a:hlinkClick r:id="rId7"/>
              </a:rPr>
              <a:t>www.youtube.com/watch?v=0coO23RGZDY</a:t>
            </a:r>
            <a:r>
              <a:rPr lang="sl-SI" sz="1400" dirty="0" smtClean="0">
                <a:solidFill>
                  <a:srgbClr val="00B0F0"/>
                </a:solidFill>
              </a:rPr>
              <a:t> </a:t>
            </a:r>
          </a:p>
          <a:p>
            <a:r>
              <a:rPr lang="sl-SI" sz="1400" dirty="0">
                <a:solidFill>
                  <a:schemeClr val="tx1"/>
                </a:solidFill>
              </a:rPr>
              <a:t>J. S. </a:t>
            </a:r>
            <a:r>
              <a:rPr lang="sl-SI" sz="1400" dirty="0" smtClean="0">
                <a:solidFill>
                  <a:schemeClr val="tx1"/>
                </a:solidFill>
              </a:rPr>
              <a:t>Bach: </a:t>
            </a:r>
            <a:r>
              <a:rPr lang="sl-SI" sz="1400" dirty="0" err="1" smtClean="0">
                <a:solidFill>
                  <a:schemeClr val="tx1"/>
                </a:solidFill>
              </a:rPr>
              <a:t>Air</a:t>
            </a:r>
            <a:r>
              <a:rPr lang="sl-SI" sz="1400" dirty="0" smtClean="0">
                <a:solidFill>
                  <a:schemeClr val="tx1"/>
                </a:solidFill>
              </a:rPr>
              <a:t> iz 3. suite za orkester (suita)</a:t>
            </a:r>
            <a:endParaRPr lang="sl-SI" sz="1400" dirty="0" smtClean="0">
              <a:solidFill>
                <a:srgbClr val="00B0F0"/>
              </a:solidFill>
            </a:endParaRPr>
          </a:p>
          <a:p>
            <a:pPr marL="36900" indent="0">
              <a:buNone/>
            </a:pPr>
            <a:r>
              <a:rPr lang="sl-SI" sz="1400" dirty="0">
                <a:solidFill>
                  <a:srgbClr val="00B0F0"/>
                </a:solidFill>
                <a:hlinkClick r:id="rId8"/>
              </a:rPr>
              <a:t>https://</a:t>
            </a:r>
            <a:r>
              <a:rPr lang="sl-SI" sz="1400" dirty="0" smtClean="0">
                <a:solidFill>
                  <a:srgbClr val="00B0F0"/>
                </a:solidFill>
                <a:hlinkClick r:id="rId8"/>
              </a:rPr>
              <a:t>www.youtube.com/watch?v=rrVDATvUitA</a:t>
            </a:r>
            <a:r>
              <a:rPr lang="sl-SI" sz="1400" dirty="0" smtClean="0">
                <a:solidFill>
                  <a:srgbClr val="00B0F0"/>
                </a:solidFill>
              </a:rPr>
              <a:t> </a:t>
            </a:r>
          </a:p>
          <a:p>
            <a:r>
              <a:rPr lang="sl-SI" sz="1400" dirty="0">
                <a:solidFill>
                  <a:schemeClr val="tx1"/>
                </a:solidFill>
              </a:rPr>
              <a:t>J. S. </a:t>
            </a:r>
            <a:r>
              <a:rPr lang="sl-SI" sz="1400" dirty="0" smtClean="0">
                <a:solidFill>
                  <a:schemeClr val="tx1"/>
                </a:solidFill>
              </a:rPr>
              <a:t>Bach: Preludij C- dur -dobro uglašen </a:t>
            </a:r>
            <a:r>
              <a:rPr lang="sl-SI" sz="1400" dirty="0" smtClean="0">
                <a:solidFill>
                  <a:schemeClr val="tx1"/>
                </a:solidFill>
              </a:rPr>
              <a:t>klavir </a:t>
            </a:r>
            <a:r>
              <a:rPr lang="sl-SI" sz="1400" dirty="0" smtClean="0">
                <a:solidFill>
                  <a:schemeClr val="tx1"/>
                </a:solidFill>
              </a:rPr>
              <a:t>(preludij)</a:t>
            </a:r>
            <a:endParaRPr lang="sl-SI" sz="1400" dirty="0" smtClean="0">
              <a:solidFill>
                <a:srgbClr val="00B0F0"/>
              </a:solidFill>
            </a:endParaRPr>
          </a:p>
          <a:p>
            <a:pPr marL="36900" indent="0">
              <a:buNone/>
            </a:pPr>
            <a:r>
              <a:rPr lang="sl-SI" sz="1400" dirty="0">
                <a:solidFill>
                  <a:srgbClr val="00B0F0"/>
                </a:solidFill>
                <a:hlinkClick r:id="rId9"/>
              </a:rPr>
              <a:t>https://</a:t>
            </a:r>
            <a:r>
              <a:rPr lang="sl-SI" sz="1400" dirty="0" smtClean="0">
                <a:solidFill>
                  <a:srgbClr val="00B0F0"/>
                </a:solidFill>
                <a:hlinkClick r:id="rId9"/>
              </a:rPr>
              <a:t>www.youtube.com/watch?v=gVah1cr3pU0</a:t>
            </a:r>
            <a:r>
              <a:rPr lang="sl-SI" sz="1400" dirty="0" smtClean="0">
                <a:solidFill>
                  <a:srgbClr val="00B0F0"/>
                </a:solidFill>
              </a:rPr>
              <a:t> </a:t>
            </a:r>
          </a:p>
          <a:p>
            <a:pPr marL="36900" indent="0">
              <a:buNone/>
            </a:pPr>
            <a:endParaRPr lang="sl-SI" sz="1400" dirty="0" smtClean="0">
              <a:solidFill>
                <a:srgbClr val="00B0F0"/>
              </a:solidFill>
            </a:endParaRPr>
          </a:p>
          <a:p>
            <a:endParaRPr lang="sl-SI" sz="1400" dirty="0" smtClean="0">
              <a:solidFill>
                <a:srgbClr val="00B0F0"/>
              </a:solidFill>
            </a:endParaRPr>
          </a:p>
          <a:p>
            <a:endParaRPr lang="sl-SI" sz="1400" dirty="0">
              <a:solidFill>
                <a:srgbClr val="00B0F0"/>
              </a:solidFill>
            </a:endParaRPr>
          </a:p>
          <a:p>
            <a:endParaRPr lang="sl-SI" sz="1400" dirty="0" smtClean="0">
              <a:solidFill>
                <a:srgbClr val="00B0F0"/>
              </a:solidFill>
            </a:endParaRPr>
          </a:p>
          <a:p>
            <a:pPr marL="36900" indent="0">
              <a:buNone/>
            </a:pPr>
            <a:endParaRPr lang="sl-SI" sz="1400" dirty="0" smtClean="0">
              <a:solidFill>
                <a:srgbClr val="00B0F0"/>
              </a:solidFill>
            </a:endParaRPr>
          </a:p>
          <a:p>
            <a:pPr marL="36900" indent="0">
              <a:buNone/>
            </a:pPr>
            <a:endParaRPr lang="sl-SI" sz="1400" dirty="0" smtClean="0">
              <a:solidFill>
                <a:srgbClr val="00B0F0"/>
              </a:solidFill>
            </a:endParaRPr>
          </a:p>
          <a:p>
            <a:endParaRPr lang="sl-SI" sz="1400" dirty="0">
              <a:solidFill>
                <a:srgbClr val="00B0F0"/>
              </a:solidFill>
            </a:endParaRPr>
          </a:p>
          <a:p>
            <a:endParaRPr lang="sl-SI" sz="1400" dirty="0" smtClean="0">
              <a:solidFill>
                <a:srgbClr val="00B0F0"/>
              </a:solidFill>
            </a:endParaRPr>
          </a:p>
          <a:p>
            <a:endParaRPr lang="sl-SI" sz="1400" dirty="0">
              <a:solidFill>
                <a:srgbClr val="00B0F0"/>
              </a:solidFill>
            </a:endParaRPr>
          </a:p>
          <a:p>
            <a:endParaRPr lang="sl-SI" sz="1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03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ril">
  <a:themeElements>
    <a:clrScheme name="Skril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kril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kri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43372978-11FE-4814-AC26-BC300187D8C7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Skril</Template>
  <TotalTime>875</TotalTime>
  <Words>962</Words>
  <Application>Microsoft Office PowerPoint</Application>
  <PresentationFormat>Širokozaslonsko</PresentationFormat>
  <Paragraphs>112</Paragraphs>
  <Slides>7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4" baseType="lpstr">
      <vt:lpstr>Calibri</vt:lpstr>
      <vt:lpstr>Calisto MT</vt:lpstr>
      <vt:lpstr>Century Gothic</vt:lpstr>
      <vt:lpstr>Trebuchet MS</vt:lpstr>
      <vt:lpstr>Wingdings</vt:lpstr>
      <vt:lpstr>Wingdings 2</vt:lpstr>
      <vt:lpstr>Skril</vt:lpstr>
      <vt:lpstr>Razvoj glasbene ustvarjalnosti in poustvarjalnosti v času in  prostoru</vt:lpstr>
      <vt:lpstr>BAROK  - nepravilen, nesorazmeren biser traja od leta 1600 do 1750</vt:lpstr>
      <vt:lpstr>Značilnosti glasbe v baroku</vt:lpstr>
      <vt:lpstr>Glasbene oblike v baroku</vt:lpstr>
      <vt:lpstr>Znani baročni skladatelji</vt:lpstr>
      <vt:lpstr>Barok na Slovenskem</vt:lpstr>
      <vt:lpstr>Glasbeni primeri</vt:lpstr>
    </vt:vector>
  </TitlesOfParts>
  <Company>MIZS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Razvoj glasbene ustvarjalnosti in poustvarjalnosti v času in  prostoru</dc:title>
  <dc:creator>Sola PC - SIO2020</dc:creator>
  <cp:lastModifiedBy>Uporabnik sistema Windows</cp:lastModifiedBy>
  <cp:revision>112</cp:revision>
  <dcterms:created xsi:type="dcterms:W3CDTF">2020-12-09T10:38:14Z</dcterms:created>
  <dcterms:modified xsi:type="dcterms:W3CDTF">2021-02-09T22:41:06Z</dcterms:modified>
</cp:coreProperties>
</file>