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3" r:id="rId3"/>
    <p:sldId id="256" r:id="rId4"/>
    <p:sldId id="257" r:id="rId5"/>
    <p:sldId id="271" r:id="rId6"/>
    <p:sldId id="270" r:id="rId7"/>
    <p:sldId id="268" r:id="rId8"/>
    <p:sldId id="269" r:id="rId9"/>
    <p:sldId id="264" r:id="rId10"/>
    <p:sldId id="258" r:id="rId11"/>
    <p:sldId id="267" r:id="rId12"/>
    <p:sldId id="265" r:id="rId13"/>
    <p:sldId id="259" r:id="rId14"/>
    <p:sldId id="281" r:id="rId15"/>
    <p:sldId id="272" r:id="rId16"/>
    <p:sldId id="261" r:id="rId17"/>
    <p:sldId id="266" r:id="rId18"/>
    <p:sldId id="273" r:id="rId19"/>
    <p:sldId id="275" r:id="rId20"/>
    <p:sldId id="274" r:id="rId21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3" autoAdjust="0"/>
    <p:restoredTop sz="94660"/>
  </p:normalViewPr>
  <p:slideViewPr>
    <p:cSldViewPr snapToGrid="0">
      <p:cViewPr varScale="1">
        <p:scale>
          <a:sx n="88" d="100"/>
          <a:sy n="88" d="100"/>
        </p:scale>
        <p:origin x="360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033D3-6615-48E1-9F52-6E1D4A95B8EA}" type="datetimeFigureOut">
              <a:rPr lang="sl-SI" smtClean="0"/>
              <a:t>23. 11. 2020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AA9F7-55D8-4087-841D-C0212C61CAD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1712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033D3-6615-48E1-9F52-6E1D4A95B8EA}" type="datetimeFigureOut">
              <a:rPr lang="sl-SI" smtClean="0"/>
              <a:t>23. 11. 2020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AA9F7-55D8-4087-841D-C0212C61CAD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7940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033D3-6615-48E1-9F52-6E1D4A95B8EA}" type="datetimeFigureOut">
              <a:rPr lang="sl-SI" smtClean="0"/>
              <a:t>23. 11. 2020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AA9F7-55D8-4087-841D-C0212C61CAD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451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033D3-6615-48E1-9F52-6E1D4A95B8EA}" type="datetimeFigureOut">
              <a:rPr lang="sl-SI" smtClean="0"/>
              <a:t>23. 11. 2020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AA9F7-55D8-4087-841D-C0212C61CAD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9977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033D3-6615-48E1-9F52-6E1D4A95B8EA}" type="datetimeFigureOut">
              <a:rPr lang="sl-SI" smtClean="0"/>
              <a:t>23. 11. 2020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AA9F7-55D8-4087-841D-C0212C61CAD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2814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033D3-6615-48E1-9F52-6E1D4A95B8EA}" type="datetimeFigureOut">
              <a:rPr lang="sl-SI" smtClean="0"/>
              <a:t>23. 11. 2020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AA9F7-55D8-4087-841D-C0212C61CAD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0188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033D3-6615-48E1-9F52-6E1D4A95B8EA}" type="datetimeFigureOut">
              <a:rPr lang="sl-SI" smtClean="0"/>
              <a:t>23. 11. 2020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AA9F7-55D8-4087-841D-C0212C61CAD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4554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033D3-6615-48E1-9F52-6E1D4A95B8EA}" type="datetimeFigureOut">
              <a:rPr lang="sl-SI" smtClean="0"/>
              <a:t>23. 11. 2020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AA9F7-55D8-4087-841D-C0212C61CAD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8504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033D3-6615-48E1-9F52-6E1D4A95B8EA}" type="datetimeFigureOut">
              <a:rPr lang="sl-SI" smtClean="0"/>
              <a:t>23. 11. 2020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AA9F7-55D8-4087-841D-C0212C61CAD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1776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033D3-6615-48E1-9F52-6E1D4A95B8EA}" type="datetimeFigureOut">
              <a:rPr lang="sl-SI" smtClean="0"/>
              <a:t>23. 11. 2020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AA9F7-55D8-4087-841D-C0212C61CAD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1527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033D3-6615-48E1-9F52-6E1D4A95B8EA}" type="datetimeFigureOut">
              <a:rPr lang="sl-SI" smtClean="0"/>
              <a:t>23. 11. 2020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AA9F7-55D8-4087-841D-C0212C61CAD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3656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7000">
              <a:schemeClr val="accent6">
                <a:lumMod val="20000"/>
                <a:lumOff val="80000"/>
              </a:schemeClr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6">
                <a:lumMod val="40000"/>
                <a:lumOff val="60000"/>
              </a:schemeClr>
            </a:gs>
            <a:gs pos="83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033D3-6615-48E1-9F52-6E1D4A95B8EA}" type="datetimeFigureOut">
              <a:rPr lang="sl-SI" smtClean="0"/>
              <a:t>23. 11. 2020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7AA9F7-55D8-4087-841D-C0212C61CAD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94624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1090748" y="248130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sl-SI" sz="5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GLASBA V SREDNJEM VEKU</a:t>
            </a:r>
            <a:endParaRPr lang="sl-SI" sz="54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03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585788"/>
            <a:ext cx="2438400" cy="275272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717550"/>
            <a:ext cx="4457700" cy="2786063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00" y="3943350"/>
            <a:ext cx="3771900" cy="1267358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800" y="3716337"/>
            <a:ext cx="6096000" cy="4048125"/>
          </a:xfrm>
          <a:prstGeom prst="rect">
            <a:avLst/>
          </a:prstGeom>
        </p:spPr>
      </p:pic>
      <p:sp>
        <p:nvSpPr>
          <p:cNvPr id="3" name="Desna puščica 2"/>
          <p:cNvSpPr/>
          <p:nvPr/>
        </p:nvSpPr>
        <p:spPr>
          <a:xfrm>
            <a:off x="8015151" y="809898"/>
            <a:ext cx="1816826" cy="4789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PoljeZBesedilom 7"/>
          <p:cNvSpPr txBox="1"/>
          <p:nvPr/>
        </p:nvSpPr>
        <p:spPr>
          <a:xfrm>
            <a:off x="10023566" y="864717"/>
            <a:ext cx="1254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NEVME</a:t>
            </a:r>
            <a:endParaRPr lang="sl-SI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Puščica dol 9"/>
          <p:cNvSpPr/>
          <p:nvPr/>
        </p:nvSpPr>
        <p:spPr>
          <a:xfrm>
            <a:off x="1663337" y="5146766"/>
            <a:ext cx="667113" cy="5936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PoljeZBesedilom 10"/>
          <p:cNvSpPr txBox="1"/>
          <p:nvPr/>
        </p:nvSpPr>
        <p:spPr>
          <a:xfrm>
            <a:off x="1733006" y="5815545"/>
            <a:ext cx="2734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KVADRATNA NOTACIJA</a:t>
            </a:r>
            <a:endParaRPr lang="sl-SI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0538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3178629" y="635725"/>
            <a:ext cx="48506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28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menzuralna</a:t>
            </a:r>
            <a:r>
              <a:rPr lang="sl-SI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 </a:t>
            </a:r>
            <a:r>
              <a:rPr lang="sl-SI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NOTACIJA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911" y="1644121"/>
            <a:ext cx="4921317" cy="3979693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9766" y="1154624"/>
            <a:ext cx="6596444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60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2865120" y="383177"/>
            <a:ext cx="5721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STANDARDNA NOTACIJA</a:t>
            </a:r>
            <a:endParaRPr lang="sl-SI" sz="32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3" name="primer_stand_notacij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85257" y="1234440"/>
            <a:ext cx="8778240" cy="4937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4558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4294967295"/>
          </p:nvPr>
        </p:nvSpPr>
        <p:spPr>
          <a:xfrm>
            <a:off x="0" y="558800"/>
            <a:ext cx="10896600" cy="5618163"/>
          </a:xfrm>
        </p:spPr>
        <p:txBody>
          <a:bodyPr/>
          <a:lstStyle/>
          <a:p>
            <a:pPr marL="0" indent="0" algn="ctr">
              <a:buNone/>
            </a:pPr>
            <a:r>
              <a:rPr lang="sl-SI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GREGORIJANSKO PETJE DANES</a:t>
            </a:r>
          </a:p>
          <a:p>
            <a:pPr marL="0" indent="0" algn="ctr">
              <a:buNone/>
            </a:pPr>
            <a:endParaRPr lang="sl-SI" sz="2000" dirty="0" smtClean="0"/>
          </a:p>
          <a:p>
            <a:pPr marL="0" indent="0" algn="ctr">
              <a:buNone/>
            </a:pPr>
            <a:r>
              <a:rPr lang="sl-SI" sz="2000" dirty="0" smtClean="0"/>
              <a:t>Gregorijansko petje v naših cerkvah živi še danes (Oče naš). </a:t>
            </a:r>
          </a:p>
          <a:p>
            <a:pPr marL="0" indent="0" algn="ctr">
              <a:buNone/>
            </a:pPr>
            <a:r>
              <a:rPr lang="sl-SI" sz="2000" dirty="0" smtClean="0"/>
              <a:t>Pevci se usposabljajo v posebnih šolah.</a:t>
            </a:r>
          </a:p>
          <a:p>
            <a:pPr marL="0" indent="0" algn="ctr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17377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4294967295"/>
          </p:nvPr>
        </p:nvSpPr>
        <p:spPr>
          <a:xfrm>
            <a:off x="0" y="558800"/>
            <a:ext cx="10896600" cy="5618163"/>
          </a:xfrm>
        </p:spPr>
        <p:txBody>
          <a:bodyPr/>
          <a:lstStyle/>
          <a:p>
            <a:pPr marL="0" indent="0" algn="ctr">
              <a:buNone/>
            </a:pPr>
            <a:endParaRPr lang="sl-SI" dirty="0" smtClean="0"/>
          </a:p>
          <a:p>
            <a:pPr marL="0" indent="0" algn="ctr">
              <a:buNone/>
            </a:pPr>
            <a:endParaRPr lang="sl-SI" dirty="0" smtClean="0"/>
          </a:p>
          <a:p>
            <a:pPr marL="0" indent="0" algn="ctr">
              <a:buNone/>
            </a:pPr>
            <a:r>
              <a:rPr lang="sl-SI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GVIDO iz AREZZA (Gvido </a:t>
            </a:r>
            <a:r>
              <a:rPr lang="sl-SI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Areški</a:t>
            </a:r>
            <a:r>
              <a:rPr lang="sl-SI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)</a:t>
            </a:r>
          </a:p>
          <a:p>
            <a:pPr algn="ctr"/>
            <a:r>
              <a:rPr lang="sl-SI" sz="2000" dirty="0"/>
              <a:t>R</a:t>
            </a:r>
            <a:r>
              <a:rPr lang="sl-SI" sz="2000" dirty="0" smtClean="0"/>
              <a:t>ojen pred letom 1000, umrl okoli leta 1050,</a:t>
            </a:r>
          </a:p>
          <a:p>
            <a:pPr algn="ctr"/>
            <a:r>
              <a:rPr lang="sl-SI" sz="2000" dirty="0" smtClean="0"/>
              <a:t>postavil je temelje notnega sistema in današnje notne pisave,</a:t>
            </a:r>
          </a:p>
          <a:p>
            <a:pPr algn="ctr"/>
            <a:r>
              <a:rPr lang="sl-SI" sz="2000" dirty="0"/>
              <a:t>d</a:t>
            </a:r>
            <a:r>
              <a:rPr lang="sl-SI" sz="2000" dirty="0" smtClean="0"/>
              <a:t>oločil je  4 notne črte, na začetku črtovja je postavil ključ (označeval višino tona),</a:t>
            </a:r>
          </a:p>
          <a:p>
            <a:pPr algn="ctr"/>
            <a:r>
              <a:rPr lang="sl-SI" sz="2000" dirty="0"/>
              <a:t>n</a:t>
            </a:r>
            <a:r>
              <a:rPr lang="sl-SI" sz="2000" dirty="0" smtClean="0"/>
              <a:t>ote so imele obliko črnih kvadratkov (kvadratna notacija),</a:t>
            </a:r>
          </a:p>
          <a:p>
            <a:pPr algn="ctr"/>
            <a:r>
              <a:rPr lang="sl-SI" sz="2000" dirty="0" smtClean="0"/>
              <a:t>Gvidova roka (petje napevov brez notnega zapisa, tone so ponazarjali s členki prstov),</a:t>
            </a:r>
          </a:p>
          <a:p>
            <a:pPr algn="ctr"/>
            <a:r>
              <a:rPr lang="sl-SI" sz="2000" dirty="0"/>
              <a:t>s</a:t>
            </a:r>
            <a:r>
              <a:rPr lang="sl-SI" sz="2000" dirty="0" smtClean="0"/>
              <a:t>olmizacijske zloge UT, RE, MI, FA, SOL, LA je izpeljal iz verzov himne pevcev sv. </a:t>
            </a:r>
            <a:r>
              <a:rPr lang="sl-SI" sz="2000" dirty="0" smtClean="0"/>
              <a:t>Janezu.</a:t>
            </a:r>
            <a:endParaRPr lang="sl-SI" sz="2000" dirty="0" smtClean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82096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34" y="2604045"/>
            <a:ext cx="3279648" cy="3622468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081" y="1082961"/>
            <a:ext cx="3535953" cy="4773536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234" y="1776549"/>
            <a:ext cx="3876733" cy="315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82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 idx="4294967295"/>
          </p:nvPr>
        </p:nvSpPr>
        <p:spPr>
          <a:xfrm>
            <a:off x="2342606" y="548005"/>
            <a:ext cx="4456113" cy="523875"/>
          </a:xfrm>
        </p:spPr>
        <p:txBody>
          <a:bodyPr>
            <a:no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sl-SI" sz="32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Himna sv. Janezu</a:t>
            </a:r>
            <a:endParaRPr lang="sl-SI" sz="3200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6" name="22 Skladba 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6543" y="2582683"/>
            <a:ext cx="1759766" cy="1759766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6942" y="1412592"/>
            <a:ext cx="6496817" cy="477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58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5401"/>
          </a:xfrm>
        </p:spPr>
        <p:txBody>
          <a:bodyPr>
            <a:noAutofit/>
          </a:bodyPr>
          <a:lstStyle/>
          <a:p>
            <a:r>
              <a:rPr lang="sl-SI" sz="32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HILDEGARD VON BINGEN (1098-1179)</a:t>
            </a:r>
            <a:endParaRPr lang="sl-SI" sz="32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79269" y="1140823"/>
            <a:ext cx="10674531" cy="503614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sl-SI" sz="2400" dirty="0" smtClean="0"/>
              <a:t>  Prva znana skladateljica,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sl-SI" sz="2400" dirty="0" smtClean="0"/>
              <a:t> vsestranska oseba,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sl-SI" sz="2400" dirty="0" smtClean="0"/>
              <a:t> naravoslovka, </a:t>
            </a:r>
            <a:r>
              <a:rPr lang="sl-SI" sz="2400" dirty="0" err="1" smtClean="0"/>
              <a:t>mističarka</a:t>
            </a:r>
            <a:r>
              <a:rPr lang="sl-SI" sz="2400" dirty="0" smtClean="0"/>
              <a:t>, zdravnica, pesnica, opatinja.</a:t>
            </a:r>
            <a:endParaRPr lang="sl-SI" sz="2400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061" y="2548878"/>
            <a:ext cx="2038042" cy="2488763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950" y="3295926"/>
            <a:ext cx="3485430" cy="2530959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991" y="365125"/>
            <a:ext cx="3970829" cy="5027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82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4 Skladba 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83429" y="1999207"/>
            <a:ext cx="1733005" cy="1733005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>
            <a:off x="2534195" y="1045028"/>
            <a:ext cx="5512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sl-SI" sz="2400" dirty="0" smtClean="0">
                <a:solidFill>
                  <a:schemeClr val="accent6">
                    <a:lumMod val="75000"/>
                  </a:schemeClr>
                </a:solidFill>
              </a:rPr>
              <a:t>Hildegarda </a:t>
            </a:r>
            <a:r>
              <a:rPr lang="sl-SI" sz="2400" dirty="0" err="1" smtClean="0">
                <a:solidFill>
                  <a:schemeClr val="accent6">
                    <a:lumMod val="75000"/>
                  </a:schemeClr>
                </a:solidFill>
              </a:rPr>
              <a:t>Bingenska</a:t>
            </a:r>
            <a:r>
              <a:rPr lang="sl-SI" sz="2400" dirty="0" smtClean="0">
                <a:solidFill>
                  <a:schemeClr val="accent6">
                    <a:lumMod val="75000"/>
                  </a:schemeClr>
                </a:solidFill>
              </a:rPr>
              <a:t>: Pastir duš</a:t>
            </a:r>
            <a:endParaRPr lang="sl-SI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93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5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1446" y="791845"/>
            <a:ext cx="10515600" cy="732155"/>
          </a:xfrm>
        </p:spPr>
        <p:txBody>
          <a:bodyPr>
            <a:normAutofit/>
          </a:bodyPr>
          <a:lstStyle/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sl-SI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MURAT &amp; JOSE: Čez 1000 let</a:t>
            </a:r>
            <a:endParaRPr lang="sl-SI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5" name="21 Skladba 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68645" y="2216922"/>
            <a:ext cx="1228544" cy="122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10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5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132807" y="627016"/>
            <a:ext cx="10500359" cy="758871"/>
          </a:xfrm>
        </p:spPr>
        <p:txBody>
          <a:bodyPr>
            <a:normAutofit/>
          </a:bodyPr>
          <a:lstStyle/>
          <a:p>
            <a:pPr algn="ctr"/>
            <a:r>
              <a:rPr lang="sl-SI" sz="32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GLASBA V SREDNJEM VEKU</a:t>
            </a:r>
            <a:endParaRPr lang="sl-SI" sz="32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2" name="PoljeZBesedilom 1"/>
          <p:cNvSpPr txBox="1"/>
          <p:nvPr/>
        </p:nvSpPr>
        <p:spPr>
          <a:xfrm>
            <a:off x="2499360" y="2220686"/>
            <a:ext cx="79683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800" dirty="0" smtClean="0"/>
              <a:t>Razvijati se začne v okviru krščanstva,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800" dirty="0" smtClean="0"/>
              <a:t>v drugi polovici 1. tisočletja,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800" dirty="0" smtClean="0"/>
              <a:t>enoglasna vokalna cerkvena glasba (gregorijanski koral).</a:t>
            </a:r>
            <a:endParaRPr lang="sl-SI" sz="2800" dirty="0"/>
          </a:p>
        </p:txBody>
      </p:sp>
    </p:spTree>
    <p:extLst>
      <p:ext uri="{BB962C8B-B14F-4D97-AF65-F5344CB8AC3E}">
        <p14:creationId xmlns:p14="http://schemas.microsoft.com/office/powerpoint/2010/main" val="405340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931817" y="531223"/>
            <a:ext cx="4598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 POZABI NA NALOGO.</a:t>
            </a:r>
            <a:endParaRPr lang="sl-SI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ravokotnik 2"/>
          <p:cNvSpPr/>
          <p:nvPr/>
        </p:nvSpPr>
        <p:spPr>
          <a:xfrm>
            <a:off x="931817" y="1554407"/>
            <a:ext cx="6958149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400" dirty="0" smtClean="0"/>
              <a:t>1. Poslušaj </a:t>
            </a:r>
            <a:r>
              <a:rPr lang="sl-SI" sz="2400" dirty="0">
                <a:solidFill>
                  <a:srgbClr val="C00000"/>
                </a:solidFill>
              </a:rPr>
              <a:t>tri </a:t>
            </a:r>
            <a:r>
              <a:rPr lang="sl-SI" sz="2400" dirty="0"/>
              <a:t>glasbene primere. </a:t>
            </a:r>
          </a:p>
          <a:p>
            <a:r>
              <a:rPr lang="sl-SI" sz="2400" dirty="0">
                <a:solidFill>
                  <a:srgbClr val="C00000"/>
                </a:solidFill>
              </a:rPr>
              <a:t>V komentar mi napiši</a:t>
            </a:r>
            <a:r>
              <a:rPr lang="sl-SI" sz="2400" dirty="0"/>
              <a:t>, kateri izmed treh posnetkov je po tvojem mnenju najbližje izvajanju v srednjem veku. </a:t>
            </a:r>
          </a:p>
          <a:p>
            <a:r>
              <a:rPr lang="sl-SI" sz="2400" dirty="0"/>
              <a:t>ZAKAJ? (utemelji svoj odgovor</a:t>
            </a:r>
            <a:r>
              <a:rPr lang="sl-SI" sz="2400" dirty="0" smtClean="0"/>
              <a:t>)</a:t>
            </a:r>
            <a:endParaRPr lang="sl-SI" dirty="0"/>
          </a:p>
          <a:p>
            <a:r>
              <a:rPr lang="sl-SI" sz="20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sl-SI" sz="20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POSLUŠANJE v videoposnetku: </a:t>
            </a:r>
            <a:r>
              <a:rPr lang="sl-SI" sz="20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Videli smo zvezdo, Vodilo hrepenenja, Gospod, podari mi mir</a:t>
            </a:r>
            <a:r>
              <a:rPr lang="sl-SI" sz="20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endParaRPr lang="sl-SI" sz="2000" i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76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003300" y="93663"/>
            <a:ext cx="9144000" cy="503237"/>
          </a:xfrm>
        </p:spPr>
        <p:txBody>
          <a:bodyPr>
            <a:normAutofit/>
          </a:bodyPr>
          <a:lstStyle/>
          <a:p>
            <a:r>
              <a:rPr lang="sl-SI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ENOGLASNA CERKVENA GLASBA</a:t>
            </a:r>
            <a:endParaRPr lang="sl-SI" sz="28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287780" y="505460"/>
            <a:ext cx="10274300" cy="6007100"/>
          </a:xfrm>
        </p:spPr>
        <p:txBody>
          <a:bodyPr>
            <a:normAutofit lnSpcReduction="1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endParaRPr lang="sl-SI" dirty="0" smtClean="0"/>
          </a:p>
          <a:p>
            <a:pPr algn="l"/>
            <a:r>
              <a:rPr lang="sl-SI" dirty="0" smtClean="0"/>
              <a:t>Bili so mnenja, da vokalna glasba omogoča vernikom potrebno zbranost, zato inštrumenti v cerkvi niso bili </a:t>
            </a:r>
            <a:r>
              <a:rPr lang="sl-SI" dirty="0" err="1" smtClean="0"/>
              <a:t>zaželjeni</a:t>
            </a:r>
            <a:r>
              <a:rPr lang="sl-SI" dirty="0" smtClean="0"/>
              <a:t> (orgle so postopoma uvedli v 10.st,).</a:t>
            </a:r>
          </a:p>
          <a:p>
            <a:pPr algn="l"/>
            <a:endParaRPr lang="sl-SI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l-SI" dirty="0"/>
              <a:t>p</a:t>
            </a:r>
            <a:r>
              <a:rPr lang="sl-SI" dirty="0" smtClean="0"/>
              <a:t>evci so peli enoglasna verska besedila v latinskem jeziku (brez inštrumentov)</a:t>
            </a:r>
          </a:p>
          <a:p>
            <a:pPr algn="l"/>
            <a:endParaRPr lang="sl-SI" dirty="0" smtClean="0"/>
          </a:p>
          <a:p>
            <a:pPr algn="l"/>
            <a:r>
              <a:rPr lang="sl-SI" dirty="0" smtClean="0"/>
              <a:t>PSALMI = petje starih pesmi</a:t>
            </a:r>
          </a:p>
          <a:p>
            <a:pPr algn="l"/>
            <a:r>
              <a:rPr lang="sl-SI" dirty="0" smtClean="0"/>
              <a:t>KORALI =enoglasne starogrške pesmi, ki so se pele na koru</a:t>
            </a:r>
          </a:p>
          <a:p>
            <a:pPr algn="l"/>
            <a:endParaRPr lang="sl-SI" dirty="0" smtClean="0"/>
          </a:p>
          <a:p>
            <a:pPr algn="l"/>
            <a:endParaRPr lang="sl-SI" dirty="0"/>
          </a:p>
          <a:p>
            <a:pPr algn="l"/>
            <a:r>
              <a:rPr lang="sl-SI" dirty="0" smtClean="0"/>
              <a:t>Pevci so korale peli na dva načina:</a:t>
            </a:r>
          </a:p>
          <a:p>
            <a:pPr marL="457200" indent="-457200" algn="l">
              <a:buFont typeface="+mj-lt"/>
              <a:buAutoNum type="arabicPeriod"/>
            </a:pPr>
            <a:r>
              <a:rPr lang="sl-SI" dirty="0" err="1" smtClean="0"/>
              <a:t>Recitativno</a:t>
            </a:r>
            <a:r>
              <a:rPr lang="sl-SI" dirty="0" smtClean="0"/>
              <a:t> ali silabično petje (vsak ton ima svoj besedni zlog; npr. Marko skače)</a:t>
            </a:r>
          </a:p>
          <a:p>
            <a:pPr marL="457200" indent="-457200" algn="l">
              <a:buFont typeface="+mj-lt"/>
              <a:buAutoNum type="arabicPeriod"/>
            </a:pPr>
            <a:r>
              <a:rPr lang="sl-SI" dirty="0" smtClean="0"/>
              <a:t>Pevsko ali </a:t>
            </a:r>
            <a:r>
              <a:rPr lang="sl-SI" dirty="0" err="1" smtClean="0"/>
              <a:t>melizmatično</a:t>
            </a:r>
            <a:r>
              <a:rPr lang="sl-SI" dirty="0" smtClean="0"/>
              <a:t> petje (besedila je malo, besedni zlog ima več tonskih višin; npr. Aleluja)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09129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4294967295"/>
          </p:nvPr>
        </p:nvSpPr>
        <p:spPr>
          <a:xfrm>
            <a:off x="-1" y="647700"/>
            <a:ext cx="12061371" cy="55292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l-SI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GREGORIJANSKI KORAL</a:t>
            </a:r>
          </a:p>
          <a:p>
            <a:pPr marL="0" indent="0" algn="ctr">
              <a:buNone/>
            </a:pPr>
            <a:endParaRPr lang="sl-SI" dirty="0"/>
          </a:p>
          <a:p>
            <a:pPr marL="0" indent="0" algn="ctr">
              <a:buNone/>
            </a:pPr>
            <a:endParaRPr lang="sl-SI" sz="3600" dirty="0" smtClean="0"/>
          </a:p>
          <a:p>
            <a:pPr algn="ctr"/>
            <a:r>
              <a:rPr lang="sl-SI" dirty="0"/>
              <a:t>I</a:t>
            </a:r>
            <a:r>
              <a:rPr lang="sl-SI" dirty="0" smtClean="0"/>
              <a:t>menuje se po papežu Gregorju I (Gregor Veliki),</a:t>
            </a:r>
          </a:p>
          <a:p>
            <a:pPr algn="ctr"/>
            <a:r>
              <a:rPr lang="sl-SI" dirty="0" smtClean="0"/>
              <a:t>ob koncu 6.stoletja je s svojimi menihi zbral in uredil okoli 3000 znanih duhovnih napevov, ki so bili obvezni pri bogoslužju.</a:t>
            </a:r>
          </a:p>
          <a:p>
            <a:pPr marL="0" indent="0" algn="ctr">
              <a:buNone/>
            </a:pPr>
            <a:endParaRPr lang="sl-SI" dirty="0" smtClean="0"/>
          </a:p>
          <a:p>
            <a:pPr marL="0" indent="0" algn="ctr">
              <a:buNone/>
            </a:pPr>
            <a:endParaRPr lang="sl-SI" sz="2000" dirty="0" smtClean="0"/>
          </a:p>
          <a:p>
            <a:pPr marL="0" indent="0">
              <a:buNone/>
            </a:pPr>
            <a:endParaRPr lang="sl-SI" sz="2000" dirty="0" smtClean="0"/>
          </a:p>
          <a:p>
            <a:pPr>
              <a:buFont typeface="Wingdings" panose="05000000000000000000" pitchFamily="2" charset="2"/>
              <a:buChar char="ü"/>
            </a:pPr>
            <a:endParaRPr lang="sl-SI" sz="2000" dirty="0"/>
          </a:p>
        </p:txBody>
      </p:sp>
    </p:spTree>
    <p:extLst>
      <p:ext uri="{BB962C8B-B14F-4D97-AF65-F5344CB8AC3E}">
        <p14:creationId xmlns:p14="http://schemas.microsoft.com/office/powerpoint/2010/main" val="201124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NALOGA</a:t>
            </a:r>
            <a:endParaRPr lang="sl-SI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3" name="PoljeZBesedilom 2"/>
          <p:cNvSpPr txBox="1"/>
          <p:nvPr/>
        </p:nvSpPr>
        <p:spPr>
          <a:xfrm>
            <a:off x="1750423" y="1584960"/>
            <a:ext cx="7393577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 smtClean="0"/>
              <a:t>Poslušaj tri glasbene primere. </a:t>
            </a:r>
          </a:p>
          <a:p>
            <a:r>
              <a:rPr lang="sl-SI" sz="3600" dirty="0" smtClean="0"/>
              <a:t>V komentar mi napiši, kateri izmed treh posnetkov je po tvojem mnenju najbližje izvajanju v srednjem veku. </a:t>
            </a:r>
          </a:p>
          <a:p>
            <a:r>
              <a:rPr lang="sl-SI" sz="3600" dirty="0" smtClean="0"/>
              <a:t>ZAKAJ? (utemelji svoj odgovor)</a:t>
            </a:r>
          </a:p>
          <a:p>
            <a:endParaRPr lang="sl-SI" sz="2800" dirty="0"/>
          </a:p>
          <a:p>
            <a:endParaRPr lang="sl-SI" sz="2800" dirty="0" smtClean="0"/>
          </a:p>
          <a:p>
            <a:r>
              <a:rPr lang="sl-SI" sz="2400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(POSLUŠANJE: Videli smo zvezdo, Vodilo hrepenenja, Gospod, podari mi mir)</a:t>
            </a:r>
            <a:endParaRPr lang="sl-SI" sz="2400" i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1667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7384" y="1265446"/>
            <a:ext cx="6096528" cy="1255885"/>
          </a:xfrm>
          <a:prstGeom prst="rect">
            <a:avLst/>
          </a:prstGeom>
        </p:spPr>
      </p:pic>
      <p:pic>
        <p:nvPicPr>
          <p:cNvPr id="3" name="17 Skladba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99125" y="3070363"/>
            <a:ext cx="1333046" cy="133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08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7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2261" y="1688269"/>
            <a:ext cx="3316511" cy="749873"/>
          </a:xfrm>
          <a:prstGeom prst="rect">
            <a:avLst/>
          </a:prstGeom>
        </p:spPr>
      </p:pic>
      <p:pic>
        <p:nvPicPr>
          <p:cNvPr id="2" name="18 Skladba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72851" y="2830877"/>
            <a:ext cx="1115332" cy="111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5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5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0800" y="1241229"/>
            <a:ext cx="3920068" cy="749873"/>
          </a:xfrm>
          <a:prstGeom prst="rect">
            <a:avLst/>
          </a:prstGeom>
        </p:spPr>
      </p:pic>
      <p:pic>
        <p:nvPicPr>
          <p:cNvPr id="2" name="19 Skladba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68962" y="2382385"/>
            <a:ext cx="923744" cy="92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72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1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1793966" y="1733007"/>
            <a:ext cx="858665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q"/>
            </a:pPr>
            <a:r>
              <a:rPr lang="sl-SI" sz="2800" dirty="0" smtClean="0"/>
              <a:t>NEVME</a:t>
            </a:r>
            <a:r>
              <a:rPr lang="sl-SI" sz="2800" dirty="0"/>
              <a:t>: srednjeveška notna pisava sestavljena iz črt, pik, lokov, </a:t>
            </a:r>
            <a:r>
              <a:rPr lang="sl-SI" sz="2800" dirty="0" smtClean="0"/>
              <a:t>kljukic</a:t>
            </a:r>
          </a:p>
          <a:p>
            <a:pPr algn="ctr"/>
            <a:endParaRPr lang="sl-SI" sz="2800" dirty="0"/>
          </a:p>
          <a:p>
            <a:pPr marL="457200" indent="-457200" algn="ctr">
              <a:buFont typeface="Wingdings" panose="05000000000000000000" pitchFamily="2" charset="2"/>
              <a:buChar char="q"/>
            </a:pPr>
            <a:r>
              <a:rPr lang="sl-SI" sz="2800" dirty="0"/>
              <a:t>KORALNA NOTACIJA ali KVADRATNA </a:t>
            </a:r>
            <a:r>
              <a:rPr lang="sl-SI" sz="2800" dirty="0" smtClean="0"/>
              <a:t>NOTACIJA</a:t>
            </a:r>
          </a:p>
          <a:p>
            <a:pPr algn="ctr"/>
            <a:endParaRPr lang="sl-SI" sz="2800" dirty="0"/>
          </a:p>
          <a:p>
            <a:pPr marL="457200" indent="-457200" algn="ctr">
              <a:buFont typeface="Wingdings" panose="05000000000000000000" pitchFamily="2" charset="2"/>
              <a:buChar char="q"/>
            </a:pPr>
            <a:r>
              <a:rPr lang="sl-SI" sz="2800"/>
              <a:t>MENZURALNA </a:t>
            </a:r>
            <a:r>
              <a:rPr lang="sl-SI" sz="2800" smtClean="0"/>
              <a:t>NOTACIJA</a:t>
            </a:r>
          </a:p>
          <a:p>
            <a:pPr algn="ctr"/>
            <a:endParaRPr lang="sl-SI" sz="2800" dirty="0"/>
          </a:p>
          <a:p>
            <a:pPr marL="457200" indent="-457200" algn="ctr">
              <a:buFont typeface="Wingdings" panose="05000000000000000000" pitchFamily="2" charset="2"/>
              <a:buChar char="q"/>
            </a:pPr>
            <a:r>
              <a:rPr lang="sl-SI" sz="2800" dirty="0"/>
              <a:t>STANDARDNA NOTACIJA (17.st.)</a:t>
            </a:r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838200" y="592183"/>
            <a:ext cx="10515600" cy="687977"/>
          </a:xfrm>
        </p:spPr>
        <p:txBody>
          <a:bodyPr>
            <a:normAutofit fontScale="90000"/>
          </a:bodyPr>
          <a:lstStyle/>
          <a:p>
            <a:pPr algn="ctr"/>
            <a:r>
              <a:rPr lang="sl-SI" sz="3100" dirty="0" smtClean="0"/>
              <a:t/>
            </a:r>
            <a:br>
              <a:rPr lang="sl-SI" sz="3100" dirty="0" smtClean="0"/>
            </a:br>
            <a:r>
              <a:rPr lang="sl-SI" sz="31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NOTACIJE </a:t>
            </a:r>
            <a:r>
              <a:rPr lang="sl-SI" sz="31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SKOZI ČAS</a:t>
            </a:r>
            <a:r>
              <a:rPr lang="sl-SI" dirty="0"/>
              <a:t/>
            </a:r>
            <a:br>
              <a:rPr lang="sl-SI" dirty="0"/>
            </a:b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22337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</TotalTime>
  <Words>469</Words>
  <Application>Microsoft Office PowerPoint</Application>
  <PresentationFormat>Širokozaslonsko</PresentationFormat>
  <Paragraphs>74</Paragraphs>
  <Slides>20</Slides>
  <Notes>0</Notes>
  <HiddenSlides>0</HiddenSlides>
  <MMClips>7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20</vt:i4>
      </vt:variant>
    </vt:vector>
  </HeadingPairs>
  <TitlesOfParts>
    <vt:vector size="26" baseType="lpstr">
      <vt:lpstr>Algerian</vt:lpstr>
      <vt:lpstr>Arial</vt:lpstr>
      <vt:lpstr>Calibri</vt:lpstr>
      <vt:lpstr>Calibri Light</vt:lpstr>
      <vt:lpstr>Wingdings</vt:lpstr>
      <vt:lpstr>Officeova tema</vt:lpstr>
      <vt:lpstr>GLASBA V SREDNJEM VEKU</vt:lpstr>
      <vt:lpstr>GLASBA V SREDNJEM VEKU</vt:lpstr>
      <vt:lpstr>ENOGLASNA CERKVENA GLASBA</vt:lpstr>
      <vt:lpstr>PowerPointova predstavitev</vt:lpstr>
      <vt:lpstr>NALOGA</vt:lpstr>
      <vt:lpstr>PowerPointova predstavitev</vt:lpstr>
      <vt:lpstr>PowerPointova predstavitev</vt:lpstr>
      <vt:lpstr>PowerPointova predstavitev</vt:lpstr>
      <vt:lpstr> NOTACIJE SKOZI ČAS 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Himna sv. Janezu</vt:lpstr>
      <vt:lpstr>HILDEGARD VON BINGEN (1098-1179)</vt:lpstr>
      <vt:lpstr>PowerPointova predstavitev</vt:lpstr>
      <vt:lpstr>MURAT &amp; JOSE: Čez 1000 let</vt:lpstr>
      <vt:lpstr>PowerPointova predstavitev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GLASBA V SREDNJEM VEKU</dc:title>
  <dc:creator>Laptop</dc:creator>
  <cp:lastModifiedBy>Marina</cp:lastModifiedBy>
  <cp:revision>39</cp:revision>
  <dcterms:created xsi:type="dcterms:W3CDTF">2015-11-24T07:26:01Z</dcterms:created>
  <dcterms:modified xsi:type="dcterms:W3CDTF">2020-11-23T15:42:07Z</dcterms:modified>
</cp:coreProperties>
</file>