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59" r:id="rId6"/>
    <p:sldId id="270" r:id="rId7"/>
    <p:sldId id="260" r:id="rId8"/>
    <p:sldId id="262" r:id="rId9"/>
    <p:sldId id="261" r:id="rId10"/>
    <p:sldId id="265" r:id="rId11"/>
    <p:sldId id="266" r:id="rId12"/>
    <p:sldId id="268" r:id="rId13"/>
    <p:sldId id="269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RjBePQV4x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elERNFoEf3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iki/Hermes" TargetMode="External"/><Relationship Id="rId3" Type="http://schemas.openxmlformats.org/officeDocument/2006/relationships/hyperlink" Target="https://hr.wikipedia.org/wiki/Priroda" TargetMode="External"/><Relationship Id="rId7" Type="http://schemas.openxmlformats.org/officeDocument/2006/relationships/hyperlink" Target="https://hr.wikipedia.org/w/index.php?title=Driopa&amp;action=edit&amp;redlink=1" TargetMode="External"/><Relationship Id="rId12" Type="http://schemas.openxmlformats.org/officeDocument/2006/relationships/image" Target="../media/image6.jpeg"/><Relationship Id="rId2" Type="http://schemas.openxmlformats.org/officeDocument/2006/relationships/hyperlink" Target="https://hr.wikipedia.org/wiki/%C5%A0um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Nimfa" TargetMode="External"/><Relationship Id="rId11" Type="http://schemas.openxmlformats.org/officeDocument/2006/relationships/hyperlink" Target="https://www.youtube.com/watch?v=OLlYgG6AE3I" TargetMode="External"/><Relationship Id="rId5" Type="http://schemas.openxmlformats.org/officeDocument/2006/relationships/hyperlink" Target="https://hr.wikipedia.org/wiki/Ples" TargetMode="External"/><Relationship Id="rId10" Type="http://schemas.openxmlformats.org/officeDocument/2006/relationships/hyperlink" Target="https://hr.wikipedia.org/wiki/Koza" TargetMode="External"/><Relationship Id="rId4" Type="http://schemas.openxmlformats.org/officeDocument/2006/relationships/hyperlink" Target="https://hr.wikipedia.org/wiki/Glazba" TargetMode="External"/><Relationship Id="rId9" Type="http://schemas.openxmlformats.org/officeDocument/2006/relationships/hyperlink" Target="https://hr.wikipedia.org/wiki/%C4%8Covjek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6zVgCvTWVB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8432F1-1FC3-4929-AE3D-8E27F07E5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Glasba v antični Grčiji in Rimu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D5983CF-EB4A-41E3-8EF2-81AD6CC5BF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11156544" cy="1117687"/>
          </a:xfrm>
        </p:spPr>
        <p:txBody>
          <a:bodyPr>
            <a:normAutofit/>
          </a:bodyPr>
          <a:lstStyle/>
          <a:p>
            <a:r>
              <a:rPr lang="sl-SI" sz="1600" dirty="0">
                <a:latin typeface="+mj-lt"/>
              </a:rPr>
              <a:t>Katja S. Zafred  </a:t>
            </a:r>
          </a:p>
          <a:p>
            <a:r>
              <a:rPr lang="sl-SI" sz="1600" dirty="0">
                <a:latin typeface="+mj-lt"/>
              </a:rPr>
              <a:t>Gum, 7. razred</a:t>
            </a:r>
          </a:p>
        </p:txBody>
      </p:sp>
    </p:spTree>
    <p:extLst>
      <p:ext uri="{BB962C8B-B14F-4D97-AF65-F5344CB8AC3E}">
        <p14:creationId xmlns:p14="http://schemas.microsoft.com/office/powerpoint/2010/main" val="2867106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FA6D74-12F2-42BB-89E7-C4D11B75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Stara Grčija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5123C4A-61DF-47F1-9701-7EBC910D2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sz="3600" dirty="0">
                <a:solidFill>
                  <a:srgbClr val="002060"/>
                </a:solidFill>
              </a:rPr>
              <a:t>SEIKILOVA PESEM</a:t>
            </a:r>
          </a:p>
          <a:p>
            <a:r>
              <a:rPr lang="sl-SI" altLang="sl-SI" sz="2400" dirty="0"/>
              <a:t>SKOLION – NAGROBNA PESEM </a:t>
            </a:r>
          </a:p>
          <a:p>
            <a:endParaRPr lang="sl-SI" altLang="sl-SI" sz="2400" dirty="0"/>
          </a:p>
          <a:p>
            <a:r>
              <a:rPr lang="sl-SI" altLang="sl-SI" sz="2400" dirty="0"/>
              <a:t>  </a:t>
            </a:r>
            <a:r>
              <a:rPr lang="sl-SI" altLang="sl-SI" sz="2400" dirty="0">
                <a:hlinkClick r:id="rId2"/>
              </a:rPr>
              <a:t>https://www.youtube.com/watch?v=9RjBePQV4xE</a:t>
            </a:r>
            <a:endParaRPr lang="sl-SI" altLang="sl-SI" sz="2400" dirty="0"/>
          </a:p>
          <a:p>
            <a:pPr marL="0" indent="0">
              <a:buNone/>
            </a:pPr>
            <a:r>
              <a:rPr lang="sl-SI" altLang="sl-SI" sz="2400" dirty="0"/>
              <a:t> </a:t>
            </a:r>
          </a:p>
          <a:p>
            <a:r>
              <a:rPr lang="sl-SI" altLang="sl-SI" sz="2400" dirty="0"/>
              <a:t>NAPITNICA</a:t>
            </a:r>
          </a:p>
          <a:p>
            <a:r>
              <a:rPr lang="sl-SI" altLang="sl-SI" sz="2400" dirty="0"/>
              <a:t>OBSEG OKTAVE e’ – e</a:t>
            </a:r>
          </a:p>
          <a:p>
            <a:r>
              <a:rPr lang="sl-SI" altLang="sl-SI" sz="2400" dirty="0"/>
              <a:t>Osrednji ton a</a:t>
            </a:r>
          </a:p>
          <a:p>
            <a:r>
              <a:rPr lang="sl-SI" altLang="sl-SI" sz="2400" dirty="0"/>
              <a:t>Frigijska lestvica (transponirana)</a:t>
            </a:r>
          </a:p>
          <a:p>
            <a:r>
              <a:rPr lang="sl-SI" altLang="sl-SI" sz="2400" dirty="0"/>
              <a:t>Mehak, otožen tonovski način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31212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3265F8-8EBB-4BD9-8FF1-0D3B940F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511728"/>
            <a:ext cx="9613861" cy="1065402"/>
          </a:xfrm>
        </p:spPr>
        <p:txBody>
          <a:bodyPr/>
          <a:lstStyle/>
          <a:p>
            <a:r>
              <a:rPr lang="sl-SI" dirty="0"/>
              <a:t>Stara Grčija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BBBA923-6C39-49D5-8F0F-42EE0FAD7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21746"/>
            <a:ext cx="9613861" cy="4836253"/>
          </a:xfrm>
        </p:spPr>
        <p:txBody>
          <a:bodyPr/>
          <a:lstStyle/>
          <a:p>
            <a:r>
              <a:rPr lang="sl-SI" dirty="0"/>
              <a:t>SEIKILOVA PESEM</a:t>
            </a:r>
          </a:p>
          <a:p>
            <a:r>
              <a:rPr lang="sl-SI" dirty="0"/>
              <a:t>Ohranjena je na </a:t>
            </a:r>
            <a:r>
              <a:rPr lang="sl-SI" b="1" u="sng" dirty="0"/>
              <a:t>nagrobnem spomeniku </a:t>
            </a:r>
            <a:r>
              <a:rPr lang="sl-SI" dirty="0"/>
              <a:t>njegove žene, približno iz 1. stoletja pr. n. št. Pesem govori o življenju, v katerem je treba odmisliti vse skrbi, saj se zelo hitro konča.</a:t>
            </a:r>
          </a:p>
          <a:p>
            <a:endParaRPr lang="sl-SI" dirty="0"/>
          </a:p>
        </p:txBody>
      </p:sp>
      <p:pic>
        <p:nvPicPr>
          <p:cNvPr id="6" name="Slika 5" descr="5 Επιτάφιος του Σείκιλου - YouTube">
            <a:extLst>
              <a:ext uri="{FF2B5EF4-FFF2-40B4-BE49-F238E27FC236}">
                <a16:creationId xmlns:a16="http://schemas.microsoft.com/office/drawing/2014/main" id="{5ED53E53-132E-4060-9B49-FC0C6656235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12" y="4473822"/>
            <a:ext cx="1866900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ExtraStory – Poslechněte si nejstarší píseň na světě, která se dochovala v  celé podobě">
            <a:extLst>
              <a:ext uri="{FF2B5EF4-FFF2-40B4-BE49-F238E27FC236}">
                <a16:creationId xmlns:a16="http://schemas.microsoft.com/office/drawing/2014/main" id="{A3A1EFCD-9D63-444E-B9C4-AF2D59E431D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251" y="3562699"/>
            <a:ext cx="5139270" cy="3222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995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D4D902-50B5-4B1A-805E-60D5632C5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43282"/>
            <a:ext cx="9613861" cy="1208014"/>
          </a:xfrm>
        </p:spPr>
        <p:txBody>
          <a:bodyPr/>
          <a:lstStyle/>
          <a:p>
            <a:r>
              <a:rPr lang="sl-SI" dirty="0"/>
              <a:t>Stari Rimljani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6B43883-2AD5-4592-88DD-4E522B0F7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1996579"/>
            <a:ext cx="9613861" cy="3939609"/>
          </a:xfrm>
        </p:spPr>
        <p:txBody>
          <a:bodyPr/>
          <a:lstStyle/>
          <a:p>
            <a:r>
              <a:rPr lang="sl-SI" sz="3200" dirty="0"/>
              <a:t>Na naše ozemlje so prišli približno </a:t>
            </a:r>
            <a:r>
              <a:rPr lang="sl-SI" sz="3200" b="1" u="sng" dirty="0"/>
              <a:t>15 let </a:t>
            </a:r>
            <a:r>
              <a:rPr lang="sl-SI" sz="3200" b="1" u="sng" dirty="0" err="1"/>
              <a:t>pr.n.št</a:t>
            </a:r>
            <a:r>
              <a:rPr lang="sl-SI" sz="3200" b="1" u="sng" dirty="0"/>
              <a:t>. </a:t>
            </a:r>
            <a:r>
              <a:rPr lang="sl-SI" sz="3200" dirty="0"/>
              <a:t>in ustanovili prve naselbine.</a:t>
            </a:r>
          </a:p>
          <a:p>
            <a:r>
              <a:rPr lang="sl-SI" sz="3200" dirty="0"/>
              <a:t>Ena najstarejših arheoloških najdb na našem ozemlju je </a:t>
            </a:r>
            <a:r>
              <a:rPr lang="sl-SI" sz="4000" b="1" u="sng" dirty="0"/>
              <a:t>situla iz Vač</a:t>
            </a:r>
            <a:r>
              <a:rPr lang="sl-SI" sz="3200" dirty="0"/>
              <a:t>, na kateri</a:t>
            </a:r>
          </a:p>
          <a:p>
            <a:pPr marL="0" indent="0">
              <a:buNone/>
            </a:pPr>
            <a:r>
              <a:rPr lang="sl-SI" sz="3200" dirty="0"/>
              <a:t> je upodobljen godec na </a:t>
            </a:r>
            <a:r>
              <a:rPr lang="sl-SI" sz="3200" dirty="0" err="1"/>
              <a:t>panovo</a:t>
            </a:r>
            <a:r>
              <a:rPr lang="sl-SI" sz="3200" dirty="0"/>
              <a:t> piščal:</a:t>
            </a:r>
          </a:p>
          <a:p>
            <a:endParaRPr lang="sl-SI" dirty="0"/>
          </a:p>
        </p:txBody>
      </p:sp>
      <p:pic>
        <p:nvPicPr>
          <p:cNvPr id="5" name="Slika 4" descr="Vače - Vaška situla | KRAJI - Slovenija">
            <a:extLst>
              <a:ext uri="{FF2B5EF4-FFF2-40B4-BE49-F238E27FC236}">
                <a16:creationId xmlns:a16="http://schemas.microsoft.com/office/drawing/2014/main" id="{D85E7709-B27B-4C96-86E3-F5E45F9479B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778" y="2709644"/>
            <a:ext cx="2827090" cy="4009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9309A50-9361-46D2-908E-2016A75C5E1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17" y="4748169"/>
            <a:ext cx="3171039" cy="18665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061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C3EBC2-92F1-4803-8145-723B26401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Stari Rimljani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AA1C2F1-C099-4141-8BDC-C8FAD02DB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Glasba je bila pri Rimljanih pomembna v vojaškem življenju, družabnih dogodkih, spremljala pa je tudi vsakdanjost.</a:t>
            </a:r>
          </a:p>
          <a:p>
            <a:endParaRPr lang="sl-SI" dirty="0"/>
          </a:p>
          <a:p>
            <a:r>
              <a:rPr lang="sl-SI" dirty="0"/>
              <a:t>Stari Rimljani so se veliko zabavali, saj so imeli npr. konec 2. stoletja v letu kar 135 prazničnih dni.</a:t>
            </a:r>
          </a:p>
          <a:p>
            <a:endParaRPr lang="sl-SI" dirty="0"/>
          </a:p>
          <a:p>
            <a:r>
              <a:rPr lang="sl-SI" dirty="0"/>
              <a:t>V starem Rimu se je dvojni </a:t>
            </a:r>
            <a:r>
              <a:rPr lang="sl-SI" dirty="0" err="1"/>
              <a:t>aulos</a:t>
            </a:r>
            <a:r>
              <a:rPr lang="sl-SI" dirty="0"/>
              <a:t> imenoval TIBIA. </a:t>
            </a:r>
          </a:p>
        </p:txBody>
      </p:sp>
    </p:spTree>
    <p:extLst>
      <p:ext uri="{BB962C8B-B14F-4D97-AF65-F5344CB8AC3E}">
        <p14:creationId xmlns:p14="http://schemas.microsoft.com/office/powerpoint/2010/main" val="4046252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E3A7F1-BE24-4C5A-A9D2-D119F8FF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ZAPIS V ZVEZEK: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3D51118-BDEB-49ED-8BC9-E77F7FFE5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38525"/>
            <a:ext cx="9613861" cy="3897664"/>
          </a:xfrm>
        </p:spPr>
        <p:txBody>
          <a:bodyPr>
            <a:normAutofit fontScale="77500" lnSpcReduction="20000"/>
          </a:bodyPr>
          <a:lstStyle/>
          <a:p>
            <a:r>
              <a:rPr lang="sl-SI" sz="3500" dirty="0">
                <a:solidFill>
                  <a:srgbClr val="00B050"/>
                </a:solidFill>
              </a:rPr>
              <a:t>GLASBA PRI STARIH GRKIH:</a:t>
            </a:r>
          </a:p>
          <a:p>
            <a:pPr marL="0" indent="0">
              <a:buNone/>
            </a:pPr>
            <a:endParaRPr lang="sl-SI" sz="3500" dirty="0">
              <a:solidFill>
                <a:srgbClr val="00B050"/>
              </a:solidFill>
            </a:endParaRPr>
          </a:p>
          <a:p>
            <a:r>
              <a:rPr lang="sl-SI" dirty="0"/>
              <a:t>najstarejša na evropskih tleh. </a:t>
            </a:r>
          </a:p>
          <a:p>
            <a:r>
              <a:rPr lang="sl-SI" dirty="0"/>
              <a:t>zapisovali so jo na PAPIRUS in klesali v MARMOR.</a:t>
            </a:r>
          </a:p>
          <a:p>
            <a:r>
              <a:rPr lang="sl-SI" dirty="0"/>
              <a:t>dokazi: poslikane vaze, upodobitve glasbenih motivov na drugih </a:t>
            </a:r>
          </a:p>
          <a:p>
            <a:pPr marL="0" indent="0">
              <a:buNone/>
            </a:pPr>
            <a:r>
              <a:rPr lang="sl-SI" dirty="0"/>
              <a:t>   predmetih, odlomki iz književnosti...</a:t>
            </a:r>
          </a:p>
          <a:p>
            <a:r>
              <a:rPr lang="sl-SI" dirty="0"/>
              <a:t>poznali so številne lestvice</a:t>
            </a:r>
          </a:p>
          <a:p>
            <a:r>
              <a:rPr lang="sl-SI" dirty="0"/>
              <a:t>Bog APOLON (lira) in bog Pan (</a:t>
            </a:r>
            <a:r>
              <a:rPr lang="sl-SI" dirty="0" err="1"/>
              <a:t>panova</a:t>
            </a:r>
            <a:r>
              <a:rPr lang="sl-SI" dirty="0"/>
              <a:t> piščal – </a:t>
            </a:r>
            <a:r>
              <a:rPr lang="sl-SI" dirty="0" err="1"/>
              <a:t>syrinx</a:t>
            </a:r>
            <a:r>
              <a:rPr lang="sl-SI" dirty="0"/>
              <a:t>)</a:t>
            </a:r>
          </a:p>
          <a:p>
            <a:r>
              <a:rPr lang="sl-SI" dirty="0"/>
              <a:t>Poslušali SEIKILOVO PESEM (sporočilo: ne sekiraj se po nepotrebnem)</a:t>
            </a:r>
          </a:p>
          <a:p>
            <a:r>
              <a:rPr lang="sl-SI" dirty="0" err="1"/>
              <a:t>intštrumenti</a:t>
            </a:r>
            <a:r>
              <a:rPr lang="sl-SI" dirty="0"/>
              <a:t>: lira, </a:t>
            </a:r>
            <a:r>
              <a:rPr lang="sl-SI" dirty="0" err="1"/>
              <a:t>panova</a:t>
            </a:r>
            <a:r>
              <a:rPr lang="sl-SI" dirty="0"/>
              <a:t> piščal, dvojni </a:t>
            </a:r>
            <a:r>
              <a:rPr lang="sl-SI" dirty="0" err="1"/>
              <a:t>aulos</a:t>
            </a:r>
            <a:r>
              <a:rPr lang="sl-SI" dirty="0"/>
              <a:t>, kitara.</a:t>
            </a:r>
          </a:p>
          <a:p>
            <a:r>
              <a:rPr lang="sl-SI" dirty="0"/>
              <a:t>Matematik Pitagora ugotovil </a:t>
            </a:r>
            <a:r>
              <a:rPr lang="sl-SI" u="sng" dirty="0"/>
              <a:t>razmerja </a:t>
            </a:r>
            <a:r>
              <a:rPr lang="sl-SI" dirty="0"/>
              <a:t>med toni in dolžino, velikostjo cevi, zvona…</a:t>
            </a:r>
          </a:p>
        </p:txBody>
      </p:sp>
    </p:spTree>
    <p:extLst>
      <p:ext uri="{BB962C8B-B14F-4D97-AF65-F5344CB8AC3E}">
        <p14:creationId xmlns:p14="http://schemas.microsoft.com/office/powerpoint/2010/main" val="633792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A89D4A-419B-4560-ADE9-B0B4DAEA9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ZAPIS V ZVEZEK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29B2A65-FFED-4D95-8B1D-3BB34D2B5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248485"/>
          </a:xfrm>
        </p:spPr>
        <p:txBody>
          <a:bodyPr/>
          <a:lstStyle/>
          <a:p>
            <a:r>
              <a:rPr lang="sl-SI" sz="3200" b="1" dirty="0">
                <a:solidFill>
                  <a:srgbClr val="00B050"/>
                </a:solidFill>
              </a:rPr>
              <a:t>GLASBA PRI STARIH RIMLJANIH</a:t>
            </a:r>
          </a:p>
          <a:p>
            <a:r>
              <a:rPr lang="sl-SI" sz="2800" dirty="0"/>
              <a:t>Glasba izhaja iz starogrške tradicije, imela je pomembno vlogo v vsakdanjem življenju (vojska, kultni obredi, družabni dogodki)</a:t>
            </a:r>
          </a:p>
          <a:p>
            <a:r>
              <a:rPr lang="sl-SI" sz="2800" dirty="0"/>
              <a:t>K nam so Rimljani prišli pr. 15  let pr. n. št.</a:t>
            </a:r>
          </a:p>
          <a:p>
            <a:r>
              <a:rPr lang="sl-SI" sz="2800" dirty="0"/>
              <a:t>Iz tistih časov je ohranjena posoda – situla iz Vač, kraja, ki leži na geografskem središču  današnje Slovenije. Na situli je upodobljen godec na </a:t>
            </a:r>
            <a:r>
              <a:rPr lang="sl-SI" sz="2800" dirty="0" err="1"/>
              <a:t>panovo</a:t>
            </a:r>
            <a:r>
              <a:rPr lang="sl-SI" sz="2800" dirty="0"/>
              <a:t> piščal.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18677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937C8E-C008-4496-8B35-D0EEDEDF5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FD66F92-1C03-428B-8C09-E149857C8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Viri:</a:t>
            </a:r>
          </a:p>
          <a:p>
            <a:r>
              <a:rPr lang="sl-SI" dirty="0"/>
              <a:t>Internet,</a:t>
            </a:r>
          </a:p>
          <a:p>
            <a:r>
              <a:rPr lang="sl-SI" dirty="0"/>
              <a:t>A. Pesek</a:t>
            </a:r>
            <a:r>
              <a:rPr lang="sl-SI"/>
              <a:t>: Glasba danes in nekoč, 7</a:t>
            </a:r>
          </a:p>
        </p:txBody>
      </p:sp>
    </p:spTree>
    <p:extLst>
      <p:ext uri="{BB962C8B-B14F-4D97-AF65-F5344CB8AC3E}">
        <p14:creationId xmlns:p14="http://schemas.microsoft.com/office/powerpoint/2010/main" val="205979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A1DB0B-2E4D-428A-B9D8-52017878D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Stara Grčija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8531F67-B7E0-4DCD-8FCE-F71C06C0D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30136"/>
            <a:ext cx="9613861" cy="4672667"/>
          </a:xfrm>
        </p:spPr>
        <p:txBody>
          <a:bodyPr>
            <a:normAutofit/>
          </a:bodyPr>
          <a:lstStyle/>
          <a:p>
            <a:r>
              <a:rPr lang="sl-SI" dirty="0"/>
              <a:t>najstarejša na evropskih tleh. </a:t>
            </a:r>
          </a:p>
          <a:p>
            <a:r>
              <a:rPr lang="sl-SI" dirty="0"/>
              <a:t>zapisovali so jo na PAPIRUS in klesali v MARMOR.</a:t>
            </a:r>
          </a:p>
          <a:p>
            <a:r>
              <a:rPr lang="sl-SI" dirty="0"/>
              <a:t>dokazi: poslikane vaze, upodobitve glasbenih motivov na drugih </a:t>
            </a:r>
          </a:p>
          <a:p>
            <a:pPr marL="0" indent="0">
              <a:buNone/>
            </a:pPr>
            <a:r>
              <a:rPr lang="sl-SI" dirty="0"/>
              <a:t>   predmetih, odlomki iz književnosti...</a:t>
            </a:r>
          </a:p>
          <a:p>
            <a:r>
              <a:rPr lang="sl-SI" dirty="0"/>
              <a:t>poznali so številne lestvice, ki so se poimenovale po pokrajinah; dorska, frigijska, lidijska, eolska…</a:t>
            </a:r>
          </a:p>
          <a:p>
            <a:r>
              <a:rPr lang="sl-SI" altLang="sl-SI" dirty="0"/>
              <a:t>Prirejali so GLASBENA TEKMOVANJA:</a:t>
            </a:r>
          </a:p>
          <a:p>
            <a:pPr lvl="2"/>
            <a:r>
              <a:rPr lang="sl-SI" altLang="sl-SI" dirty="0"/>
              <a:t>V PETJU HIMEN</a:t>
            </a:r>
          </a:p>
          <a:p>
            <a:pPr lvl="2"/>
            <a:r>
              <a:rPr lang="sl-SI" altLang="sl-SI" dirty="0" err="1"/>
              <a:t>IGRANJu</a:t>
            </a:r>
            <a:r>
              <a:rPr lang="sl-SI" altLang="sl-SI" dirty="0"/>
              <a:t> NA PIŠČALI IN NA LIRO</a:t>
            </a:r>
          </a:p>
          <a:p>
            <a:pPr lvl="2"/>
            <a:endParaRPr lang="sl-SI" altLang="sl-SI" dirty="0"/>
          </a:p>
          <a:p>
            <a:r>
              <a:rPr lang="sl-SI" dirty="0"/>
              <a:t>V grški mitologiji je bila glasba božanskega izvora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5619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F48392-1DD2-4CF1-B04E-33B2025C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Stara Grčija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8DA82BC-1DF1-476B-AEE5-50B8E716F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/>
          <a:lstStyle/>
          <a:p>
            <a:r>
              <a:rPr lang="sl-SI" dirty="0"/>
              <a:t>Dva bogova sta bila povezana z glasbo:</a:t>
            </a:r>
          </a:p>
          <a:p>
            <a:r>
              <a:rPr lang="sl-SI" sz="4000" dirty="0"/>
              <a:t>Apolon</a:t>
            </a:r>
            <a:r>
              <a:rPr lang="sl-SI" dirty="0"/>
              <a:t>: 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>
                <a:hlinkClick r:id="rId2"/>
              </a:rPr>
              <a:t>https://www.youtube.com/watch?v=elERNFoEf3Y</a:t>
            </a:r>
            <a:endParaRPr lang="sl-SI" dirty="0"/>
          </a:p>
          <a:p>
            <a:endParaRPr lang="sl-SI" dirty="0"/>
          </a:p>
          <a:p>
            <a:r>
              <a:rPr lang="sl-SI" dirty="0"/>
              <a:t>bog glasbe, poezije, svetlobe, resnice, ustvarjalnosti, zdravilstva, prerokovanja, upodabljali so ga z LIRO  </a:t>
            </a:r>
          </a:p>
          <a:p>
            <a:pPr marL="0" indent="0">
              <a:buNone/>
            </a:pPr>
            <a:r>
              <a:rPr lang="sl-SI" dirty="0"/>
              <a:t>                                                                             </a:t>
            </a:r>
          </a:p>
        </p:txBody>
      </p:sp>
      <p:pic>
        <p:nvPicPr>
          <p:cNvPr id="5" name="Slika 4" descr="Music Instrument Lira Royalty Free Cliparts, Vectors, And Stock  Illustration. Image 95736758.">
            <a:extLst>
              <a:ext uri="{FF2B5EF4-FFF2-40B4-BE49-F238E27FC236}">
                <a16:creationId xmlns:a16="http://schemas.microsoft.com/office/drawing/2014/main" id="{66D51899-4EB7-49A4-9AE5-9DE21244A9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890" y="3429000"/>
            <a:ext cx="1322070" cy="1322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Bog apollo - drevni grčki sunčev bog - Kultura 2020">
            <a:extLst>
              <a:ext uri="{FF2B5EF4-FFF2-40B4-BE49-F238E27FC236}">
                <a16:creationId xmlns:a16="http://schemas.microsoft.com/office/drawing/2014/main" id="{6C5137CD-8DFF-49B5-99D5-E060B1A1CF8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950" y="2761988"/>
            <a:ext cx="1311275" cy="1619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16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31B5BE-5056-4D33-BC20-221682BD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Stara Grčija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2555DB0-D8D6-4875-9883-029E19EF5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13358"/>
            <a:ext cx="9613861" cy="4630723"/>
          </a:xfrm>
        </p:spPr>
        <p:txBody>
          <a:bodyPr>
            <a:normAutofit/>
          </a:bodyPr>
          <a:lstStyle/>
          <a:p>
            <a:r>
              <a:rPr lang="sl-SI" dirty="0"/>
              <a:t>Bog </a:t>
            </a:r>
            <a:r>
              <a:rPr lang="sl-SI" sz="3200" dirty="0"/>
              <a:t>Pan</a:t>
            </a:r>
            <a:r>
              <a:rPr lang="sl-SI" dirty="0"/>
              <a:t>:  </a:t>
            </a:r>
          </a:p>
          <a:p>
            <a:endParaRPr lang="sl-SI" dirty="0"/>
          </a:p>
          <a:p>
            <a:r>
              <a:rPr lang="sl-SI" dirty="0"/>
              <a:t>Bog Pan je bil bog narave </a:t>
            </a:r>
            <a:r>
              <a:rPr lang="sl-SI" b="0" i="0" dirty="0">
                <a:effectLst/>
                <a:latin typeface="Arial" panose="020B0604020202020204" pitchFamily="34" charset="0"/>
              </a:rPr>
              <a:t>pastirjev, čred, polj, </a:t>
            </a:r>
            <a:r>
              <a:rPr lang="sl-SI" b="0" i="0" strike="noStrike" dirty="0">
                <a:effectLst/>
                <a:latin typeface="Arial" panose="020B0604020202020204" pitchFamily="34" charset="0"/>
                <a:hlinkClick r:id="rId2" tooltip="Vsot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gozdov</a:t>
            </a:r>
            <a:r>
              <a:rPr lang="sl-SI" b="0" i="0" dirty="0">
                <a:effectLst/>
                <a:latin typeface="Arial" panose="020B0604020202020204" pitchFamily="34" charset="0"/>
              </a:rPr>
              <a:t> , polj ali "pašnikov in živine", njihov zaščitnik in zaščitnik lovcev, zato ga imenujejo tudi zaščitnik </a:t>
            </a:r>
            <a:r>
              <a:rPr lang="sl-SI" b="0" i="0" u="none" strike="noStrike" dirty="0">
                <a:effectLst/>
                <a:latin typeface="Arial" panose="020B0604020202020204" pitchFamily="34" charset="0"/>
                <a:hlinkClick r:id="rId3" tooltip="Narav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narave</a:t>
            </a:r>
            <a:r>
              <a:rPr lang="sl-SI" b="0" i="0" dirty="0">
                <a:effectLst/>
                <a:latin typeface="Arial" panose="020B0604020202020204" pitchFamily="34" charset="0"/>
              </a:rPr>
              <a:t> . Poleg tega je ljubitelj </a:t>
            </a:r>
            <a:r>
              <a:rPr lang="sl-SI" b="0" i="0" u="none" strike="noStrike" dirty="0">
                <a:effectLst/>
                <a:latin typeface="Arial" panose="020B0604020202020204" pitchFamily="34" charset="0"/>
                <a:hlinkClick r:id="rId4" tooltip="Glasb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glasbe</a:t>
            </a:r>
            <a:r>
              <a:rPr lang="sl-SI" b="0" i="0" dirty="0">
                <a:effectLst/>
                <a:latin typeface="Arial" panose="020B0604020202020204" pitchFamily="34" charset="0"/>
              </a:rPr>
              <a:t> in najboljši </a:t>
            </a:r>
            <a:r>
              <a:rPr lang="sl-SI" b="0" i="0" u="none" strike="noStrike" dirty="0">
                <a:effectLst/>
                <a:latin typeface="Arial" panose="020B0604020202020204" pitchFamily="34" charset="0"/>
                <a:hlinkClick r:id="rId5" tooltip="Pl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plesalec</a:t>
            </a:r>
            <a:r>
              <a:rPr lang="sl-SI" b="0" i="0" dirty="0">
                <a:effectLst/>
                <a:latin typeface="Arial" panose="020B0604020202020204" pitchFamily="34" charset="0"/>
              </a:rPr>
              <a:t> med bogovi. Po večini virov naj bi bil sin </a:t>
            </a:r>
            <a:r>
              <a:rPr lang="sl-SI" b="0" i="0" u="none" strike="noStrike" dirty="0">
                <a:effectLst/>
                <a:latin typeface="Arial" panose="020B0604020202020204" pitchFamily="34" charset="0"/>
                <a:hlinkClick r:id="rId6" tooltip="Nimf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nimfe </a:t>
            </a:r>
            <a:r>
              <a:rPr lang="sl-SI" b="0" i="0" u="none" strike="noStrike" dirty="0" err="1">
                <a:effectLst/>
                <a:latin typeface="Arial" panose="020B0604020202020204" pitchFamily="34" charset="0"/>
                <a:hlinkClick r:id="rId7" tooltip="Driopa (stran ne obstaja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Driope</a:t>
            </a:r>
            <a:r>
              <a:rPr lang="sl-SI" b="0" i="0" dirty="0">
                <a:effectLst/>
                <a:latin typeface="Arial" panose="020B0604020202020204" pitchFamily="34" charset="0"/>
              </a:rPr>
              <a:t> in boga </a:t>
            </a:r>
            <a:r>
              <a:rPr lang="sl-SI" b="0" i="0" u="none" strike="noStrike" dirty="0">
                <a:effectLst/>
                <a:latin typeface="Arial" panose="020B0604020202020204" pitchFamily="34" charset="0"/>
                <a:hlinkClick r:id="rId8" tooltip="Herm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Hermesa </a:t>
            </a:r>
            <a:r>
              <a:rPr lang="sl-SI" b="0" i="0" dirty="0">
                <a:effectLst/>
                <a:latin typeface="Arial" panose="020B0604020202020204" pitchFamily="34" charset="0"/>
              </a:rPr>
              <a:t>.  </a:t>
            </a:r>
            <a:endParaRPr lang="sl-SI" dirty="0"/>
          </a:p>
          <a:p>
            <a:r>
              <a:rPr lang="sl-SI" dirty="0"/>
              <a:t> Po njem se imenuje </a:t>
            </a:r>
            <a:r>
              <a:rPr lang="sl-SI" dirty="0" err="1"/>
              <a:t>panova</a:t>
            </a:r>
            <a:r>
              <a:rPr lang="sl-SI" dirty="0"/>
              <a:t> piščal, tudi SYRINX</a:t>
            </a:r>
          </a:p>
          <a:p>
            <a:r>
              <a:rPr lang="sl-SI" dirty="0"/>
              <a:t> </a:t>
            </a:r>
            <a:r>
              <a:rPr lang="pl-PL" b="0" i="0" dirty="0">
                <a:effectLst/>
                <a:latin typeface="Arial" panose="020B0604020202020204" pitchFamily="34" charset="0"/>
              </a:rPr>
              <a:t>Pana pogosto opisujejo kot pol </a:t>
            </a:r>
            <a:r>
              <a:rPr lang="pl-PL" b="0" i="0" u="none" strike="noStrike" dirty="0">
                <a:effectLst/>
                <a:latin typeface="Arial" panose="020B0604020202020204" pitchFamily="34" charset="0"/>
                <a:hlinkClick r:id="rId9" tooltip="Člove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človeka</a:t>
            </a:r>
            <a:r>
              <a:rPr lang="pl-PL" b="0" i="0" dirty="0">
                <a:effectLst/>
                <a:latin typeface="Arial" panose="020B0604020202020204" pitchFamily="34" charset="0"/>
              </a:rPr>
              <a:t> in pol </a:t>
            </a:r>
            <a:r>
              <a:rPr lang="pl-PL" b="0" i="0" u="sng" dirty="0">
                <a:effectLst/>
                <a:latin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koze</a:t>
            </a:r>
            <a:r>
              <a:rPr lang="pl-PL" b="0" i="0" dirty="0">
                <a:effectLst/>
                <a:latin typeface="Arial" panose="020B0604020202020204" pitchFamily="34" charset="0"/>
              </a:rPr>
              <a:t> .</a:t>
            </a:r>
          </a:p>
          <a:p>
            <a:r>
              <a:rPr lang="sl-SI" dirty="0">
                <a:hlinkClick r:id="rId11"/>
              </a:rPr>
              <a:t>https://www.youtube.com/watch?v=OLlYgG6AE3I</a:t>
            </a:r>
            <a:r>
              <a:rPr lang="sl-SI" dirty="0"/>
              <a:t> </a:t>
            </a:r>
          </a:p>
        </p:txBody>
      </p:sp>
      <p:pic>
        <p:nvPicPr>
          <p:cNvPr id="4" name="Slika 3" descr="Pan – bog šuma i pastira - Mitovi">
            <a:extLst>
              <a:ext uri="{FF2B5EF4-FFF2-40B4-BE49-F238E27FC236}">
                <a16:creationId xmlns:a16="http://schemas.microsoft.com/office/drawing/2014/main" id="{0C987169-C220-4172-A884-1ED3F78E1CED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58" y="753228"/>
            <a:ext cx="3711575" cy="19532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25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E37301-6EB4-4264-AC17-B2153702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Stara Grčija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BA4B0D2-DD06-41ED-B0DE-068F819CED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Glasba je imela ZELO VELIK pomen. Pripisovali so ji magično moč.</a:t>
            </a:r>
          </a:p>
          <a:p>
            <a:r>
              <a:rPr lang="sl-SI" dirty="0"/>
              <a:t>Starogrški filozof </a:t>
            </a:r>
            <a:r>
              <a:rPr lang="sl-SI" b="1" u="sng" dirty="0"/>
              <a:t>Platon</a:t>
            </a:r>
            <a:r>
              <a:rPr lang="sl-SI" dirty="0"/>
              <a:t> je menil, da lahko pomembno vpliva na človekov značaj in s tem tudi na državo. Njegov rek se glasi:</a:t>
            </a:r>
          </a:p>
          <a:p>
            <a:pPr marL="0" indent="0">
              <a:buNone/>
            </a:pPr>
            <a:r>
              <a:rPr lang="sl-SI" dirty="0"/>
              <a:t>  „Čim boljša glasba, tem boljša država, ki jo nosi.“</a:t>
            </a:r>
          </a:p>
          <a:p>
            <a:r>
              <a:rPr lang="sl-SI" dirty="0"/>
              <a:t>GLASBA je bila eden najpomembnejših predmetov v šoli.</a:t>
            </a:r>
          </a:p>
          <a:p>
            <a:r>
              <a:rPr lang="sl-SI" dirty="0"/>
              <a:t>Vsak dobro omikan fant je moral znati peti in igrati na liro.</a:t>
            </a:r>
          </a:p>
          <a:p>
            <a:r>
              <a:rPr lang="sl-SI" dirty="0"/>
              <a:t>Grki so verjeli, da glasba ozdravlja in čisti telo in duha.</a:t>
            </a:r>
          </a:p>
        </p:txBody>
      </p:sp>
    </p:spTree>
    <p:extLst>
      <p:ext uri="{BB962C8B-B14F-4D97-AF65-F5344CB8AC3E}">
        <p14:creationId xmlns:p14="http://schemas.microsoft.com/office/powerpoint/2010/main" val="87779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913411-7504-49DC-A6BC-F5D3966C0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Stara Grčija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656A43D-03FF-4C08-A8CE-0B40D2967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53" y="2085203"/>
            <a:ext cx="10104229" cy="4772797"/>
          </a:xfrm>
        </p:spPr>
        <p:txBody>
          <a:bodyPr/>
          <a:lstStyle/>
          <a:p>
            <a:r>
              <a:rPr lang="sl-SI" dirty="0"/>
              <a:t>Grški matematik </a:t>
            </a:r>
            <a:r>
              <a:rPr lang="sl-SI" sz="3200" b="1" u="sng" dirty="0">
                <a:solidFill>
                  <a:srgbClr val="00B050"/>
                </a:solidFill>
              </a:rPr>
              <a:t>PITAGORA</a:t>
            </a:r>
            <a:endParaRPr lang="sl-SI" b="1" u="sng" dirty="0">
              <a:solidFill>
                <a:srgbClr val="00B050"/>
              </a:solidFill>
            </a:endParaRPr>
          </a:p>
          <a:p>
            <a:r>
              <a:rPr lang="sl-SI" dirty="0"/>
              <a:t>V glasbi je ugotovil:</a:t>
            </a:r>
          </a:p>
          <a:p>
            <a:r>
              <a:rPr lang="sl-SI" dirty="0"/>
              <a:t>Krajša je struna, višji je ton</a:t>
            </a:r>
          </a:p>
          <a:p>
            <a:r>
              <a:rPr lang="sl-SI" dirty="0"/>
              <a:t>Manjši je zvonec, višji je ton</a:t>
            </a:r>
          </a:p>
          <a:p>
            <a:r>
              <a:rPr lang="sl-SI" dirty="0"/>
              <a:t>Manjša je cev, višji je ton</a:t>
            </a:r>
          </a:p>
          <a:p>
            <a:pPr marL="0" indent="0">
              <a:buNone/>
            </a:pPr>
            <a:r>
              <a:rPr lang="sl-SI" dirty="0"/>
              <a:t>..in obratno.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8C8DAA5-ABFB-44D7-9836-B8C0696BC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46" y="1624755"/>
            <a:ext cx="2682904" cy="326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lika 5" descr="Pitagora: glasba in mišljenje | Občina Izola">
            <a:extLst>
              <a:ext uri="{FF2B5EF4-FFF2-40B4-BE49-F238E27FC236}">
                <a16:creationId xmlns:a16="http://schemas.microsoft.com/office/drawing/2014/main" id="{C0C11E9F-E2E1-4E03-87F5-ECADCD6744F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164" y="3047931"/>
            <a:ext cx="2602865" cy="2847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54F6D9-682F-4870-AD97-A6DA379C2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167780"/>
            <a:ext cx="9613861" cy="1666386"/>
          </a:xfrm>
        </p:spPr>
        <p:txBody>
          <a:bodyPr>
            <a:normAutofit fontScale="9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3C145"/>
              </a:buClr>
              <a:buSzPct val="80000"/>
              <a:buFont typeface="Arial" panose="020B0604020202020204" pitchFamily="34" charset="0"/>
              <a:buChar char="►"/>
              <a:tabLst/>
              <a:defRPr/>
            </a:pPr>
            <a:r>
              <a:rPr lang="sl-SI" dirty="0"/>
              <a:t>Stara Grčija / </a:t>
            </a:r>
            <a:r>
              <a:rPr lang="sl-SI" sz="3200" dirty="0"/>
              <a:t>inštrumenti  / </a:t>
            </a:r>
            <a:r>
              <a:rPr lang="sl-SI" sz="3200" dirty="0" err="1"/>
              <a:t>panova</a:t>
            </a:r>
            <a:r>
              <a:rPr lang="sl-SI" sz="3200" dirty="0"/>
              <a:t> piščal </a:t>
            </a:r>
            <a:br>
              <a:rPr lang="sl-SI" sz="3200" dirty="0"/>
            </a:br>
            <a:br>
              <a:rPr lang="sl-SI" sz="3200" dirty="0"/>
            </a:br>
            <a:r>
              <a:rPr lang="sl-SI" sz="2000" dirty="0"/>
              <a:t>LIRA: </a:t>
            </a:r>
            <a: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LIRA </a:t>
            </a:r>
            <a:br>
              <a:rPr kumimoji="0" lang="sl-SI" alt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sl-SI" alt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Želvji oklep, les s kožo</a:t>
            </a:r>
            <a:br>
              <a:rPr kumimoji="0" lang="sl-SI" alt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sl-SI" alt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Enaka dolžina strun (do 7)</a:t>
            </a:r>
            <a:br>
              <a:rPr kumimoji="0" lang="sl-SI" altLang="sl-SI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</a:br>
            <a:endParaRPr lang="sl-SI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6946198-1242-4F1B-9A2F-F010AEE70C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2" y="2012197"/>
            <a:ext cx="2613402" cy="32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45A53F5-1370-4D89-816B-B76C010CB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337" y="2374375"/>
            <a:ext cx="26670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D96A34F9-64D5-486E-9390-2142015B3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70" y="2235725"/>
            <a:ext cx="19812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824D8CD3-F9AC-459D-BAFF-9B4F43348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736" y="2782495"/>
            <a:ext cx="3526892" cy="248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036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>
            <a:extLst>
              <a:ext uri="{FF2B5EF4-FFF2-40B4-BE49-F238E27FC236}">
                <a16:creationId xmlns:a16="http://schemas.microsoft.com/office/drawing/2014/main" id="{09239E01-AA3F-4769-9585-F6E327A82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955" y="108113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AEA3E7CB-0B22-421D-89C4-ADC2931FA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168" y="400487"/>
            <a:ext cx="2830155" cy="372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538256D-0493-4420-B687-C1B2E7795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106" y="2322192"/>
            <a:ext cx="3095625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815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E9E476-67EF-4F2E-991B-2BB6F1308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671190"/>
          </a:xfrm>
        </p:spPr>
        <p:txBody>
          <a:bodyPr/>
          <a:lstStyle/>
          <a:p>
            <a:r>
              <a:rPr lang="sl-SI" dirty="0"/>
              <a:t>Stara Grčija  / </a:t>
            </a:r>
            <a:r>
              <a:rPr lang="sl-SI" sz="3200" dirty="0"/>
              <a:t>inštrumenti / dvojni </a:t>
            </a:r>
            <a:r>
              <a:rPr lang="sl-SI" sz="3200" dirty="0" err="1"/>
              <a:t>aulos</a:t>
            </a:r>
            <a:r>
              <a:rPr lang="sl-SI" sz="3200" dirty="0"/>
              <a:t>, lira</a:t>
            </a:r>
            <a:br>
              <a:rPr lang="sl-SI" sz="3200" dirty="0"/>
            </a:br>
            <a:r>
              <a:rPr lang="sl-SI" sz="1800" dirty="0">
                <a:hlinkClick r:id="rId2"/>
              </a:rPr>
              <a:t>https://www.youtube.com/watch?v=6zVgCvTWVBY</a:t>
            </a:r>
            <a:br>
              <a:rPr lang="sl-SI" sz="1800" dirty="0"/>
            </a:br>
            <a:endParaRPr lang="sl-SI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12AE1BE-A93A-4C82-A0D6-8273787D51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04" y="3038853"/>
            <a:ext cx="61626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EBD930D-0F71-4429-8A1F-1923DC94E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868" y="3038853"/>
            <a:ext cx="4067176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69314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150</TotalTime>
  <Words>777</Words>
  <Application>Microsoft Office PowerPoint</Application>
  <PresentationFormat>Širokozaslonsko</PresentationFormat>
  <Paragraphs>90</Paragraphs>
  <Slides>16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Arial</vt:lpstr>
      <vt:lpstr>Tahoma</vt:lpstr>
      <vt:lpstr>Trebuchet MS</vt:lpstr>
      <vt:lpstr>Berlin</vt:lpstr>
      <vt:lpstr>Glasba v antični Grčiji in Rimu</vt:lpstr>
      <vt:lpstr>Stara Grčija</vt:lpstr>
      <vt:lpstr>Stara Grčija</vt:lpstr>
      <vt:lpstr>Stara Grčija</vt:lpstr>
      <vt:lpstr>Stara Grčija</vt:lpstr>
      <vt:lpstr>Stara Grčija</vt:lpstr>
      <vt:lpstr>Stara Grčija / inštrumenti  / panova piščal   LIRA: LIRA  Želvji oklep, les s kožo Enaka dolžina strun (do 7) </vt:lpstr>
      <vt:lpstr>PowerPointova predstavitev</vt:lpstr>
      <vt:lpstr>Stara Grčija  / inštrumenti / dvojni aulos, lira https://www.youtube.com/watch?v=6zVgCvTWVBY </vt:lpstr>
      <vt:lpstr>Stara Grčija</vt:lpstr>
      <vt:lpstr>Stara Grčija</vt:lpstr>
      <vt:lpstr>Stari Rimljani</vt:lpstr>
      <vt:lpstr>Stari Rimljani</vt:lpstr>
      <vt:lpstr>ZAPIS V ZVEZEK:</vt:lpstr>
      <vt:lpstr>ZAPIS V ZVEZEK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Glasba v antični Grčiji in Rimu</dc:title>
  <dc:creator>katja zafred</dc:creator>
  <cp:lastModifiedBy>katja zafred</cp:lastModifiedBy>
  <cp:revision>14</cp:revision>
  <dcterms:created xsi:type="dcterms:W3CDTF">2020-10-11T11:28:47Z</dcterms:created>
  <dcterms:modified xsi:type="dcterms:W3CDTF">2020-10-15T15:14:09Z</dcterms:modified>
</cp:coreProperties>
</file>