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4" r:id="rId1"/>
  </p:sldMasterIdLst>
  <p:sldIdLst>
    <p:sldId id="256" r:id="rId2"/>
    <p:sldId id="259" r:id="rId3"/>
    <p:sldId id="258" r:id="rId4"/>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9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sl-SI" smtClean="0"/>
              <a:t>Uredite slog naslova matrice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smtClean="0"/>
              <a:t>Kliknite, da uredite slog podnaslova matrice</a:t>
            </a:r>
            <a:endParaRPr lang="en-US" dirty="0"/>
          </a:p>
        </p:txBody>
      </p:sp>
      <p:sp>
        <p:nvSpPr>
          <p:cNvPr id="7" name="Date Placeholder 6"/>
          <p:cNvSpPr>
            <a:spLocks noGrp="1"/>
          </p:cNvSpPr>
          <p:nvPr>
            <p:ph type="dt" sz="half" idx="10"/>
          </p:nvPr>
        </p:nvSpPr>
        <p:spPr/>
        <p:txBody>
          <a:bodyPr/>
          <a:lstStyle/>
          <a:p>
            <a:fld id="{B9252E67-9582-413F-A1CD-3F46B7D2D21E}" type="datetimeFigureOut">
              <a:rPr lang="sl-SI" smtClean="0"/>
              <a:t>15. 09. 2020</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D3E08CDD-34F6-44F4-B6CF-2329DDFBACD6}" type="slidenum">
              <a:rPr lang="sl-SI" smtClean="0"/>
              <a:t>‹#›</a:t>
            </a:fld>
            <a:endParaRPr lang="sl-SI"/>
          </a:p>
        </p:txBody>
      </p:sp>
    </p:spTree>
    <p:extLst>
      <p:ext uri="{BB962C8B-B14F-4D97-AF65-F5344CB8AC3E}">
        <p14:creationId xmlns:p14="http://schemas.microsoft.com/office/powerpoint/2010/main" val="181522685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B9252E67-9582-413F-A1CD-3F46B7D2D21E}" type="datetimeFigureOut">
              <a:rPr lang="sl-SI" smtClean="0"/>
              <a:t>15. 09. 2020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D3E08CDD-34F6-44F4-B6CF-2329DDFBACD6}" type="slidenum">
              <a:rPr lang="sl-SI" smtClean="0"/>
              <a:t>‹#›</a:t>
            </a:fld>
            <a:endParaRPr lang="sl-SI"/>
          </a:p>
        </p:txBody>
      </p:sp>
    </p:spTree>
    <p:extLst>
      <p:ext uri="{BB962C8B-B14F-4D97-AF65-F5344CB8AC3E}">
        <p14:creationId xmlns:p14="http://schemas.microsoft.com/office/powerpoint/2010/main" val="3432545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sl-SI" smtClean="0"/>
              <a:t>Uredite slog naslova matrice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B9252E67-9582-413F-A1CD-3F46B7D2D21E}" type="datetimeFigureOut">
              <a:rPr lang="sl-SI" smtClean="0"/>
              <a:t>15. 09. 2020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D3E08CDD-34F6-44F4-B6CF-2329DDFBACD6}" type="slidenum">
              <a:rPr lang="sl-SI" smtClean="0"/>
              <a:t>‹#›</a:t>
            </a:fld>
            <a:endParaRPr lang="sl-SI"/>
          </a:p>
        </p:txBody>
      </p:sp>
    </p:spTree>
    <p:extLst>
      <p:ext uri="{BB962C8B-B14F-4D97-AF65-F5344CB8AC3E}">
        <p14:creationId xmlns:p14="http://schemas.microsoft.com/office/powerpoint/2010/main" val="297162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Content Placeholder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7" name="Date Placeholder 6"/>
          <p:cNvSpPr>
            <a:spLocks noGrp="1"/>
          </p:cNvSpPr>
          <p:nvPr>
            <p:ph type="dt" sz="half" idx="10"/>
          </p:nvPr>
        </p:nvSpPr>
        <p:spPr/>
        <p:txBody>
          <a:bodyPr/>
          <a:lstStyle/>
          <a:p>
            <a:fld id="{B9252E67-9582-413F-A1CD-3F46B7D2D21E}" type="datetimeFigureOut">
              <a:rPr lang="sl-SI" smtClean="0"/>
              <a:t>15. 09. 2020</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D3E08CDD-34F6-44F4-B6CF-2329DDFBACD6}" type="slidenum">
              <a:rPr lang="sl-SI" smtClean="0"/>
              <a:t>‹#›</a:t>
            </a:fld>
            <a:endParaRPr lang="sl-SI"/>
          </a:p>
        </p:txBody>
      </p:sp>
    </p:spTree>
    <p:extLst>
      <p:ext uri="{BB962C8B-B14F-4D97-AF65-F5344CB8AC3E}">
        <p14:creationId xmlns:p14="http://schemas.microsoft.com/office/powerpoint/2010/main" val="837630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sl-SI" smtClean="0"/>
              <a:t>Uredite slog naslova matrice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smtClean="0"/>
              <a:t>Uredite sloge besedila matrice</a:t>
            </a:r>
          </a:p>
        </p:txBody>
      </p:sp>
      <p:sp>
        <p:nvSpPr>
          <p:cNvPr id="7" name="Date Placeholder 6"/>
          <p:cNvSpPr>
            <a:spLocks noGrp="1"/>
          </p:cNvSpPr>
          <p:nvPr>
            <p:ph type="dt" sz="half" idx="10"/>
          </p:nvPr>
        </p:nvSpPr>
        <p:spPr/>
        <p:txBody>
          <a:bodyPr/>
          <a:lstStyle/>
          <a:p>
            <a:fld id="{B9252E67-9582-413F-A1CD-3F46B7D2D21E}" type="datetimeFigureOut">
              <a:rPr lang="sl-SI" smtClean="0"/>
              <a:t>15. 09. 2020</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D3E08CDD-34F6-44F4-B6CF-2329DDFBACD6}" type="slidenum">
              <a:rPr lang="sl-SI" smtClean="0"/>
              <a:t>‹#›</a:t>
            </a:fld>
            <a:endParaRPr lang="sl-SI"/>
          </a:p>
        </p:txBody>
      </p:sp>
    </p:spTree>
    <p:extLst>
      <p:ext uri="{BB962C8B-B14F-4D97-AF65-F5344CB8AC3E}">
        <p14:creationId xmlns:p14="http://schemas.microsoft.com/office/powerpoint/2010/main" val="324918752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8" name="Date Placeholder 7"/>
          <p:cNvSpPr>
            <a:spLocks noGrp="1"/>
          </p:cNvSpPr>
          <p:nvPr>
            <p:ph type="dt" sz="half" idx="10"/>
          </p:nvPr>
        </p:nvSpPr>
        <p:spPr/>
        <p:txBody>
          <a:bodyPr/>
          <a:lstStyle/>
          <a:p>
            <a:fld id="{B9252E67-9582-413F-A1CD-3F46B7D2D21E}" type="datetimeFigureOut">
              <a:rPr lang="sl-SI" smtClean="0"/>
              <a:t>15. 09. 2020</a:t>
            </a:fld>
            <a:endParaRPr lang="sl-SI"/>
          </a:p>
        </p:txBody>
      </p:sp>
      <p:sp>
        <p:nvSpPr>
          <p:cNvPr id="9" name="Footer Placeholder 8"/>
          <p:cNvSpPr>
            <a:spLocks noGrp="1"/>
          </p:cNvSpPr>
          <p:nvPr>
            <p:ph type="ftr" sz="quarter" idx="11"/>
          </p:nvPr>
        </p:nvSpPr>
        <p:spPr/>
        <p:txBody>
          <a:bodyPr/>
          <a:lstStyle/>
          <a:p>
            <a:endParaRPr lang="sl-SI"/>
          </a:p>
        </p:txBody>
      </p:sp>
      <p:sp>
        <p:nvSpPr>
          <p:cNvPr id="10" name="Slide Number Placeholder 9"/>
          <p:cNvSpPr>
            <a:spLocks noGrp="1"/>
          </p:cNvSpPr>
          <p:nvPr>
            <p:ph type="sldNum" sz="quarter" idx="12"/>
          </p:nvPr>
        </p:nvSpPr>
        <p:spPr/>
        <p:txBody>
          <a:bodyPr/>
          <a:lstStyle/>
          <a:p>
            <a:fld id="{D3E08CDD-34F6-44F4-B6CF-2329DDFBACD6}" type="slidenum">
              <a:rPr lang="sl-SI" smtClean="0"/>
              <a:t>‹#›</a:t>
            </a:fld>
            <a:endParaRPr lang="sl-SI"/>
          </a:p>
        </p:txBody>
      </p:sp>
    </p:spTree>
    <p:extLst>
      <p:ext uri="{BB962C8B-B14F-4D97-AF65-F5344CB8AC3E}">
        <p14:creationId xmlns:p14="http://schemas.microsoft.com/office/powerpoint/2010/main" val="2463958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Content Placeholder 3"/>
          <p:cNvSpPr>
            <a:spLocks noGrp="1"/>
          </p:cNvSpPr>
          <p:nvPr>
            <p:ph sz="half" idx="2"/>
          </p:nvPr>
        </p:nvSpPr>
        <p:spPr>
          <a:xfrm>
            <a:off x="1583436" y="3143250"/>
            <a:ext cx="4270248" cy="2596776"/>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7" name="Date Placeholder 6"/>
          <p:cNvSpPr>
            <a:spLocks noGrp="1"/>
          </p:cNvSpPr>
          <p:nvPr>
            <p:ph type="dt" sz="half" idx="10"/>
          </p:nvPr>
        </p:nvSpPr>
        <p:spPr/>
        <p:txBody>
          <a:bodyPr/>
          <a:lstStyle/>
          <a:p>
            <a:fld id="{B9252E67-9582-413F-A1CD-3F46B7D2D21E}" type="datetimeFigureOut">
              <a:rPr lang="sl-SI" smtClean="0"/>
              <a:t>15. 09. 2020</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D3E08CDD-34F6-44F4-B6CF-2329DDFBACD6}" type="slidenum">
              <a:rPr lang="sl-SI" smtClean="0"/>
              <a:t>‹#›</a:t>
            </a:fld>
            <a:endParaRPr lang="sl-SI"/>
          </a:p>
        </p:txBody>
      </p:sp>
      <p:sp>
        <p:nvSpPr>
          <p:cNvPr id="10" name="Title 9"/>
          <p:cNvSpPr>
            <a:spLocks noGrp="1"/>
          </p:cNvSpPr>
          <p:nvPr>
            <p:ph type="title"/>
          </p:nvPr>
        </p:nvSpPr>
        <p:spPr/>
        <p:txBody>
          <a:bodyPr/>
          <a:lstStyle/>
          <a:p>
            <a:r>
              <a:rPr lang="sl-SI" smtClean="0"/>
              <a:t>Uredite slog naslova matrice</a:t>
            </a:r>
            <a:endParaRPr lang="en-US" dirty="0"/>
          </a:p>
        </p:txBody>
      </p:sp>
    </p:spTree>
    <p:extLst>
      <p:ext uri="{BB962C8B-B14F-4D97-AF65-F5344CB8AC3E}">
        <p14:creationId xmlns:p14="http://schemas.microsoft.com/office/powerpoint/2010/main" val="310327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Date Placeholder 2"/>
          <p:cNvSpPr>
            <a:spLocks noGrp="1"/>
          </p:cNvSpPr>
          <p:nvPr>
            <p:ph type="dt" sz="half" idx="10"/>
          </p:nvPr>
        </p:nvSpPr>
        <p:spPr/>
        <p:txBody>
          <a:bodyPr/>
          <a:lstStyle/>
          <a:p>
            <a:fld id="{B9252E67-9582-413F-A1CD-3F46B7D2D21E}" type="datetimeFigureOut">
              <a:rPr lang="sl-SI" smtClean="0"/>
              <a:t>15. 09. 2020</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D3E08CDD-34F6-44F4-B6CF-2329DDFBACD6}" type="slidenum">
              <a:rPr lang="sl-SI" smtClean="0"/>
              <a:t>‹#›</a:t>
            </a:fld>
            <a:endParaRPr lang="sl-SI"/>
          </a:p>
        </p:txBody>
      </p:sp>
    </p:spTree>
    <p:extLst>
      <p:ext uri="{BB962C8B-B14F-4D97-AF65-F5344CB8AC3E}">
        <p14:creationId xmlns:p14="http://schemas.microsoft.com/office/powerpoint/2010/main" val="50177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252E67-9582-413F-A1CD-3F46B7D2D21E}" type="datetimeFigureOut">
              <a:rPr lang="sl-SI" smtClean="0"/>
              <a:t>15. 09. 2020</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D3E08CDD-34F6-44F4-B6CF-2329DDFBACD6}" type="slidenum">
              <a:rPr lang="sl-SI" smtClean="0"/>
              <a:t>‹#›</a:t>
            </a:fld>
            <a:endParaRPr lang="sl-SI"/>
          </a:p>
        </p:txBody>
      </p:sp>
    </p:spTree>
    <p:extLst>
      <p:ext uri="{BB962C8B-B14F-4D97-AF65-F5344CB8AC3E}">
        <p14:creationId xmlns:p14="http://schemas.microsoft.com/office/powerpoint/2010/main" val="4019110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sl-SI" smtClean="0"/>
              <a:t>Uredite slog naslova matrice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9" name="Date Placeholder 8"/>
          <p:cNvSpPr>
            <a:spLocks noGrp="1"/>
          </p:cNvSpPr>
          <p:nvPr>
            <p:ph type="dt" sz="half" idx="10"/>
          </p:nvPr>
        </p:nvSpPr>
        <p:spPr/>
        <p:txBody>
          <a:bodyPr/>
          <a:lstStyle/>
          <a:p>
            <a:fld id="{B9252E67-9582-413F-A1CD-3F46B7D2D21E}" type="datetimeFigureOut">
              <a:rPr lang="sl-SI" smtClean="0"/>
              <a:t>15. 09. 2020</a:t>
            </a:fld>
            <a:endParaRPr lang="sl-SI"/>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sl-SI"/>
          </a:p>
        </p:txBody>
      </p:sp>
      <p:sp>
        <p:nvSpPr>
          <p:cNvPr id="11" name="Slide Number Placeholder 10"/>
          <p:cNvSpPr>
            <a:spLocks noGrp="1"/>
          </p:cNvSpPr>
          <p:nvPr>
            <p:ph type="sldNum" sz="quarter" idx="12"/>
          </p:nvPr>
        </p:nvSpPr>
        <p:spPr/>
        <p:txBody>
          <a:bodyPr/>
          <a:lstStyle/>
          <a:p>
            <a:fld id="{D3E08CDD-34F6-44F4-B6CF-2329DDFBACD6}" type="slidenum">
              <a:rPr lang="sl-SI" smtClean="0"/>
              <a:t>‹#›</a:t>
            </a:fld>
            <a:endParaRPr lang="sl-SI"/>
          </a:p>
        </p:txBody>
      </p:sp>
    </p:spTree>
    <p:extLst>
      <p:ext uri="{BB962C8B-B14F-4D97-AF65-F5344CB8AC3E}">
        <p14:creationId xmlns:p14="http://schemas.microsoft.com/office/powerpoint/2010/main" val="2880263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sl-SI" smtClean="0"/>
              <a:t>Uredite slog naslova matrice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smtClean="0"/>
              <a:t>Kliknite ikono, če želite dodati sliko</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9252E67-9582-413F-A1CD-3F46B7D2D21E}" type="datetimeFigureOut">
              <a:rPr lang="sl-SI" smtClean="0"/>
              <a:t>15. 09. 2020</a:t>
            </a:fld>
            <a:endParaRPr lang="sl-SI"/>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sl-SI"/>
          </a:p>
        </p:txBody>
      </p:sp>
      <p:sp>
        <p:nvSpPr>
          <p:cNvPr id="10" name="Slide Number Placeholder 9"/>
          <p:cNvSpPr>
            <a:spLocks noGrp="1"/>
          </p:cNvSpPr>
          <p:nvPr>
            <p:ph type="sldNum" sz="quarter" idx="12"/>
          </p:nvPr>
        </p:nvSpPr>
        <p:spPr/>
        <p:txBody>
          <a:bodyPr/>
          <a:lstStyle/>
          <a:p>
            <a:fld id="{D3E08CDD-34F6-44F4-B6CF-2329DDFBACD6}" type="slidenum">
              <a:rPr lang="sl-SI" smtClean="0"/>
              <a:t>‹#›</a:t>
            </a:fld>
            <a:endParaRPr lang="sl-SI"/>
          </a:p>
        </p:txBody>
      </p:sp>
    </p:spTree>
    <p:extLst>
      <p:ext uri="{BB962C8B-B14F-4D97-AF65-F5344CB8AC3E}">
        <p14:creationId xmlns:p14="http://schemas.microsoft.com/office/powerpoint/2010/main" val="1865082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sl-SI" smtClean="0"/>
              <a:t>Uredite slog naslova matrice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9252E67-9582-413F-A1CD-3F46B7D2D21E}" type="datetimeFigureOut">
              <a:rPr lang="sl-SI" smtClean="0"/>
              <a:t>15. 09. 2020</a:t>
            </a:fld>
            <a:endParaRPr lang="sl-SI"/>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sl-SI"/>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D3E08CDD-34F6-44F4-B6CF-2329DDFBACD6}" type="slidenum">
              <a:rPr lang="sl-SI" smtClean="0"/>
              <a:t>‹#›</a:t>
            </a:fld>
            <a:endParaRPr lang="sl-SI"/>
          </a:p>
        </p:txBody>
      </p:sp>
    </p:spTree>
    <p:extLst>
      <p:ext uri="{BB962C8B-B14F-4D97-AF65-F5344CB8AC3E}">
        <p14:creationId xmlns:p14="http://schemas.microsoft.com/office/powerpoint/2010/main" val="500443402"/>
      </p:ext>
    </p:extLst>
  </p:cSld>
  <p:clrMap bg1="lt1" tx1="dk1" bg2="lt2" tx2="dk2" accent1="accent1" accent2="accent2" accent3="accent3" accent4="accent4" accent5="accent5" accent6="accent6" hlink="hlink" folHlink="folHlink"/>
  <p:sldLayoutIdLst>
    <p:sldLayoutId id="2147483935" r:id="rId1"/>
    <p:sldLayoutId id="2147483936" r:id="rId2"/>
    <p:sldLayoutId id="2147483937" r:id="rId3"/>
    <p:sldLayoutId id="2147483938" r:id="rId4"/>
    <p:sldLayoutId id="2147483939" r:id="rId5"/>
    <p:sldLayoutId id="2147483940" r:id="rId6"/>
    <p:sldLayoutId id="2147483941" r:id="rId7"/>
    <p:sldLayoutId id="2147483942" r:id="rId8"/>
    <p:sldLayoutId id="2147483943" r:id="rId9"/>
    <p:sldLayoutId id="2147483944" r:id="rId10"/>
    <p:sldLayoutId id="2147483945"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2653841" y="1197864"/>
            <a:ext cx="8915399" cy="2262781"/>
          </a:xfrm>
        </p:spPr>
        <p:txBody>
          <a:bodyPr/>
          <a:lstStyle/>
          <a:p>
            <a:r>
              <a:rPr lang="sl-SI" dirty="0" smtClean="0"/>
              <a:t>GLASBENI POKLICI IN GLASBENE USTANOVE </a:t>
            </a:r>
            <a:endParaRPr lang="sl-SI" dirty="0"/>
          </a:p>
        </p:txBody>
      </p:sp>
      <p:sp>
        <p:nvSpPr>
          <p:cNvPr id="3" name="Podnaslov 2"/>
          <p:cNvSpPr>
            <a:spLocks noGrp="1"/>
          </p:cNvSpPr>
          <p:nvPr>
            <p:ph type="subTitle" idx="1"/>
          </p:nvPr>
        </p:nvSpPr>
        <p:spPr>
          <a:xfrm>
            <a:off x="3039473" y="3863687"/>
            <a:ext cx="8144134" cy="1117687"/>
          </a:xfrm>
        </p:spPr>
        <p:txBody>
          <a:bodyPr/>
          <a:lstStyle/>
          <a:p>
            <a:pPr algn="r"/>
            <a:r>
              <a:rPr lang="sl-SI" dirty="0" smtClean="0"/>
              <a:t>Gimnazija Ptuj</a:t>
            </a:r>
          </a:p>
          <a:p>
            <a:pPr algn="r"/>
            <a:r>
              <a:rPr lang="sl-SI" dirty="0" smtClean="0"/>
              <a:t>Aleš Pevec, prof.</a:t>
            </a:r>
            <a:endParaRPr lang="sl-SI" dirty="0"/>
          </a:p>
        </p:txBody>
      </p:sp>
    </p:spTree>
    <p:extLst>
      <p:ext uri="{BB962C8B-B14F-4D97-AF65-F5344CB8AC3E}">
        <p14:creationId xmlns:p14="http://schemas.microsoft.com/office/powerpoint/2010/main" val="36445564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231136" y="75834"/>
            <a:ext cx="7729728" cy="1188720"/>
          </a:xfrm>
        </p:spPr>
        <p:txBody>
          <a:bodyPr/>
          <a:lstStyle/>
          <a:p>
            <a:r>
              <a:rPr lang="sl-SI" dirty="0"/>
              <a:t>GLASBENI POKLICI</a:t>
            </a:r>
          </a:p>
        </p:txBody>
      </p:sp>
      <p:sp>
        <p:nvSpPr>
          <p:cNvPr id="3" name="Označba mesta vsebine 2"/>
          <p:cNvSpPr>
            <a:spLocks noGrp="1"/>
          </p:cNvSpPr>
          <p:nvPr>
            <p:ph idx="1"/>
          </p:nvPr>
        </p:nvSpPr>
        <p:spPr>
          <a:xfrm>
            <a:off x="557784" y="1264554"/>
            <a:ext cx="10946828" cy="5767182"/>
          </a:xfrm>
        </p:spPr>
        <p:txBody>
          <a:bodyPr>
            <a:normAutofit/>
          </a:bodyPr>
          <a:lstStyle/>
          <a:p>
            <a:pPr algn="ctr"/>
            <a:r>
              <a:rPr lang="sl-SI" sz="2000" dirty="0" smtClean="0"/>
              <a:t>Glasbeniki so umetniki, ki glasbo ustvarjajo (skladatelji), poustvarjajo (pevci in inštrumentalisti) ali se kako drugače ukvarjajo z njo</a:t>
            </a:r>
          </a:p>
          <a:p>
            <a:pPr lvl="2"/>
            <a:r>
              <a:rPr lang="sl-SI" sz="1800" dirty="0" smtClean="0"/>
              <a:t>Glede na način dela delimo poklic glasbenika na: </a:t>
            </a:r>
          </a:p>
          <a:p>
            <a:pPr marL="228600" lvl="1" indent="0">
              <a:buNone/>
            </a:pPr>
            <a:endParaRPr lang="sl-SI" dirty="0"/>
          </a:p>
          <a:p>
            <a:r>
              <a:rPr lang="sl-SI" dirty="0">
                <a:solidFill>
                  <a:srgbClr val="FF0000"/>
                </a:solidFill>
              </a:rPr>
              <a:t>Pedagoški</a:t>
            </a:r>
            <a:r>
              <a:rPr lang="sl-SI" dirty="0"/>
              <a:t> </a:t>
            </a:r>
            <a:r>
              <a:rPr lang="sl-SI" dirty="0" smtClean="0"/>
              <a:t>(profesor glasbe na osnovni šoli, gimnaziji, konservatoriju za glasbo, glasbeni akademiji, glasbeni šoli …) </a:t>
            </a:r>
          </a:p>
          <a:p>
            <a:r>
              <a:rPr lang="sl-SI" dirty="0" smtClean="0">
                <a:solidFill>
                  <a:srgbClr val="FF0000"/>
                </a:solidFill>
              </a:rPr>
              <a:t>Ustvarjalni</a:t>
            </a:r>
            <a:r>
              <a:rPr lang="sl-SI" dirty="0" smtClean="0"/>
              <a:t> (skladatelj ali komponist)</a:t>
            </a:r>
            <a:endParaRPr lang="sl-SI" dirty="0"/>
          </a:p>
          <a:p>
            <a:r>
              <a:rPr lang="sl-SI" dirty="0">
                <a:solidFill>
                  <a:srgbClr val="FF0000"/>
                </a:solidFill>
              </a:rPr>
              <a:t>Poustvarjalni</a:t>
            </a:r>
            <a:r>
              <a:rPr lang="sl-SI" dirty="0"/>
              <a:t> </a:t>
            </a:r>
            <a:r>
              <a:rPr lang="sl-SI" dirty="0" smtClean="0"/>
              <a:t>(dirigent</a:t>
            </a:r>
            <a:r>
              <a:rPr lang="sl-SI" dirty="0"/>
              <a:t>, pevec, </a:t>
            </a:r>
            <a:r>
              <a:rPr lang="sl-SI" dirty="0" smtClean="0"/>
              <a:t>instrumentalist)</a:t>
            </a:r>
            <a:endParaRPr lang="sl-SI" dirty="0"/>
          </a:p>
          <a:p>
            <a:r>
              <a:rPr lang="sl-SI" dirty="0">
                <a:solidFill>
                  <a:srgbClr val="FF0000"/>
                </a:solidFill>
              </a:rPr>
              <a:t>Znanstveni</a:t>
            </a:r>
            <a:r>
              <a:rPr lang="sl-SI" dirty="0"/>
              <a:t> </a:t>
            </a:r>
            <a:r>
              <a:rPr lang="sl-SI" dirty="0" smtClean="0"/>
              <a:t>(muzikolog</a:t>
            </a:r>
            <a:r>
              <a:rPr lang="sl-SI" dirty="0"/>
              <a:t>, </a:t>
            </a:r>
            <a:r>
              <a:rPr lang="sl-SI" dirty="0" smtClean="0"/>
              <a:t>etnomuzikolog)</a:t>
            </a:r>
            <a:endParaRPr lang="sl-SI" dirty="0"/>
          </a:p>
          <a:p>
            <a:r>
              <a:rPr lang="sl-SI" dirty="0">
                <a:solidFill>
                  <a:srgbClr val="FF0000"/>
                </a:solidFill>
              </a:rPr>
              <a:t>Drugi</a:t>
            </a:r>
            <a:r>
              <a:rPr lang="sl-SI" dirty="0"/>
              <a:t> </a:t>
            </a:r>
            <a:r>
              <a:rPr lang="sl-SI" dirty="0" smtClean="0"/>
              <a:t>(tonski </a:t>
            </a:r>
            <a:r>
              <a:rPr lang="sl-SI" dirty="0"/>
              <a:t>tehnik, </a:t>
            </a:r>
            <a:r>
              <a:rPr lang="sl-SI" dirty="0" smtClean="0"/>
              <a:t>glasbeni aranžer, glasbeni producent, glasbeni kritik, urednik glasbenih revij …)</a:t>
            </a:r>
          </a:p>
          <a:p>
            <a:endParaRPr lang="sl-SI" dirty="0"/>
          </a:p>
          <a:p>
            <a:r>
              <a:rPr lang="sl-SI" dirty="0" smtClean="0"/>
              <a:t>Poklic glasbenika zahteva dokaj dolgo in zahtevno študijsko pot. Posameznik se z glasbo začne ukvarjati že v otroštvu  - nižja glasbena šola (ali še prej v glasbeni pripravnici), nadaljuje na umetniški gimnaziji (konservatorij za glasbo) nato pa na Akademiji za glasbo ali Pedagoški fakulteti postane profesor glasbe ali posameznega instrumenta oz. na Filozofski fakulteti diplomiran muzikolog. Svoje znanje lahko po tem izpopolnjuje na različnih podiplomskih in doktorskih študijih na različnih ustanovah doma in po svetu.</a:t>
            </a:r>
          </a:p>
          <a:p>
            <a:endParaRPr lang="sl-SI" sz="1600" dirty="0"/>
          </a:p>
          <a:p>
            <a:endParaRPr lang="sl-SI" sz="1600" dirty="0"/>
          </a:p>
        </p:txBody>
      </p:sp>
    </p:spTree>
    <p:extLst>
      <p:ext uri="{BB962C8B-B14F-4D97-AF65-F5344CB8AC3E}">
        <p14:creationId xmlns:p14="http://schemas.microsoft.com/office/powerpoint/2010/main" val="33748732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GLASBENE USTANOVE</a:t>
            </a:r>
            <a:endParaRPr lang="sl-SI" dirty="0"/>
          </a:p>
        </p:txBody>
      </p:sp>
      <p:sp>
        <p:nvSpPr>
          <p:cNvPr id="3" name="Označba mesta vsebine 2"/>
          <p:cNvSpPr>
            <a:spLocks noGrp="1"/>
          </p:cNvSpPr>
          <p:nvPr>
            <p:ph sz="half" idx="1"/>
          </p:nvPr>
        </p:nvSpPr>
        <p:spPr>
          <a:xfrm>
            <a:off x="896112" y="2327148"/>
            <a:ext cx="4637531" cy="4219956"/>
          </a:xfrm>
        </p:spPr>
        <p:txBody>
          <a:bodyPr>
            <a:normAutofit fontScale="62500" lnSpcReduction="20000"/>
          </a:bodyPr>
          <a:lstStyle/>
          <a:p>
            <a:r>
              <a:rPr lang="sl-SI" sz="3000" dirty="0" smtClean="0"/>
              <a:t>Izobraževalne glasbene ustanove: </a:t>
            </a:r>
          </a:p>
          <a:p>
            <a:pPr lvl="1"/>
            <a:r>
              <a:rPr lang="sl-SI" sz="3000" dirty="0">
                <a:solidFill>
                  <a:srgbClr val="C00000"/>
                </a:solidFill>
              </a:rPr>
              <a:t>N</a:t>
            </a:r>
            <a:r>
              <a:rPr lang="sl-SI" sz="3000" dirty="0" smtClean="0">
                <a:solidFill>
                  <a:srgbClr val="C00000"/>
                </a:solidFill>
              </a:rPr>
              <a:t>ižje glasbene šole</a:t>
            </a:r>
          </a:p>
          <a:p>
            <a:pPr lvl="1"/>
            <a:r>
              <a:rPr lang="sl-SI" sz="3000" dirty="0" smtClean="0">
                <a:solidFill>
                  <a:srgbClr val="C00000"/>
                </a:solidFill>
              </a:rPr>
              <a:t>Konservatorij </a:t>
            </a:r>
            <a:r>
              <a:rPr lang="sl-SI" sz="3000" dirty="0">
                <a:solidFill>
                  <a:srgbClr val="C00000"/>
                </a:solidFill>
              </a:rPr>
              <a:t>za glasbo in balet </a:t>
            </a:r>
            <a:r>
              <a:rPr lang="sl-SI" sz="3000" dirty="0" smtClean="0">
                <a:solidFill>
                  <a:srgbClr val="C00000"/>
                </a:solidFill>
              </a:rPr>
              <a:t>Maribor </a:t>
            </a:r>
          </a:p>
          <a:p>
            <a:pPr lvl="1"/>
            <a:r>
              <a:rPr lang="sl-SI" sz="3000" dirty="0">
                <a:solidFill>
                  <a:srgbClr val="C00000"/>
                </a:solidFill>
              </a:rPr>
              <a:t>Konservatorij za glasbo in balet </a:t>
            </a:r>
            <a:r>
              <a:rPr lang="sl-SI" sz="3000" dirty="0" smtClean="0">
                <a:solidFill>
                  <a:srgbClr val="C00000"/>
                </a:solidFill>
              </a:rPr>
              <a:t>Ljubljana</a:t>
            </a:r>
          </a:p>
          <a:p>
            <a:pPr lvl="1"/>
            <a:r>
              <a:rPr lang="sl-SI" sz="3000" dirty="0" smtClean="0">
                <a:solidFill>
                  <a:srgbClr val="C00000"/>
                </a:solidFill>
              </a:rPr>
              <a:t>Akademija za glasbo Ljubljana </a:t>
            </a:r>
          </a:p>
          <a:p>
            <a:pPr marL="228600" lvl="1" indent="0">
              <a:buNone/>
            </a:pPr>
            <a:endParaRPr lang="sl-SI" sz="3000" dirty="0">
              <a:solidFill>
                <a:srgbClr val="C00000"/>
              </a:solidFill>
            </a:endParaRPr>
          </a:p>
          <a:p>
            <a:r>
              <a:rPr lang="sl-SI" sz="3000" dirty="0" smtClean="0"/>
              <a:t>Ustanove </a:t>
            </a:r>
            <a:r>
              <a:rPr lang="sl-SI" sz="3000" dirty="0"/>
              <a:t>za izvajanje in poslušanje </a:t>
            </a:r>
            <a:r>
              <a:rPr lang="sl-SI" sz="3000" dirty="0" smtClean="0"/>
              <a:t>žive glasbe:</a:t>
            </a:r>
          </a:p>
          <a:p>
            <a:pPr lvl="1"/>
            <a:r>
              <a:rPr lang="sl-SI" sz="3000" dirty="0" smtClean="0">
                <a:solidFill>
                  <a:srgbClr val="C00000"/>
                </a:solidFill>
              </a:rPr>
              <a:t>Cankarjev dom</a:t>
            </a:r>
          </a:p>
          <a:p>
            <a:pPr lvl="1"/>
            <a:r>
              <a:rPr lang="sl-SI" sz="3000" dirty="0" smtClean="0">
                <a:solidFill>
                  <a:srgbClr val="C00000"/>
                </a:solidFill>
              </a:rPr>
              <a:t>Slovenska filharmonija</a:t>
            </a:r>
          </a:p>
          <a:p>
            <a:pPr lvl="1"/>
            <a:r>
              <a:rPr lang="sl-SI" sz="3000" dirty="0" smtClean="0">
                <a:solidFill>
                  <a:srgbClr val="C00000"/>
                </a:solidFill>
              </a:rPr>
              <a:t>SNG opera in balet Maribor</a:t>
            </a:r>
          </a:p>
          <a:p>
            <a:pPr lvl="1"/>
            <a:r>
              <a:rPr lang="sl-SI" sz="3000" dirty="0">
                <a:solidFill>
                  <a:srgbClr val="C00000"/>
                </a:solidFill>
              </a:rPr>
              <a:t>SNG opera in balet </a:t>
            </a:r>
            <a:r>
              <a:rPr lang="sl-SI" sz="3000" dirty="0" smtClean="0">
                <a:solidFill>
                  <a:srgbClr val="C00000"/>
                </a:solidFill>
              </a:rPr>
              <a:t>Ljubljana</a:t>
            </a:r>
            <a:endParaRPr lang="sl-SI" sz="3000" dirty="0">
              <a:solidFill>
                <a:srgbClr val="C00000"/>
              </a:solidFill>
            </a:endParaRPr>
          </a:p>
          <a:p>
            <a:endParaRPr lang="sl-SI" dirty="0"/>
          </a:p>
        </p:txBody>
      </p:sp>
      <p:sp>
        <p:nvSpPr>
          <p:cNvPr id="4" name="Označba mesta vsebine 3"/>
          <p:cNvSpPr>
            <a:spLocks noGrp="1"/>
          </p:cNvSpPr>
          <p:nvPr>
            <p:ph sz="half" idx="2"/>
          </p:nvPr>
        </p:nvSpPr>
        <p:spPr>
          <a:xfrm>
            <a:off x="5972555" y="2327148"/>
            <a:ext cx="5439157" cy="4219956"/>
          </a:xfrm>
        </p:spPr>
        <p:txBody>
          <a:bodyPr>
            <a:normAutofit fontScale="62500" lnSpcReduction="20000"/>
          </a:bodyPr>
          <a:lstStyle/>
          <a:p>
            <a:endParaRPr lang="sl-SI" sz="3300" dirty="0" smtClean="0"/>
          </a:p>
          <a:p>
            <a:r>
              <a:rPr lang="sl-SI" sz="3200" dirty="0"/>
              <a:t>Znanstvene glasbene ustanove:</a:t>
            </a:r>
          </a:p>
          <a:p>
            <a:pPr lvl="1"/>
            <a:r>
              <a:rPr lang="sl-SI" sz="3200" dirty="0">
                <a:solidFill>
                  <a:srgbClr val="C00000"/>
                </a:solidFill>
              </a:rPr>
              <a:t>Muzikološki inštitut pri ZRC </a:t>
            </a:r>
            <a:r>
              <a:rPr lang="sl-SI" sz="3200" dirty="0" smtClean="0">
                <a:solidFill>
                  <a:srgbClr val="C00000"/>
                </a:solidFill>
              </a:rPr>
              <a:t>SAZU</a:t>
            </a:r>
          </a:p>
          <a:p>
            <a:pPr marL="228600" lvl="1" indent="0">
              <a:buNone/>
            </a:pPr>
            <a:endParaRPr lang="sl-SI" sz="3300" dirty="0">
              <a:solidFill>
                <a:srgbClr val="C00000"/>
              </a:solidFill>
            </a:endParaRPr>
          </a:p>
          <a:p>
            <a:r>
              <a:rPr lang="sl-SI" sz="3200" dirty="0" smtClean="0"/>
              <a:t>Ustanove za izvajanje in poslušanje posnete glasbe:</a:t>
            </a:r>
          </a:p>
          <a:p>
            <a:pPr lvl="1"/>
            <a:r>
              <a:rPr lang="sl-SI" sz="3200" dirty="0" smtClean="0">
                <a:solidFill>
                  <a:srgbClr val="C00000"/>
                </a:solidFill>
              </a:rPr>
              <a:t>Radijske in televizijske hiše</a:t>
            </a:r>
          </a:p>
          <a:p>
            <a:pPr marL="228600" lvl="1" indent="0">
              <a:buNone/>
            </a:pPr>
            <a:endParaRPr lang="sl-SI" sz="2600" dirty="0" smtClean="0">
              <a:solidFill>
                <a:srgbClr val="C00000"/>
              </a:solidFill>
            </a:endParaRPr>
          </a:p>
          <a:p>
            <a:r>
              <a:rPr lang="sl-SI" sz="3200" dirty="0" smtClean="0"/>
              <a:t>Druge glasbene ustanove:</a:t>
            </a:r>
          </a:p>
          <a:p>
            <a:pPr lvl="1"/>
            <a:r>
              <a:rPr lang="sl-SI" sz="2900" dirty="0" smtClean="0">
                <a:solidFill>
                  <a:srgbClr val="C00000"/>
                </a:solidFill>
              </a:rPr>
              <a:t>Glasbena zbirka NUK, glasbene založbe, glasbene knjigarne, priložnostne koncertne dvorane ...</a:t>
            </a:r>
          </a:p>
          <a:p>
            <a:endParaRPr lang="sl-SI" dirty="0"/>
          </a:p>
        </p:txBody>
      </p:sp>
    </p:spTree>
    <p:extLst>
      <p:ext uri="{BB962C8B-B14F-4D97-AF65-F5344CB8AC3E}">
        <p14:creationId xmlns:p14="http://schemas.microsoft.com/office/powerpoint/2010/main" val="3745736135"/>
      </p:ext>
    </p:extLst>
  </p:cSld>
  <p:clrMapOvr>
    <a:masterClrMapping/>
  </p:clrMapOvr>
  <p:timing>
    <p:tnLst>
      <p:par>
        <p:cTn id="1" dur="indefinite" restart="never" nodeType="tmRoot"/>
      </p:par>
    </p:tnLst>
  </p:timing>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TM10001115[[fn=Paket]]</Template>
  <TotalTime>118</TotalTime>
  <Words>273</Words>
  <Application>Microsoft Office PowerPoint</Application>
  <PresentationFormat>Širokozaslonsko</PresentationFormat>
  <Paragraphs>35</Paragraphs>
  <Slides>3</Slides>
  <Notes>0</Notes>
  <HiddenSlides>0</HiddenSlides>
  <MMClips>0</MMClips>
  <ScaleCrop>false</ScaleCrop>
  <HeadingPairs>
    <vt:vector size="6" baseType="variant">
      <vt:variant>
        <vt:lpstr>Uporabljene pisave</vt:lpstr>
      </vt:variant>
      <vt:variant>
        <vt:i4>2</vt:i4>
      </vt:variant>
      <vt:variant>
        <vt:lpstr>Tema</vt:lpstr>
      </vt:variant>
      <vt:variant>
        <vt:i4>1</vt:i4>
      </vt:variant>
      <vt:variant>
        <vt:lpstr>Naslovi diapozitivov</vt:lpstr>
      </vt:variant>
      <vt:variant>
        <vt:i4>3</vt:i4>
      </vt:variant>
    </vt:vector>
  </HeadingPairs>
  <TitlesOfParts>
    <vt:vector size="6" baseType="lpstr">
      <vt:lpstr>Arial</vt:lpstr>
      <vt:lpstr>Gill Sans MT</vt:lpstr>
      <vt:lpstr>Parcel</vt:lpstr>
      <vt:lpstr>GLASBENI POKLICI IN GLASBENE USTANOVE </vt:lpstr>
      <vt:lpstr>GLASBENI POKLICI</vt:lpstr>
      <vt:lpstr>GLASBENE USTANOVE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GLASBENI POKLICI IN GLASBENE USTANOVE </dc:title>
  <dc:creator>AlešP</dc:creator>
  <cp:lastModifiedBy>AlešP</cp:lastModifiedBy>
  <cp:revision>11</cp:revision>
  <dcterms:created xsi:type="dcterms:W3CDTF">2020-09-15T08:45:19Z</dcterms:created>
  <dcterms:modified xsi:type="dcterms:W3CDTF">2020-09-15T12:16:00Z</dcterms:modified>
</cp:coreProperties>
</file>