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5" r:id="rId8"/>
    <p:sldId id="261" r:id="rId9"/>
    <p:sldId id="262" r:id="rId10"/>
    <p:sldId id="267" r:id="rId11"/>
    <p:sldId id="264" r:id="rId12"/>
    <p:sldId id="263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F99B1-D5CE-4378-AA22-07A4AAA87140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E3D96-7DA9-41C4-ADC4-A3CAB5F5B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533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3D96-7DA9-41C4-ADC4-A3CAB5F5B9B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111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1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51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56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41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696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011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466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4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05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58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237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19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54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058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83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203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94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5121-6DF6-41C5-8B07-E8C35E26913F}" type="datetimeFigureOut">
              <a:rPr lang="sl-SI" smtClean="0"/>
              <a:t>15. 09. 2020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46E0-81EC-4056-B3F9-9D2C331C2F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991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dirty="0" smtClean="0">
                <a:solidFill>
                  <a:srgbClr val="FF0000"/>
                </a:solidFill>
              </a:rPr>
              <a:t>GLASBENI ZAPIS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l-SI" dirty="0" smtClean="0"/>
              <a:t>Gimnazija Ptuj</a:t>
            </a:r>
          </a:p>
          <a:p>
            <a:pPr algn="r"/>
            <a:r>
              <a:rPr lang="sl-SI" dirty="0" smtClean="0"/>
              <a:t>Aleš Pevec, prof.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75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779929"/>
            <a:ext cx="10353762" cy="5011271"/>
          </a:xfrm>
        </p:spPr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DINAMIKA </a:t>
            </a:r>
            <a:r>
              <a:rPr lang="sl-SI" dirty="0" smtClean="0"/>
              <a:t>– </a:t>
            </a:r>
            <a:r>
              <a:rPr lang="sl-SI" dirty="0" smtClean="0"/>
              <a:t>z </a:t>
            </a:r>
            <a:r>
              <a:rPr lang="sl-SI" dirty="0" smtClean="0"/>
              <a:t>njo </a:t>
            </a:r>
            <a:r>
              <a:rPr lang="sl-SI" dirty="0" smtClean="0"/>
              <a:t>določamo jakost izvajanja glasbe</a:t>
            </a:r>
          </a:p>
          <a:p>
            <a:endParaRPr lang="sl-SI" dirty="0"/>
          </a:p>
          <a:p>
            <a:r>
              <a:rPr lang="sl-SI" dirty="0" smtClean="0">
                <a:solidFill>
                  <a:srgbClr val="FFFF00"/>
                </a:solidFill>
              </a:rPr>
              <a:t>Zelo tiho            -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Tiho                    -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Srednje tiho      -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Srednje glasno -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Glasno                -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Zelo glasno       -</a:t>
            </a:r>
          </a:p>
          <a:p>
            <a:endParaRPr lang="sl-SI" dirty="0" smtClean="0"/>
          </a:p>
          <a:p>
            <a:r>
              <a:rPr lang="sl-SI" dirty="0" smtClean="0"/>
              <a:t>Poznamo tudi oznaki crescendo (naraščajoče)               in decrescendo (pojemajoče)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1556" r="39126" b="13099"/>
          <a:stretch/>
        </p:blipFill>
        <p:spPr>
          <a:xfrm>
            <a:off x="3302653" y="1674158"/>
            <a:ext cx="2886635" cy="32228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76" y="5130053"/>
            <a:ext cx="750794" cy="7507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9341" y="5130053"/>
            <a:ext cx="73986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475129"/>
            <a:ext cx="10927685" cy="5943959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rgbClr val="FFFF00"/>
                </a:solidFill>
              </a:rPr>
              <a:t>AGOGIKA</a:t>
            </a:r>
            <a:r>
              <a:rPr lang="sl-SI" dirty="0" smtClean="0"/>
              <a:t> - zelo </a:t>
            </a:r>
            <a:r>
              <a:rPr lang="sl-SI" dirty="0"/>
              <a:t>majhne spremembe </a:t>
            </a:r>
            <a:r>
              <a:rPr lang="sl-SI" dirty="0" smtClean="0"/>
              <a:t>tempa (po lastnem znanju, občutkih in okusu)</a:t>
            </a:r>
          </a:p>
          <a:p>
            <a:r>
              <a:rPr lang="sl-SI" dirty="0" smtClean="0"/>
              <a:t> </a:t>
            </a:r>
            <a:r>
              <a:rPr lang="sl-SI" dirty="0"/>
              <a:t>izvajalcu so v pomoč navodila o značaju glasbe: </a:t>
            </a:r>
            <a:endParaRPr lang="sl-SI" dirty="0" smtClean="0"/>
          </a:p>
          <a:p>
            <a:pPr lvl="2"/>
            <a:r>
              <a:rPr lang="sl-SI" sz="2000" dirty="0" smtClean="0">
                <a:solidFill>
                  <a:srgbClr val="FFFF00"/>
                </a:solidFill>
              </a:rPr>
              <a:t>dolce - ljubko, </a:t>
            </a:r>
            <a:r>
              <a:rPr lang="sl-SI" sz="2000" dirty="0" err="1" smtClean="0">
                <a:solidFill>
                  <a:srgbClr val="FFFF00"/>
                </a:solidFill>
              </a:rPr>
              <a:t>cantabile</a:t>
            </a:r>
            <a:r>
              <a:rPr lang="sl-SI" sz="2000" dirty="0" smtClean="0">
                <a:solidFill>
                  <a:srgbClr val="FFFF00"/>
                </a:solidFill>
              </a:rPr>
              <a:t> - spevno, </a:t>
            </a:r>
            <a:r>
              <a:rPr lang="sl-SI" sz="2000" dirty="0" err="1" smtClean="0">
                <a:solidFill>
                  <a:srgbClr val="FFFF00"/>
                </a:solidFill>
              </a:rPr>
              <a:t>furioso</a:t>
            </a:r>
            <a:r>
              <a:rPr lang="sl-SI" sz="2000" dirty="0" smtClean="0">
                <a:solidFill>
                  <a:srgbClr val="FFFF00"/>
                </a:solidFill>
              </a:rPr>
              <a:t> – besno, maestoso – veličastno, </a:t>
            </a:r>
            <a:r>
              <a:rPr lang="sl-SI" sz="2000" dirty="0" err="1" smtClean="0">
                <a:solidFill>
                  <a:srgbClr val="FFFF00"/>
                </a:solidFill>
              </a:rPr>
              <a:t>espressivo</a:t>
            </a:r>
            <a:r>
              <a:rPr lang="sl-SI" sz="2000" dirty="0" smtClean="0">
                <a:solidFill>
                  <a:srgbClr val="FFFF00"/>
                </a:solidFill>
              </a:rPr>
              <a:t> – </a:t>
            </a:r>
            <a:r>
              <a:rPr lang="sl-SI" sz="2000" dirty="0" smtClean="0">
                <a:solidFill>
                  <a:srgbClr val="FFFF00"/>
                </a:solidFill>
              </a:rPr>
              <a:t>izrazito</a:t>
            </a:r>
          </a:p>
          <a:p>
            <a:pPr lvl="2"/>
            <a:endParaRPr lang="sl-SI" sz="2000" dirty="0">
              <a:solidFill>
                <a:srgbClr val="FFFF00"/>
              </a:solidFill>
            </a:endParaRPr>
          </a:p>
          <a:p>
            <a:r>
              <a:rPr lang="sl-SI" sz="1800" dirty="0" smtClean="0">
                <a:solidFill>
                  <a:srgbClr val="FFFF00"/>
                </a:solidFill>
              </a:rPr>
              <a:t>ARTIKULACIJA – </a:t>
            </a:r>
            <a:r>
              <a:rPr lang="sl-SI" sz="1800" dirty="0" smtClean="0"/>
              <a:t>se navezuje na samo izvedbo (tehniko) izvajanja</a:t>
            </a:r>
            <a:endParaRPr lang="sl-SI" sz="1800" dirty="0" smtClean="0">
              <a:solidFill>
                <a:srgbClr val="FFFF00"/>
              </a:solidFill>
            </a:endParaRPr>
          </a:p>
          <a:p>
            <a:pPr lvl="2"/>
            <a:endParaRPr lang="sl-SI" sz="2000" dirty="0">
              <a:solidFill>
                <a:srgbClr val="FFFF00"/>
              </a:solidFill>
            </a:endParaRPr>
          </a:p>
          <a:p>
            <a:endParaRPr lang="sl-SI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rgbClr val="FFFF00"/>
                </a:solidFill>
              </a:rPr>
              <a:t>     </a:t>
            </a:r>
            <a:r>
              <a:rPr lang="sl-SI" sz="1600" dirty="0" err="1" smtClean="0"/>
              <a:t>tenuto</a:t>
            </a:r>
            <a:r>
              <a:rPr lang="sl-SI" sz="1600" dirty="0" smtClean="0"/>
              <a:t> – zadržano              legato – vezano                       </a:t>
            </a:r>
            <a:r>
              <a:rPr lang="sl-SI" sz="1600" dirty="0" err="1" smtClean="0"/>
              <a:t>staccato</a:t>
            </a:r>
            <a:r>
              <a:rPr lang="sl-SI" sz="1600" dirty="0" smtClean="0"/>
              <a:t> – kratko                </a:t>
            </a:r>
            <a:r>
              <a:rPr lang="sl-SI" sz="1600" dirty="0" err="1" smtClean="0"/>
              <a:t>marcato</a:t>
            </a:r>
            <a:r>
              <a:rPr lang="sl-SI" sz="1600" dirty="0" smtClean="0"/>
              <a:t> - poudarjeno      </a:t>
            </a:r>
            <a:endParaRPr lang="sl-SI" sz="1800" dirty="0" smtClean="0"/>
          </a:p>
          <a:p>
            <a:pPr marL="457200" lvl="1" indent="0">
              <a:buNone/>
            </a:pPr>
            <a:endParaRPr lang="sl-SI" dirty="0" smtClean="0"/>
          </a:p>
          <a:p>
            <a:r>
              <a:rPr lang="sl-SI" dirty="0" smtClean="0">
                <a:solidFill>
                  <a:srgbClr val="FFFF00"/>
                </a:solidFill>
              </a:rPr>
              <a:t>RITEM</a:t>
            </a:r>
            <a:r>
              <a:rPr lang="sl-SI" dirty="0" smtClean="0"/>
              <a:t> </a:t>
            </a:r>
            <a:r>
              <a:rPr lang="sl-SI" dirty="0"/>
              <a:t>– različno trajanje zvočnih pojavov; zapisujemo </a:t>
            </a:r>
            <a:r>
              <a:rPr lang="sl-SI" dirty="0" smtClean="0"/>
              <a:t>ga z različnimi grafičnimi </a:t>
            </a:r>
            <a:r>
              <a:rPr lang="sl-SI" dirty="0"/>
              <a:t>znaki, </a:t>
            </a:r>
            <a:r>
              <a:rPr lang="sl-SI" dirty="0" smtClean="0"/>
              <a:t>pavzami in notami </a:t>
            </a:r>
          </a:p>
          <a:p>
            <a:pPr lvl="1"/>
            <a:r>
              <a:rPr lang="sl-SI" dirty="0" smtClean="0"/>
              <a:t>Vrste ritmov: </a:t>
            </a:r>
            <a:r>
              <a:rPr lang="sl-SI" dirty="0"/>
              <a:t>tango, bolero, ča-ča-ča, </a:t>
            </a:r>
            <a:r>
              <a:rPr lang="sl-SI" dirty="0" smtClean="0"/>
              <a:t>samba</a:t>
            </a:r>
            <a:r>
              <a:rPr lang="sl-SI" dirty="0"/>
              <a:t> </a:t>
            </a:r>
            <a:r>
              <a:rPr lang="sl-SI" dirty="0" smtClean="0"/>
              <a:t>…</a:t>
            </a:r>
          </a:p>
          <a:p>
            <a:pPr lvl="1"/>
            <a:r>
              <a:rPr lang="sl-SI" dirty="0" smtClean="0"/>
              <a:t>ritem </a:t>
            </a:r>
            <a:r>
              <a:rPr lang="sl-SI" dirty="0"/>
              <a:t>lahko izvajamo tudi na svojem telesu »</a:t>
            </a:r>
            <a:r>
              <a:rPr lang="sl-SI" dirty="0" err="1"/>
              <a:t>body</a:t>
            </a:r>
            <a:r>
              <a:rPr lang="sl-SI" dirty="0"/>
              <a:t> </a:t>
            </a:r>
            <a:r>
              <a:rPr lang="sl-SI" dirty="0" err="1"/>
              <a:t>precussion</a:t>
            </a:r>
            <a:r>
              <a:rPr lang="sl-SI" dirty="0"/>
              <a:t>«</a:t>
            </a:r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513" y="3178302"/>
            <a:ext cx="1630806" cy="79691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44" y="3178302"/>
            <a:ext cx="1721433" cy="7969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622" y="3178203"/>
            <a:ext cx="1807733" cy="7968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755" y="3178145"/>
            <a:ext cx="1692901" cy="7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950976"/>
                <a:ext cx="10353762" cy="508406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sl-SI" dirty="0">
                    <a:solidFill>
                      <a:srgbClr val="FFFF00"/>
                    </a:solidFill>
                  </a:rPr>
                  <a:t>METRUM</a:t>
                </a:r>
                <a:r>
                  <a:rPr lang="sl-SI" dirty="0"/>
                  <a:t> – osnovni glasbeni utrip, ki se izrazi z menjavanjem poudarjenih in nepoudarjenih dob</a:t>
                </a:r>
                <a:br>
                  <a:rPr lang="sl-SI" dirty="0"/>
                </a:br>
                <a:r>
                  <a:rPr lang="sl-SI" dirty="0"/>
                  <a:t>       osnovna metruma:</a:t>
                </a:r>
              </a:p>
              <a:p>
                <a:pPr lvl="1"/>
                <a:r>
                  <a:rPr lang="sl-SI" sz="2100" dirty="0">
                    <a:solidFill>
                      <a:srgbClr val="92D050"/>
                    </a:solidFill>
                  </a:rPr>
                  <a:t>DVODOBNI</a:t>
                </a:r>
              </a:p>
              <a:p>
                <a:pPr lvl="1"/>
                <a:r>
                  <a:rPr lang="sl-SI" sz="2100" dirty="0">
                    <a:solidFill>
                      <a:srgbClr val="92D050"/>
                    </a:solidFill>
                  </a:rPr>
                  <a:t>TRIDOBNI</a:t>
                </a:r>
              </a:p>
              <a:p>
                <a:pPr marL="0" indent="0">
                  <a:buNone/>
                </a:pPr>
                <a:r>
                  <a:rPr lang="sl-SI" dirty="0"/>
                  <a:t>kažeta se z </a:t>
                </a:r>
                <a:r>
                  <a:rPr lang="sl-SI" dirty="0" err="1"/>
                  <a:t>onomatopoetskim</a:t>
                </a:r>
                <a:r>
                  <a:rPr lang="sl-SI" dirty="0"/>
                  <a:t> oponašanjem metričnih pojavov:</a:t>
                </a:r>
                <a:br>
                  <a:rPr lang="sl-SI" dirty="0"/>
                </a:br>
                <a:r>
                  <a:rPr lang="sl-SI" dirty="0" smtClean="0"/>
                  <a:t>                       </a:t>
                </a:r>
                <a:r>
                  <a:rPr lang="sl-SI" dirty="0" smtClean="0">
                    <a:solidFill>
                      <a:srgbClr val="92D050"/>
                    </a:solidFill>
                  </a:rPr>
                  <a:t>-</a:t>
                </a:r>
                <a:r>
                  <a:rPr lang="sl-SI" sz="2100" dirty="0">
                    <a:solidFill>
                      <a:srgbClr val="92D050"/>
                    </a:solidFill>
                  </a:rPr>
                  <a:t>ura(tik-tak)		-žogica(</a:t>
                </a:r>
                <a:r>
                  <a:rPr lang="sl-SI" sz="2100" dirty="0" err="1">
                    <a:solidFill>
                      <a:srgbClr val="92D050"/>
                    </a:solidFill>
                  </a:rPr>
                  <a:t>ping-pong</a:t>
                </a:r>
                <a:r>
                  <a:rPr lang="sl-SI" sz="2100" dirty="0">
                    <a:solidFill>
                      <a:srgbClr val="92D050"/>
                    </a:solidFill>
                  </a:rPr>
                  <a:t>)	-zvonovi(bim-bam)</a:t>
                </a:r>
              </a:p>
              <a:p>
                <a:r>
                  <a:rPr lang="sl-SI" dirty="0">
                    <a:solidFill>
                      <a:srgbClr val="FFFF00"/>
                    </a:solidFill>
                  </a:rPr>
                  <a:t>TAKT</a:t>
                </a:r>
                <a:r>
                  <a:rPr lang="sl-SI" dirty="0">
                    <a:solidFill>
                      <a:srgbClr val="FFC000"/>
                    </a:solidFill>
                  </a:rPr>
                  <a:t> </a:t>
                </a:r>
                <a:r>
                  <a:rPr lang="sl-SI" dirty="0"/>
                  <a:t>– vidna podoba metruma oz. vsebuje točno določeno število poudarjenih in nepoudarjenih dob: </a:t>
                </a:r>
                <a:endParaRPr lang="sl-SI" dirty="0" smtClean="0"/>
              </a:p>
              <a:p>
                <a:r>
                  <a:rPr lang="sl-SI" dirty="0" smtClean="0">
                    <a:solidFill>
                      <a:srgbClr val="FFFF00"/>
                    </a:solidFill>
                  </a:rPr>
                  <a:t>TAKTOVSKI NAČINI  </a:t>
                </a:r>
                <a:r>
                  <a:rPr lang="sl-SI" dirty="0" smtClean="0"/>
                  <a:t>- nam pove število dob in vrednost dobe</a:t>
                </a:r>
                <a:endParaRPr lang="sl-SI" dirty="0" smtClean="0">
                  <a:solidFill>
                    <a:srgbClr val="FFC000"/>
                  </a:solidFill>
                </a:endParaRPr>
              </a:p>
              <a:p>
                <a:r>
                  <a:rPr lang="sl-SI" dirty="0" smtClean="0"/>
                  <a:t>DVODOBNI </a:t>
                </a:r>
                <a:r>
                  <a:rPr lang="sl-SI" dirty="0"/>
                  <a:t>TAKTOVSKI NAČIN: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6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sz="2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sl-SI" sz="2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l-SI" dirty="0" smtClean="0"/>
              </a:p>
              <a:p>
                <a:r>
                  <a:rPr lang="sl-SI" dirty="0" smtClean="0"/>
                  <a:t>TRIDOBNI </a:t>
                </a:r>
                <a:r>
                  <a:rPr lang="sl-SI" dirty="0"/>
                  <a:t>TAKTOVSKI NAČIN: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6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sz="2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sl-SI" sz="2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950976"/>
                <a:ext cx="10353762" cy="5084064"/>
              </a:xfrm>
              <a:blipFill>
                <a:blip r:embed="rId2"/>
                <a:stretch>
                  <a:fillRect l="-648" t="-95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64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6" y="69281"/>
            <a:ext cx="10353761" cy="1326321"/>
          </a:xfrm>
        </p:spPr>
        <p:txBody>
          <a:bodyPr/>
          <a:lstStyle/>
          <a:p>
            <a:r>
              <a:rPr lang="sl-SI" dirty="0" smtClean="0">
                <a:solidFill>
                  <a:srgbClr val="FFC000"/>
                </a:solidFill>
              </a:rPr>
              <a:t>Zgodovinski pregled notnega zapisa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6" y="1108512"/>
            <a:ext cx="10353762" cy="3695136"/>
          </a:xfrm>
        </p:spPr>
        <p:txBody>
          <a:bodyPr/>
          <a:lstStyle/>
          <a:p>
            <a:r>
              <a:rPr lang="sl-SI" dirty="0" smtClean="0"/>
              <a:t>Sumerci (20 st. pr. n. št.) - </a:t>
            </a:r>
            <a:r>
              <a:rPr lang="pl-PL" dirty="0" smtClean="0">
                <a:effectLst/>
              </a:rPr>
              <a:t>fragmentarna navodila </a:t>
            </a:r>
            <a:r>
              <a:rPr lang="pl-PL" dirty="0">
                <a:effectLst/>
              </a:rPr>
              <a:t>za izvajanje </a:t>
            </a:r>
            <a:r>
              <a:rPr lang="pl-PL" dirty="0" smtClean="0">
                <a:effectLst/>
              </a:rPr>
              <a:t>glasbe</a:t>
            </a:r>
          </a:p>
          <a:p>
            <a:r>
              <a:rPr lang="sl-SI" dirty="0" smtClean="0"/>
              <a:t>Grška </a:t>
            </a:r>
            <a:r>
              <a:rPr lang="sl-SI" dirty="0"/>
              <a:t>notna pisava (od 6. </a:t>
            </a:r>
            <a:r>
              <a:rPr lang="sl-SI" dirty="0" smtClean="0"/>
              <a:t>st. pr. n. št. do 4. st. n. št.) - </a:t>
            </a:r>
            <a:r>
              <a:rPr lang="pl-PL" sz="1800" dirty="0"/>
              <a:t>Himna Apolonu (grški notni zapis</a:t>
            </a:r>
            <a:r>
              <a:rPr lang="pl-PL" sz="1800" dirty="0" smtClean="0"/>
              <a:t>)</a:t>
            </a:r>
          </a:p>
          <a:p>
            <a:r>
              <a:rPr lang="pl-PL" sz="1800" dirty="0" smtClean="0"/>
              <a:t>Latinska notna pisava – Boetij (5 st. n. št.)</a:t>
            </a:r>
          </a:p>
          <a:p>
            <a:r>
              <a:rPr lang="sl-SI" dirty="0"/>
              <a:t>Koralna notacija (od 7. </a:t>
            </a:r>
            <a:r>
              <a:rPr lang="sl-SI" dirty="0" smtClean="0"/>
              <a:t>stoletja)</a:t>
            </a:r>
          </a:p>
          <a:p>
            <a:pPr lvl="1"/>
            <a:r>
              <a:rPr lang="sl-SI" dirty="0" err="1" smtClean="0"/>
              <a:t>Nevmatska</a:t>
            </a:r>
            <a:r>
              <a:rPr lang="sl-SI" dirty="0" smtClean="0"/>
              <a:t> notacija (</a:t>
            </a:r>
            <a:r>
              <a:rPr lang="sl-SI" dirty="0" err="1" smtClean="0"/>
              <a:t>nevme</a:t>
            </a:r>
            <a:r>
              <a:rPr lang="sl-SI" dirty="0" smtClean="0"/>
              <a:t>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151" y="2104539"/>
            <a:ext cx="5361279" cy="3738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72" y="3545752"/>
            <a:ext cx="4612308" cy="25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38328" y="797616"/>
            <a:ext cx="10993237" cy="4131000"/>
          </a:xfrm>
        </p:spPr>
        <p:txBody>
          <a:bodyPr>
            <a:normAutofit/>
          </a:bodyPr>
          <a:lstStyle/>
          <a:p>
            <a:r>
              <a:rPr lang="sl-SI" dirty="0" smtClean="0"/>
              <a:t>Kvadratna notacija (11. st.) – ritmični zapis na notnih črtah – Gvido </a:t>
            </a:r>
            <a:r>
              <a:rPr lang="sl-SI" dirty="0" err="1" smtClean="0"/>
              <a:t>Areški</a:t>
            </a:r>
            <a:r>
              <a:rPr lang="sl-SI" dirty="0" smtClean="0"/>
              <a:t> (solmizacijski zlogi)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err="1" smtClean="0"/>
              <a:t>Menzuralna</a:t>
            </a:r>
            <a:r>
              <a:rPr lang="sl-SI" dirty="0" smtClean="0"/>
              <a:t> notacija (13. st. do 1600) – Franco iz Kölna</a:t>
            </a:r>
          </a:p>
          <a:p>
            <a:pPr lvl="1"/>
            <a:r>
              <a:rPr lang="sl-SI" dirty="0" smtClean="0"/>
              <a:t>    Natančno opredeli razmerja med trajanjem notnih vrednosti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748" y="1284202"/>
            <a:ext cx="4763124" cy="20350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557" y="1877904"/>
            <a:ext cx="3722891" cy="47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0845" y="895632"/>
            <a:ext cx="11048050" cy="3695136"/>
          </a:xfrm>
        </p:spPr>
        <p:txBody>
          <a:bodyPr/>
          <a:lstStyle/>
          <a:p>
            <a:r>
              <a:rPr lang="sl-SI" dirty="0"/>
              <a:t>Klasični notni zapis </a:t>
            </a:r>
            <a:r>
              <a:rPr lang="sl-SI" dirty="0" smtClean="0"/>
              <a:t>– </a:t>
            </a:r>
          </a:p>
          <a:p>
            <a:pPr marL="0" indent="0">
              <a:buNone/>
            </a:pPr>
            <a:r>
              <a:rPr lang="sl-SI" dirty="0" smtClean="0"/>
              <a:t>okrogla </a:t>
            </a:r>
            <a:r>
              <a:rPr lang="sl-SI" dirty="0"/>
              <a:t>notacija/</a:t>
            </a:r>
            <a:r>
              <a:rPr lang="sl-SI" dirty="0" err="1"/>
              <a:t>taktovna</a:t>
            </a:r>
            <a:r>
              <a:rPr lang="sl-SI" dirty="0"/>
              <a:t> notacija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(od 16</a:t>
            </a:r>
            <a:r>
              <a:rPr lang="sl-SI" dirty="0"/>
              <a:t>. </a:t>
            </a:r>
            <a:r>
              <a:rPr lang="sl-SI" dirty="0" smtClean="0"/>
              <a:t>st. do danes)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Grafična </a:t>
            </a:r>
            <a:r>
              <a:rPr lang="sl-SI" dirty="0"/>
              <a:t>notacija (20 st.) – omogoča skladateljem nove možnosti glasbenega </a:t>
            </a:r>
            <a:r>
              <a:rPr lang="sl-SI" dirty="0" smtClean="0"/>
              <a:t>izražanja</a:t>
            </a:r>
          </a:p>
          <a:p>
            <a:r>
              <a:rPr lang="sl-SI" dirty="0" smtClean="0"/>
              <a:t>Proporcionalna notacija </a:t>
            </a:r>
            <a:r>
              <a:rPr lang="sl-SI" dirty="0"/>
              <a:t> </a:t>
            </a:r>
            <a:r>
              <a:rPr lang="sl-SI" dirty="0" smtClean="0"/>
              <a:t>- glasbeni čas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130" y="493776"/>
            <a:ext cx="4121936" cy="23806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3946847"/>
            <a:ext cx="5542384" cy="28178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992" y="3433664"/>
            <a:ext cx="4343179" cy="29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5536" y="332150"/>
            <a:ext cx="10353761" cy="1326321"/>
          </a:xfrm>
        </p:spPr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Orientacija in uporaba notnega </a:t>
            </a:r>
            <a:r>
              <a:rPr lang="pl-PL" dirty="0" smtClean="0">
                <a:solidFill>
                  <a:srgbClr val="FFFF00"/>
                </a:solidFill>
              </a:rPr>
              <a:t>zapisa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1658471"/>
            <a:ext cx="10353762" cy="413272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NOTNE VREDNOSTI in </a:t>
            </a:r>
            <a:r>
              <a:rPr lang="it-IT" dirty="0" smtClean="0"/>
              <a:t>PAVZE </a:t>
            </a:r>
            <a:r>
              <a:rPr lang="sl-SI" dirty="0" smtClean="0"/>
              <a:t>- </a:t>
            </a:r>
            <a:r>
              <a:rPr lang="it-IT" dirty="0" smtClean="0"/>
              <a:t>so </a:t>
            </a:r>
            <a:r>
              <a:rPr lang="it-IT" dirty="0"/>
              <a:t>del glasbe in označujejo tišino v glasbi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                                                                 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28" y="2196354"/>
            <a:ext cx="7342094" cy="45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0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4651" y="79248"/>
            <a:ext cx="10353761" cy="1326321"/>
          </a:xfrm>
        </p:spPr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Orientacija in uporaba notnega </a:t>
            </a:r>
            <a:r>
              <a:rPr lang="pl-PL" dirty="0" smtClean="0">
                <a:solidFill>
                  <a:srgbClr val="FFFF00"/>
                </a:solidFill>
              </a:rPr>
              <a:t>zapisa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1752" y="1237648"/>
            <a:ext cx="11087103" cy="56203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dirty="0" smtClean="0">
                <a:solidFill>
                  <a:srgbClr val="FFFF00"/>
                </a:solidFill>
              </a:rPr>
              <a:t>Notacija</a:t>
            </a:r>
            <a:r>
              <a:rPr lang="sl-SI" dirty="0" smtClean="0"/>
              <a:t> - je glasbeni zapis, ki določa višino in trajanje tonov.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 Z znaki in pojmi pa določa tudi hitrost izvajanja, jakost izvajanja in značaj glasbe.</a:t>
            </a:r>
          </a:p>
          <a:p>
            <a:pPr lvl="1">
              <a:lnSpc>
                <a:spcPct val="100000"/>
              </a:lnSpc>
            </a:pPr>
            <a:r>
              <a:rPr lang="sl-SI" dirty="0" smtClean="0"/>
              <a:t>                                        </a:t>
            </a:r>
            <a:r>
              <a:rPr lang="sl-SI" dirty="0" smtClean="0">
                <a:solidFill>
                  <a:srgbClr val="FFFF00"/>
                </a:solidFill>
              </a:rPr>
              <a:t>Violinski ključ                           Basovski ključ</a:t>
            </a:r>
          </a:p>
          <a:p>
            <a:pPr>
              <a:lnSpc>
                <a:spcPct val="100000"/>
              </a:lnSpc>
            </a:pPr>
            <a:endParaRPr lang="sl-SI" dirty="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sl-SI" dirty="0" smtClean="0">
                <a:solidFill>
                  <a:srgbClr val="FFFF00"/>
                </a:solidFill>
              </a:rPr>
              <a:t>Interval</a:t>
            </a:r>
            <a:r>
              <a:rPr lang="sl-SI" dirty="0" smtClean="0"/>
              <a:t> </a:t>
            </a:r>
            <a:r>
              <a:rPr lang="sl-SI" dirty="0"/>
              <a:t>– je razdalja med 2 </a:t>
            </a:r>
            <a:r>
              <a:rPr lang="sl-SI" dirty="0" smtClean="0"/>
              <a:t>tonoma </a:t>
            </a:r>
          </a:p>
          <a:p>
            <a:pPr>
              <a:lnSpc>
                <a:spcPct val="100000"/>
              </a:lnSpc>
            </a:pPr>
            <a:endParaRPr lang="sl-SI" dirty="0" smtClean="0"/>
          </a:p>
          <a:p>
            <a:pPr lvl="1">
              <a:lnSpc>
                <a:spcPct val="100000"/>
              </a:lnSpc>
            </a:pPr>
            <a:r>
              <a:rPr lang="sl-SI" sz="2000" dirty="0" smtClean="0">
                <a:solidFill>
                  <a:srgbClr val="FFFF00"/>
                </a:solidFill>
              </a:rPr>
              <a:t>prima</a:t>
            </a:r>
            <a:r>
              <a:rPr lang="sl-SI" sz="2000" dirty="0">
                <a:solidFill>
                  <a:srgbClr val="FFFF00"/>
                </a:solidFill>
              </a:rPr>
              <a:t>, sekunda, terca, kvarta, kvinta, seksta, septima, </a:t>
            </a:r>
            <a:r>
              <a:rPr lang="sl-SI" sz="2000" dirty="0" smtClean="0">
                <a:solidFill>
                  <a:srgbClr val="FFFF00"/>
                </a:solidFill>
              </a:rPr>
              <a:t>oktava</a:t>
            </a:r>
          </a:p>
          <a:p>
            <a:pPr lvl="1">
              <a:lnSpc>
                <a:spcPct val="100000"/>
              </a:lnSpc>
            </a:pPr>
            <a:endParaRPr lang="sl-SI" dirty="0" smtClean="0"/>
          </a:p>
          <a:p>
            <a:pPr lvl="1">
              <a:lnSpc>
                <a:spcPct val="100000"/>
              </a:lnSpc>
            </a:pPr>
            <a:endParaRPr lang="sl-SI" dirty="0"/>
          </a:p>
          <a:p>
            <a:pPr lvl="1">
              <a:lnSpc>
                <a:spcPct val="100000"/>
              </a:lnSpc>
            </a:pPr>
            <a:endParaRPr lang="sl-SI" dirty="0" smtClean="0"/>
          </a:p>
          <a:p>
            <a:pPr lvl="1">
              <a:lnSpc>
                <a:spcPct val="100000"/>
              </a:lnSpc>
            </a:pPr>
            <a:endParaRPr lang="sl-SI" dirty="0" smtClean="0"/>
          </a:p>
          <a:p>
            <a:pPr lvl="1">
              <a:lnSpc>
                <a:spcPct val="100000"/>
              </a:lnSpc>
            </a:pPr>
            <a:endParaRPr lang="sl-SI" dirty="0"/>
          </a:p>
          <a:p>
            <a:pPr lvl="1">
              <a:lnSpc>
                <a:spcPct val="100000"/>
              </a:lnSpc>
            </a:pPr>
            <a:endParaRPr lang="sl-SI" dirty="0"/>
          </a:p>
          <a:p>
            <a:pPr>
              <a:lnSpc>
                <a:spcPct val="100000"/>
              </a:lnSpc>
            </a:pPr>
            <a:r>
              <a:rPr lang="sl-SI" dirty="0" smtClean="0">
                <a:solidFill>
                  <a:srgbClr val="FFFF00"/>
                </a:solidFill>
              </a:rPr>
              <a:t>Melodija</a:t>
            </a:r>
            <a:r>
              <a:rPr lang="sl-SI" dirty="0" smtClean="0"/>
              <a:t> – je urejeno zaporedje tonov oziroma intervalov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95" y="4403609"/>
            <a:ext cx="6625313" cy="15916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053" y="2045697"/>
            <a:ext cx="610567" cy="10365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840" y="2045697"/>
            <a:ext cx="879362" cy="10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521208"/>
            <a:ext cx="10353762" cy="605332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FF00"/>
                </a:solidFill>
              </a:rPr>
              <a:t>Lestvica</a:t>
            </a:r>
            <a:r>
              <a:rPr lang="sl-SI" dirty="0" smtClean="0"/>
              <a:t> </a:t>
            </a:r>
            <a:r>
              <a:rPr lang="sl-SI" dirty="0"/>
              <a:t>– je urejeno zaporedje tonov </a:t>
            </a:r>
            <a:endParaRPr lang="sl-SI" dirty="0" smtClean="0"/>
          </a:p>
          <a:p>
            <a:r>
              <a:rPr lang="sl-SI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Zgodovinski razvoj lestvic:</a:t>
            </a:r>
            <a:endParaRPr lang="sl-SI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l-SI" dirty="0"/>
              <a:t>MALOSTOPENJSKE LESTVICE - glasba prvih kultur: 2-4 toni</a:t>
            </a:r>
          </a:p>
          <a:p>
            <a:pPr lvl="1"/>
            <a:r>
              <a:rPr lang="sl-SI" dirty="0"/>
              <a:t>PENTATONIKA -</a:t>
            </a:r>
            <a:r>
              <a:rPr lang="sl-SI" dirty="0" err="1"/>
              <a:t>predantične</a:t>
            </a:r>
            <a:r>
              <a:rPr lang="sl-SI" dirty="0"/>
              <a:t> kulture (Kitajska): 5 tonov</a:t>
            </a:r>
          </a:p>
          <a:p>
            <a:pPr lvl="1"/>
            <a:r>
              <a:rPr lang="sl-SI" dirty="0"/>
              <a:t>SREDNJEVEŠKI MODUSI – izhajajo iz srednjeveške krščanske glasbe, ki temelji na judovski in antični glasbeni kulturi  - DORSKI, FRIGIJSKI, LIDIJSKI, MIKSOLIDIJSKI, EOLSKI, JONSKI, LOKRIJSKI MODUS</a:t>
            </a:r>
          </a:p>
          <a:p>
            <a:pPr lvl="1"/>
            <a:r>
              <a:rPr lang="sl-SI" dirty="0"/>
              <a:t>glasba med 8.-16. stol.= MODALNA GLASBA</a:t>
            </a:r>
          </a:p>
          <a:p>
            <a:pPr lvl="1"/>
            <a:r>
              <a:rPr lang="sl-SI" dirty="0"/>
              <a:t>v 17. stol. se utrjuje glasba dveh modusov iz </a:t>
            </a:r>
            <a:r>
              <a:rPr lang="sl-SI" dirty="0" err="1"/>
              <a:t>jonskega→DUR</a:t>
            </a:r>
            <a:r>
              <a:rPr lang="sl-SI" dirty="0"/>
              <a:t> (trd) iz </a:t>
            </a:r>
            <a:r>
              <a:rPr lang="sl-SI" dirty="0" err="1"/>
              <a:t>eolskega→MOL</a:t>
            </a:r>
            <a:r>
              <a:rPr lang="sl-SI" dirty="0"/>
              <a:t> (mehak)</a:t>
            </a:r>
          </a:p>
          <a:p>
            <a:pPr lvl="1"/>
            <a:r>
              <a:rPr lang="sl-SI" dirty="0"/>
              <a:t>konec 19. stol. se začne uveljavljati lestvica iz samih poltonov (KROMATIČNA) in celih tonov (CELOTONSKA)</a:t>
            </a:r>
          </a:p>
          <a:p>
            <a:pPr lvl="1"/>
            <a:r>
              <a:rPr lang="sl-SI" dirty="0"/>
              <a:t>Poznamo tudi ljudske lestvice in lestvice glede na zvrst glasbe – balkanska, istrska, </a:t>
            </a:r>
            <a:r>
              <a:rPr lang="sl-SI" dirty="0" err="1"/>
              <a:t>blues</a:t>
            </a:r>
            <a:r>
              <a:rPr lang="sl-SI" dirty="0"/>
              <a:t> lestvica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011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304" y="365760"/>
            <a:ext cx="11914631" cy="5897880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rgbClr val="FFFF00"/>
                </a:solidFill>
              </a:rPr>
              <a:t>Večglasje </a:t>
            </a:r>
            <a:r>
              <a:rPr lang="sl-SI" dirty="0" smtClean="0"/>
              <a:t> </a:t>
            </a:r>
            <a:r>
              <a:rPr lang="sl-SI" dirty="0"/>
              <a:t>se je v umetni glasbi razvijalo postopoma, najprej z uvajanjem ležečega spodnjega glasu </a:t>
            </a:r>
            <a:r>
              <a:rPr lang="sl-SI" dirty="0" smtClean="0"/>
              <a:t>(</a:t>
            </a:r>
            <a:r>
              <a:rPr lang="sl-SI" dirty="0" err="1" smtClean="0"/>
              <a:t>bordun</a:t>
            </a:r>
            <a:r>
              <a:rPr lang="sl-SI" dirty="0" smtClean="0"/>
              <a:t>) in potem tudi z uvajanjem drugega glasu</a:t>
            </a:r>
          </a:p>
          <a:p>
            <a:pPr marL="0" indent="0">
              <a:buNone/>
            </a:pPr>
            <a:endParaRPr lang="sl-SI" dirty="0" smtClean="0"/>
          </a:p>
          <a:p>
            <a:pPr lvl="1"/>
            <a:r>
              <a:rPr lang="sl-SI" dirty="0" smtClean="0">
                <a:solidFill>
                  <a:srgbClr val="FFFF00"/>
                </a:solidFill>
              </a:rPr>
              <a:t>Homofonija  - </a:t>
            </a:r>
            <a:r>
              <a:rPr lang="sl-SI" dirty="0" smtClean="0"/>
              <a:t>večglasje pri katerem ima 1 melodija vodilno vlogo ostale melodije jo samo spremljajo</a:t>
            </a:r>
            <a:endParaRPr lang="sl-SI" dirty="0"/>
          </a:p>
          <a:p>
            <a:pPr lvl="1"/>
            <a:r>
              <a:rPr lang="sl-SI" dirty="0" smtClean="0">
                <a:solidFill>
                  <a:srgbClr val="FFFF00"/>
                </a:solidFill>
              </a:rPr>
              <a:t>Polifonija – </a:t>
            </a:r>
            <a:r>
              <a:rPr lang="sl-SI" dirty="0" smtClean="0"/>
              <a:t>večglasje samostojnih, enakovrednih melodij, ki se med sabo prepletajo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rgbClr val="FFFF00"/>
                </a:solidFill>
              </a:rPr>
              <a:t>Akord </a:t>
            </a:r>
            <a:r>
              <a:rPr lang="sl-SI" dirty="0"/>
              <a:t>je sočasno zvenenje treh ali več različno visokih tonov </a:t>
            </a:r>
            <a:endParaRPr lang="sl-SI" dirty="0" smtClean="0"/>
          </a:p>
          <a:p>
            <a:pPr lvl="1"/>
            <a:r>
              <a:rPr lang="sl-SI" dirty="0" smtClean="0"/>
              <a:t>Trizvok (3 toni) , </a:t>
            </a:r>
            <a:r>
              <a:rPr lang="sl-SI" dirty="0" err="1" smtClean="0"/>
              <a:t>četverozvok</a:t>
            </a:r>
            <a:r>
              <a:rPr lang="sl-SI" dirty="0" smtClean="0"/>
              <a:t> (4 toni), </a:t>
            </a:r>
            <a:r>
              <a:rPr lang="sl-SI" dirty="0" err="1" smtClean="0"/>
              <a:t>peterozvok</a:t>
            </a:r>
            <a:r>
              <a:rPr lang="sl-SI" dirty="0" smtClean="0"/>
              <a:t> (5 tonov) …</a:t>
            </a:r>
          </a:p>
          <a:p>
            <a:pPr lvl="1"/>
            <a:r>
              <a:rPr lang="sl-SI" dirty="0" err="1" smtClean="0"/>
              <a:t>Polikord</a:t>
            </a:r>
            <a:r>
              <a:rPr lang="sl-SI" dirty="0" smtClean="0"/>
              <a:t> - sočasno </a:t>
            </a:r>
            <a:r>
              <a:rPr lang="sl-SI" dirty="0"/>
              <a:t>zvenenje različnih </a:t>
            </a:r>
            <a:r>
              <a:rPr lang="sl-SI" dirty="0" smtClean="0"/>
              <a:t>trizvokov</a:t>
            </a:r>
          </a:p>
          <a:p>
            <a:pPr lvl="1"/>
            <a:r>
              <a:rPr lang="sl-SI" dirty="0" err="1" smtClean="0"/>
              <a:t>Cluster</a:t>
            </a:r>
            <a:r>
              <a:rPr lang="sl-SI" dirty="0" smtClean="0"/>
              <a:t> - sozvočje sekund - glasbeni grozd</a:t>
            </a:r>
          </a:p>
          <a:p>
            <a:pPr lvl="1"/>
            <a:endParaRPr lang="sl-SI" dirty="0"/>
          </a:p>
          <a:p>
            <a:r>
              <a:rPr lang="sl-SI" dirty="0" smtClean="0">
                <a:solidFill>
                  <a:srgbClr val="FFFF00"/>
                </a:solidFill>
              </a:rPr>
              <a:t>Harmonija</a:t>
            </a:r>
            <a:r>
              <a:rPr lang="sl-SI" dirty="0" smtClean="0"/>
              <a:t> </a:t>
            </a:r>
            <a:r>
              <a:rPr lang="sl-SI" dirty="0"/>
              <a:t>ima 2 pomena:</a:t>
            </a:r>
          </a:p>
          <a:p>
            <a:pPr lvl="1"/>
            <a:r>
              <a:rPr lang="sl-SI" dirty="0" smtClean="0"/>
              <a:t>1</a:t>
            </a:r>
            <a:r>
              <a:rPr lang="sl-SI" dirty="0"/>
              <a:t>. v filozofiji pomeni skladnost, lepoto,</a:t>
            </a:r>
          </a:p>
          <a:p>
            <a:pPr lvl="1"/>
            <a:r>
              <a:rPr lang="sl-SI" dirty="0" smtClean="0">
                <a:solidFill>
                  <a:srgbClr val="FFFF00"/>
                </a:solidFill>
              </a:rPr>
              <a:t>2</a:t>
            </a:r>
            <a:r>
              <a:rPr lang="sl-SI" sz="2000" dirty="0">
                <a:solidFill>
                  <a:srgbClr val="FFFF00"/>
                </a:solidFill>
              </a:rPr>
              <a:t>. veda o akordih in njihovi medsebojni povezanosti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53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968188"/>
            <a:ext cx="10353762" cy="615516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00"/>
                </a:solidFill>
                <a:effectLst/>
              </a:rPr>
              <a:t>TEMPO</a:t>
            </a:r>
            <a:r>
              <a:rPr lang="sl-SI" dirty="0">
                <a:effectLst/>
              </a:rPr>
              <a:t> – </a:t>
            </a:r>
            <a:r>
              <a:rPr lang="sl-SI" dirty="0" smtClean="0">
                <a:effectLst/>
              </a:rPr>
              <a:t>pomeni </a:t>
            </a:r>
            <a:r>
              <a:rPr lang="sl-SI" u="sng" dirty="0" smtClean="0">
                <a:effectLst/>
              </a:rPr>
              <a:t>hitrost </a:t>
            </a:r>
            <a:r>
              <a:rPr lang="sl-SI" u="sng" dirty="0">
                <a:effectLst/>
              </a:rPr>
              <a:t>izvajanja glasbe</a:t>
            </a:r>
            <a:r>
              <a:rPr lang="sl-SI" dirty="0">
                <a:effectLst/>
              </a:rPr>
              <a:t>; na podlagi umirjenega srčnega utripa (60-70 udarcev na minuto) je počasen tempo, iznajdba </a:t>
            </a:r>
            <a:r>
              <a:rPr lang="sl-SI" dirty="0" smtClean="0">
                <a:effectLst/>
              </a:rPr>
              <a:t>metronoma( Johann </a:t>
            </a:r>
            <a:r>
              <a:rPr lang="sl-SI" dirty="0" err="1" smtClean="0">
                <a:effectLst/>
              </a:rPr>
              <a:t>Nepomuk</a:t>
            </a:r>
            <a:r>
              <a:rPr lang="sl-SI" dirty="0" smtClean="0">
                <a:effectLst/>
              </a:rPr>
              <a:t> </a:t>
            </a:r>
            <a:r>
              <a:rPr lang="sl-SI" dirty="0" err="1" smtClean="0">
                <a:effectLst/>
              </a:rPr>
              <a:t>Mälzel</a:t>
            </a:r>
            <a:r>
              <a:rPr lang="sl-SI" dirty="0" smtClean="0">
                <a:effectLst/>
              </a:rPr>
              <a:t>) </a:t>
            </a:r>
            <a:r>
              <a:rPr lang="sl-SI" dirty="0" smtClean="0">
                <a:effectLst/>
                <a:sym typeface="Wingdings" panose="05000000000000000000" pitchFamily="2" charset="2"/>
              </a:rPr>
              <a:t> </a:t>
            </a:r>
            <a:r>
              <a:rPr lang="sl-SI" dirty="0" smtClean="0">
                <a:effectLst/>
              </a:rPr>
              <a:t>natančno </a:t>
            </a:r>
            <a:r>
              <a:rPr lang="sl-SI" dirty="0">
                <a:effectLst/>
              </a:rPr>
              <a:t>določimo hitrost, označimo ga lahko kot: </a:t>
            </a:r>
          </a:p>
          <a:p>
            <a:pPr lvl="0">
              <a:lnSpc>
                <a:spcPct val="160000"/>
              </a:lnSpc>
            </a:pPr>
            <a:r>
              <a:rPr lang="sl-SI" u="sng" dirty="0" smtClean="0">
                <a:solidFill>
                  <a:srgbClr val="FFFF00"/>
                </a:solidFill>
                <a:effectLst/>
              </a:rPr>
              <a:t>počasen  </a:t>
            </a:r>
            <a:r>
              <a:rPr lang="sl-SI" u="sng" dirty="0">
                <a:solidFill>
                  <a:srgbClr val="FFFF00"/>
                </a:solidFill>
                <a:effectLst/>
              </a:rPr>
              <a:t>(</a:t>
            </a:r>
            <a:r>
              <a:rPr lang="sl-SI" u="sng" dirty="0" smtClean="0">
                <a:solidFill>
                  <a:srgbClr val="FFFF00"/>
                </a:solidFill>
                <a:effectLst/>
              </a:rPr>
              <a:t>largo - široko, </a:t>
            </a:r>
            <a:r>
              <a:rPr lang="sl-SI" u="sng" dirty="0" err="1" smtClean="0">
                <a:solidFill>
                  <a:srgbClr val="FFFF00"/>
                </a:solidFill>
                <a:effectLst/>
              </a:rPr>
              <a:t>adagio</a:t>
            </a:r>
            <a:r>
              <a:rPr lang="sl-SI" u="sng" dirty="0" smtClean="0">
                <a:solidFill>
                  <a:srgbClr val="FFFF00"/>
                </a:solidFill>
                <a:effectLst/>
              </a:rPr>
              <a:t> - počasi</a:t>
            </a:r>
            <a:r>
              <a:rPr lang="sl-SI" dirty="0" smtClean="0">
                <a:solidFill>
                  <a:srgbClr val="FFFF00"/>
                </a:solidFill>
                <a:effectLst/>
              </a:rPr>
              <a:t>)</a:t>
            </a:r>
            <a:endParaRPr lang="sl-SI" dirty="0">
              <a:solidFill>
                <a:srgbClr val="FFFF00"/>
              </a:solidFill>
              <a:effectLst/>
            </a:endParaRPr>
          </a:p>
          <a:p>
            <a:pPr lvl="0">
              <a:lnSpc>
                <a:spcPct val="160000"/>
              </a:lnSpc>
            </a:pPr>
            <a:r>
              <a:rPr lang="sl-SI" u="sng" dirty="0">
                <a:solidFill>
                  <a:srgbClr val="FFFF00"/>
                </a:solidFill>
                <a:effectLst/>
              </a:rPr>
              <a:t>zmeren (</a:t>
            </a:r>
            <a:r>
              <a:rPr lang="sl-SI" u="sng" dirty="0" smtClean="0">
                <a:solidFill>
                  <a:srgbClr val="FFFF00"/>
                </a:solidFill>
                <a:effectLst/>
              </a:rPr>
              <a:t>moderato- zmerno, </a:t>
            </a:r>
            <a:r>
              <a:rPr lang="sl-SI" u="sng" dirty="0" err="1" smtClean="0">
                <a:solidFill>
                  <a:srgbClr val="FFFF00"/>
                </a:solidFill>
                <a:effectLst/>
              </a:rPr>
              <a:t>andante</a:t>
            </a:r>
            <a:r>
              <a:rPr lang="sl-SI" u="sng" dirty="0" smtClean="0">
                <a:solidFill>
                  <a:srgbClr val="FFFF00"/>
                </a:solidFill>
                <a:effectLst/>
              </a:rPr>
              <a:t> – lahno)</a:t>
            </a:r>
            <a:endParaRPr lang="sl-SI" dirty="0">
              <a:solidFill>
                <a:srgbClr val="FFFF00"/>
              </a:solidFill>
              <a:effectLst/>
            </a:endParaRPr>
          </a:p>
          <a:p>
            <a:pPr lvl="0">
              <a:lnSpc>
                <a:spcPct val="160000"/>
              </a:lnSpc>
            </a:pPr>
            <a:r>
              <a:rPr lang="sl-SI" u="sng" dirty="0">
                <a:solidFill>
                  <a:srgbClr val="FFFF00"/>
                </a:solidFill>
                <a:effectLst/>
              </a:rPr>
              <a:t>hiter (</a:t>
            </a:r>
            <a:r>
              <a:rPr lang="sl-SI" u="sng" dirty="0" smtClean="0">
                <a:solidFill>
                  <a:srgbClr val="FFFF00"/>
                </a:solidFill>
                <a:effectLst/>
              </a:rPr>
              <a:t>allegro – veselo, hitro, presto – zelo hitro)</a:t>
            </a:r>
            <a:endParaRPr lang="sl-SI" dirty="0">
              <a:solidFill>
                <a:srgbClr val="FFFF00"/>
              </a:solidFill>
              <a:effectLst/>
            </a:endParaRPr>
          </a:p>
          <a:p>
            <a:endParaRPr lang="sl-SI" dirty="0" smtClean="0">
              <a:effectLst/>
            </a:endParaRPr>
          </a:p>
          <a:p>
            <a:r>
              <a:rPr lang="sl-SI" dirty="0" smtClean="0">
                <a:effectLst/>
              </a:rPr>
              <a:t>glasbeno </a:t>
            </a:r>
            <a:r>
              <a:rPr lang="sl-SI" dirty="0">
                <a:effectLst/>
              </a:rPr>
              <a:t>pripoved lahko skladatelj popestri </a:t>
            </a:r>
            <a:r>
              <a:rPr lang="sl-SI" dirty="0" smtClean="0">
                <a:effectLst/>
              </a:rPr>
              <a:t>s:</a:t>
            </a:r>
          </a:p>
          <a:p>
            <a:pPr lvl="1"/>
            <a:r>
              <a:rPr lang="sl-SI" dirty="0" smtClean="0">
                <a:effectLst/>
              </a:rPr>
              <a:t>Prehitevanjem - </a:t>
            </a:r>
            <a:r>
              <a:rPr lang="sl-SI" dirty="0" err="1" smtClean="0">
                <a:effectLst/>
              </a:rPr>
              <a:t>accelerando</a:t>
            </a:r>
            <a:r>
              <a:rPr lang="sl-SI" dirty="0" smtClean="0">
                <a:effectLst/>
              </a:rPr>
              <a:t>, zadrževanjem - ritardando,…</a:t>
            </a:r>
            <a:endParaRPr lang="sl-SI" dirty="0">
              <a:effectLst/>
            </a:endParaRPr>
          </a:p>
          <a:p>
            <a:pPr marL="0" lvl="0" indent="0">
              <a:buNone/>
            </a:pP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2807596"/>
            <a:ext cx="2130032" cy="33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13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301</TotalTime>
  <Words>746</Words>
  <Application>Microsoft Office PowerPoint</Application>
  <PresentationFormat>Širokozaslonsko</PresentationFormat>
  <Paragraphs>102</Paragraphs>
  <Slides>12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Cambria Math</vt:lpstr>
      <vt:lpstr>Rockwell</vt:lpstr>
      <vt:lpstr>Wingdings</vt:lpstr>
      <vt:lpstr>Damask</vt:lpstr>
      <vt:lpstr>GLASBENI ZAPIS </vt:lpstr>
      <vt:lpstr>Zgodovinski pregled notnega zapisa</vt:lpstr>
      <vt:lpstr>PowerPointova predstavitev</vt:lpstr>
      <vt:lpstr>PowerPointova predstavitev</vt:lpstr>
      <vt:lpstr>Orientacija in uporaba notnega zapisa</vt:lpstr>
      <vt:lpstr>Orientacija in uporaba notnega zapisa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GLASBENI ZAPIS </dc:title>
  <dc:creator>AlešP</dc:creator>
  <cp:lastModifiedBy>AlešP</cp:lastModifiedBy>
  <cp:revision>29</cp:revision>
  <dcterms:created xsi:type="dcterms:W3CDTF">2020-09-07T11:24:52Z</dcterms:created>
  <dcterms:modified xsi:type="dcterms:W3CDTF">2020-09-15T08:42:29Z</dcterms:modified>
</cp:coreProperties>
</file>