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E3ED7-8074-4AAF-98E5-AD92F556CCDC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90E4E-4EE7-4CC6-A053-C9EC924665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5845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90E4E-4EE7-4CC6-A053-C9EC92466584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446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339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571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741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955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sl-S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16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122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446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7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0872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261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320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EFA0F5E-99B0-4651-9132-44700E1DD01F}" type="datetimeFigureOut">
              <a:rPr lang="sl-SI" smtClean="0"/>
              <a:t>9. 11. 2020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31FF93C-E6C3-4F78-B1DE-C7E3F9449F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842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8j8bYeo3W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WYmUZTYE78" TargetMode="External"/><Relationship Id="rId2" Type="http://schemas.openxmlformats.org/officeDocument/2006/relationships/hyperlink" Target="https://www.youtube.com/watch?v=R0ws0tATJL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NJdzGLK3gfc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/>
              <a:t>OBLIKOVNI ELEMENTI V GLASBI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609848" y="5192683"/>
            <a:ext cx="7891272" cy="1069848"/>
          </a:xfrm>
        </p:spPr>
        <p:txBody>
          <a:bodyPr/>
          <a:lstStyle/>
          <a:p>
            <a:pPr algn="r"/>
            <a:r>
              <a:rPr lang="sl-SI" dirty="0" smtClean="0"/>
              <a:t>Gimnazija Ptuj</a:t>
            </a:r>
          </a:p>
          <a:p>
            <a:pPr algn="r"/>
            <a:r>
              <a:rPr lang="sl-SI" dirty="0" smtClean="0"/>
              <a:t>Aleš Pevec, prof.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315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03593" y="0"/>
            <a:ext cx="10058400" cy="1609344"/>
          </a:xfrm>
        </p:spPr>
        <p:txBody>
          <a:bodyPr/>
          <a:lstStyle/>
          <a:p>
            <a:r>
              <a:rPr lang="sl-SI" dirty="0" smtClean="0"/>
              <a:t>Osnovne oblikovne enote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4196" y="1219200"/>
            <a:ext cx="10657193" cy="543098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l-SI" i="1" dirty="0" smtClean="0"/>
              <a:t>V arhitekturi, kiparstvu, poeziji in slikarstvu je oblika prepoznavna na prvi pogled. V glasbi pa poslušalci obliko doživljajo tako, da razločujejo in primerjajo tisto kar slišijo v danem trenutku s tistim, kar so že slišali in nato pričakujejo kaj bo sledilo.</a:t>
            </a:r>
          </a:p>
          <a:p>
            <a:pPr marL="0" indent="0" algn="just">
              <a:buNone/>
            </a:pPr>
            <a:endParaRPr lang="sl-SI" dirty="0" smtClean="0"/>
          </a:p>
          <a:p>
            <a:pPr algn="just"/>
            <a:r>
              <a:rPr lang="sl-SI" b="1" dirty="0" smtClean="0">
                <a:solidFill>
                  <a:srgbClr val="FF0000"/>
                </a:solidFill>
              </a:rPr>
              <a:t>OSNOVNE </a:t>
            </a:r>
            <a:r>
              <a:rPr lang="sl-SI" b="1" dirty="0">
                <a:solidFill>
                  <a:srgbClr val="FF0000"/>
                </a:solidFill>
              </a:rPr>
              <a:t>OBLIKOVNE ENOTE</a:t>
            </a:r>
          </a:p>
          <a:p>
            <a:pPr lvl="0"/>
            <a:r>
              <a:rPr lang="en-US" b="1" dirty="0"/>
              <a:t>MOTIV</a:t>
            </a:r>
            <a:r>
              <a:rPr lang="sl-SI" dirty="0"/>
              <a:t> – </a:t>
            </a:r>
            <a:r>
              <a:rPr lang="sl-SI" b="1" u="sng" dirty="0"/>
              <a:t>najmanjša osnovna glasbena oblika</a:t>
            </a:r>
            <a:r>
              <a:rPr lang="sl-SI" dirty="0"/>
              <a:t>, izhodiščna ideja skladatelja, </a:t>
            </a:r>
            <a:r>
              <a:rPr lang="sl-SI" dirty="0"/>
              <a:t>z</a:t>
            </a:r>
            <a:r>
              <a:rPr lang="sl-SI" dirty="0" smtClean="0"/>
              <a:t> </a:t>
            </a:r>
            <a:r>
              <a:rPr lang="sl-SI" dirty="0"/>
              <a:t>težnjo </a:t>
            </a:r>
            <a:r>
              <a:rPr lang="sl-SI" dirty="0" smtClean="0"/>
              <a:t>po nadaljevanju. Z motivi gradimo teme in melodije.</a:t>
            </a:r>
          </a:p>
          <a:p>
            <a:pPr lvl="0"/>
            <a:endParaRPr lang="sl-SI" dirty="0"/>
          </a:p>
          <a:p>
            <a:pPr lvl="0"/>
            <a:r>
              <a:rPr lang="en-US" b="1" dirty="0"/>
              <a:t>TEMA</a:t>
            </a:r>
            <a:r>
              <a:rPr lang="sl-SI" dirty="0"/>
              <a:t> – </a:t>
            </a:r>
            <a:r>
              <a:rPr lang="sl-SI" b="1" u="sng" dirty="0"/>
              <a:t>glasbena enota, ki daje glasbi IZRAZ in ZNAČAJ</a:t>
            </a:r>
            <a:r>
              <a:rPr lang="sl-SI" dirty="0"/>
              <a:t>, </a:t>
            </a:r>
            <a:r>
              <a:rPr lang="sl-SI" dirty="0" smtClean="0"/>
              <a:t>z njo gradimo glasbeno obliko in v sebi nosi težnjo po nadaljevanju.</a:t>
            </a:r>
          </a:p>
          <a:p>
            <a:pPr lvl="0"/>
            <a:endParaRPr lang="sl-SI" dirty="0"/>
          </a:p>
          <a:p>
            <a:pPr lvl="0">
              <a:spcBef>
                <a:spcPts val="0"/>
              </a:spcBef>
            </a:pPr>
            <a:r>
              <a:rPr lang="en-US" b="1" dirty="0"/>
              <a:t>MELODIJA</a:t>
            </a:r>
            <a:r>
              <a:rPr lang="sl-SI" dirty="0"/>
              <a:t> </a:t>
            </a:r>
            <a:r>
              <a:rPr lang="sl-SI" dirty="0" smtClean="0"/>
              <a:t>(gr. melos – pesem) – </a:t>
            </a:r>
            <a:r>
              <a:rPr lang="sl-SI" b="1" u="sng" dirty="0"/>
              <a:t>urejeno </a:t>
            </a:r>
            <a:r>
              <a:rPr lang="sl-SI" b="1" u="sng" dirty="0" smtClean="0"/>
              <a:t>zaporedje intervalov </a:t>
            </a:r>
            <a:r>
              <a:rPr lang="sl-SI" b="1" u="sng" dirty="0"/>
              <a:t>v smiselno in zaokroženo celoto</a:t>
            </a:r>
            <a:r>
              <a:rPr lang="sl-SI" dirty="0"/>
              <a:t>, nima težnje po </a:t>
            </a:r>
            <a:r>
              <a:rPr lang="sl-SI" dirty="0" smtClean="0"/>
              <a:t>nadaljevanju in lahko </a:t>
            </a:r>
            <a:r>
              <a:rPr lang="sl-SI" dirty="0"/>
              <a:t>stoji </a:t>
            </a:r>
            <a:r>
              <a:rPr lang="sl-SI" dirty="0" smtClean="0"/>
              <a:t>samostojno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sl-SI" dirty="0" smtClean="0"/>
              <a:t>   npr. otroške in </a:t>
            </a:r>
            <a:r>
              <a:rPr lang="sl-SI" dirty="0"/>
              <a:t>ljudske </a:t>
            </a:r>
            <a:r>
              <a:rPr lang="sl-SI" dirty="0" smtClean="0"/>
              <a:t>pesmi.                              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sl-SI" dirty="0"/>
              <a:t> </a:t>
            </a:r>
            <a:r>
              <a:rPr lang="sl-SI" dirty="0" smtClean="0"/>
              <a:t>    </a:t>
            </a:r>
          </a:p>
          <a:p>
            <a:pPr marL="0" lvl="0" indent="0">
              <a:spcBef>
                <a:spcPts val="0"/>
              </a:spcBef>
              <a:buNone/>
            </a:pPr>
            <a:endParaRPr lang="sl-SI" dirty="0"/>
          </a:p>
          <a:p>
            <a:pPr marL="0" lvl="0" indent="0">
              <a:spcBef>
                <a:spcPts val="0"/>
              </a:spcBef>
              <a:buNone/>
            </a:pPr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www.youtube.com/watch?v=D8j8bYeo3Wk</a:t>
            </a:r>
            <a:r>
              <a:rPr lang="sl-SI" dirty="0" smtClean="0"/>
              <a:t> – Primer motivov in teme </a:t>
            </a:r>
          </a:p>
          <a:p>
            <a:pPr>
              <a:spcBef>
                <a:spcPts val="0"/>
              </a:spcBef>
            </a:pPr>
            <a:endParaRPr lang="sl-SI" dirty="0" smtClean="0"/>
          </a:p>
          <a:p>
            <a:pPr marL="0" lvl="0" indent="0">
              <a:spcBef>
                <a:spcPts val="0"/>
              </a:spcBef>
              <a:buNone/>
            </a:pPr>
            <a:r>
              <a:rPr lang="sl-SI" dirty="0" smtClean="0"/>
              <a:t> </a:t>
            </a:r>
            <a:endParaRPr lang="sl-SI" dirty="0"/>
          </a:p>
          <a:p>
            <a:pPr marL="0" lvl="0" indent="0">
              <a:spcBef>
                <a:spcPts val="0"/>
              </a:spcBef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0075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OSNOVNA NAČELA OBLIKOVANJA</a:t>
            </a:r>
            <a:br>
              <a:rPr lang="sl-SI" b="1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u="sng" dirty="0"/>
              <a:t>EVOLUCIJSKI NAČIN</a:t>
            </a:r>
            <a:r>
              <a:rPr lang="sl-SI" dirty="0"/>
              <a:t> </a:t>
            </a:r>
            <a:r>
              <a:rPr lang="sl-SI" dirty="0" smtClean="0"/>
              <a:t>(pred letom 1750 – renesansa, barok in po letu 1900)</a:t>
            </a:r>
          </a:p>
          <a:p>
            <a:pPr lvl="1"/>
            <a:r>
              <a:rPr lang="sl-SI" dirty="0" smtClean="0"/>
              <a:t>Glasba se razvije </a:t>
            </a:r>
            <a:r>
              <a:rPr lang="sl-SI" dirty="0"/>
              <a:t>iz enega </a:t>
            </a:r>
            <a:r>
              <a:rPr lang="sl-SI" dirty="0" smtClean="0"/>
              <a:t>motiva</a:t>
            </a:r>
          </a:p>
          <a:p>
            <a:pPr lvl="1"/>
            <a:r>
              <a:rPr lang="sl-SI" dirty="0" smtClean="0"/>
              <a:t>Motivi se prelivajo drug v drugega</a:t>
            </a:r>
          </a:p>
          <a:p>
            <a:pPr lvl="1"/>
            <a:endParaRPr lang="sl-SI" dirty="0"/>
          </a:p>
          <a:p>
            <a:pPr lvl="1"/>
            <a:endParaRPr lang="sl-SI" dirty="0"/>
          </a:p>
          <a:p>
            <a:pPr lvl="0"/>
            <a:r>
              <a:rPr lang="en-US" b="1" u="sng" dirty="0"/>
              <a:t>ARHITEKTONSKI </a:t>
            </a:r>
            <a:r>
              <a:rPr lang="en-US" b="1" u="sng" dirty="0" smtClean="0"/>
              <a:t>NAČIN</a:t>
            </a:r>
            <a:r>
              <a:rPr lang="sl-SI" b="1" u="sng" dirty="0" smtClean="0"/>
              <a:t> </a:t>
            </a:r>
            <a:r>
              <a:rPr lang="sl-SI" dirty="0" smtClean="0"/>
              <a:t>(med letom 1750 in 1900 </a:t>
            </a:r>
            <a:r>
              <a:rPr lang="sl-SI" dirty="0"/>
              <a:t>– </a:t>
            </a:r>
            <a:r>
              <a:rPr lang="sl-SI" dirty="0" smtClean="0"/>
              <a:t>klasicizem, romantika)</a:t>
            </a:r>
          </a:p>
          <a:p>
            <a:pPr lvl="1"/>
            <a:r>
              <a:rPr lang="sl-SI" dirty="0" smtClean="0"/>
              <a:t>Motivi so jasni in se </a:t>
            </a:r>
            <a:r>
              <a:rPr lang="sl-SI" dirty="0"/>
              <a:t>vežejo v večje enote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253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OSNOVNE GLASBENE OBLIKE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u="sng" dirty="0"/>
              <a:t>DVODELNA PESEMSKA OBLIKA</a:t>
            </a:r>
            <a:r>
              <a:rPr lang="sl-SI" dirty="0"/>
              <a:t> (renesansa, barok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Najbolj </a:t>
            </a:r>
            <a:r>
              <a:rPr lang="sl-SI" dirty="0"/>
              <a:t>značilna oblika starejših glasbenih obdobij je dvodelna, oblikovana po načelu napetosti in </a:t>
            </a:r>
            <a:r>
              <a:rPr lang="sl-SI" dirty="0" smtClean="0"/>
              <a:t>sprostitve oz. vprašanja in odgovora.</a:t>
            </a:r>
          </a:p>
          <a:p>
            <a:pPr lvl="1"/>
            <a:r>
              <a:rPr lang="sl-SI" dirty="0" smtClean="0"/>
              <a:t>Zaplet/napetost/vprašanje = A</a:t>
            </a:r>
          </a:p>
          <a:p>
            <a:pPr lvl="1"/>
            <a:r>
              <a:rPr lang="sl-SI" dirty="0" smtClean="0"/>
              <a:t>Razrešitev/sprostitev/odgovor = B</a:t>
            </a:r>
          </a:p>
          <a:p>
            <a:pPr marL="274320" lvl="1" indent="0">
              <a:buNone/>
            </a:pPr>
            <a:r>
              <a:rPr lang="sl-SI" sz="2400" dirty="0" smtClean="0">
                <a:solidFill>
                  <a:srgbClr val="FF0000"/>
                </a:solidFill>
              </a:rPr>
              <a:t>A   B</a:t>
            </a:r>
          </a:p>
          <a:p>
            <a:pPr marL="274320" lvl="1" indent="0">
              <a:buNone/>
            </a:pPr>
            <a:endParaRPr lang="sl-SI" dirty="0"/>
          </a:p>
          <a:p>
            <a:pPr lvl="0"/>
            <a:r>
              <a:rPr lang="sl-SI" u="sng" dirty="0" smtClean="0"/>
              <a:t>TRIDELNA </a:t>
            </a:r>
            <a:r>
              <a:rPr lang="sl-SI" u="sng" dirty="0"/>
              <a:t>PESEMSKA OBLIKA</a:t>
            </a:r>
            <a:r>
              <a:rPr lang="sl-SI" dirty="0"/>
              <a:t> (klasicizem, romantika, današnji čas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Pri tridelni obliki se prvi del ponovi.</a:t>
            </a:r>
          </a:p>
          <a:p>
            <a:pPr marL="0" indent="0">
              <a:buNone/>
            </a:pPr>
            <a:r>
              <a:rPr lang="sl-SI" dirty="0" smtClean="0"/>
              <a:t>   </a:t>
            </a:r>
            <a:r>
              <a:rPr lang="sl-SI" sz="2400" dirty="0" smtClean="0">
                <a:solidFill>
                  <a:srgbClr val="FF0000"/>
                </a:solidFill>
              </a:rPr>
              <a:t>A   B   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447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NAČELA OBLIKOVANJA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Kontrast – </a:t>
            </a:r>
          </a:p>
          <a:p>
            <a:endParaRPr lang="sl-SI" dirty="0"/>
          </a:p>
          <a:p>
            <a:endParaRPr lang="sl-SI" dirty="0" smtClean="0"/>
          </a:p>
          <a:p>
            <a:r>
              <a:rPr lang="sl-SI" dirty="0" smtClean="0"/>
              <a:t>Ponavljanje - </a:t>
            </a:r>
          </a:p>
          <a:p>
            <a:endParaRPr lang="sl-SI" i="1" dirty="0" smtClean="0"/>
          </a:p>
          <a:p>
            <a:endParaRPr lang="sl-SI" i="1" dirty="0" smtClean="0"/>
          </a:p>
          <a:p>
            <a:r>
              <a:rPr lang="sl-SI" dirty="0" smtClean="0"/>
              <a:t>Kontrast in ponavljanje –</a:t>
            </a:r>
          </a:p>
          <a:p>
            <a:endParaRPr lang="sl-SI" dirty="0"/>
          </a:p>
          <a:p>
            <a:endParaRPr lang="sl-SI" dirty="0" smtClean="0"/>
          </a:p>
          <a:p>
            <a:r>
              <a:rPr lang="sl-SI" dirty="0" smtClean="0"/>
              <a:t>Kontrasta in variacije - </a:t>
            </a:r>
            <a:endParaRPr lang="sl-SI" dirty="0"/>
          </a:p>
          <a:p>
            <a:endParaRPr lang="sl-SI" dirty="0"/>
          </a:p>
        </p:txBody>
      </p:sp>
      <p:sp>
        <p:nvSpPr>
          <p:cNvPr id="4" name="Enakokraki trikotnik 3"/>
          <p:cNvSpPr/>
          <p:nvPr/>
        </p:nvSpPr>
        <p:spPr>
          <a:xfrm>
            <a:off x="2927927" y="1838036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Elipsa 4"/>
          <p:cNvSpPr/>
          <p:nvPr/>
        </p:nvSpPr>
        <p:spPr>
          <a:xfrm>
            <a:off x="4461163" y="1838036"/>
            <a:ext cx="914400" cy="9421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Enakokraki trikotnik 5"/>
          <p:cNvSpPr/>
          <p:nvPr/>
        </p:nvSpPr>
        <p:spPr>
          <a:xfrm>
            <a:off x="4461163" y="293226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Enakokraki trikotnik 6"/>
          <p:cNvSpPr/>
          <p:nvPr/>
        </p:nvSpPr>
        <p:spPr>
          <a:xfrm>
            <a:off x="2907145" y="293226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Enakokraki trikotnik 7"/>
          <p:cNvSpPr/>
          <p:nvPr/>
        </p:nvSpPr>
        <p:spPr>
          <a:xfrm>
            <a:off x="4351435" y="4095034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Enakokraki trikotnik 8"/>
          <p:cNvSpPr/>
          <p:nvPr/>
        </p:nvSpPr>
        <p:spPr>
          <a:xfrm>
            <a:off x="6637435" y="4146804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Elipsa 9"/>
          <p:cNvSpPr/>
          <p:nvPr/>
        </p:nvSpPr>
        <p:spPr>
          <a:xfrm>
            <a:off x="5641848" y="4146804"/>
            <a:ext cx="914400" cy="9421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Enakokraki trikotnik 10"/>
          <p:cNvSpPr/>
          <p:nvPr/>
        </p:nvSpPr>
        <p:spPr>
          <a:xfrm>
            <a:off x="4314859" y="5287264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Elipsa 11"/>
          <p:cNvSpPr/>
          <p:nvPr/>
        </p:nvSpPr>
        <p:spPr>
          <a:xfrm>
            <a:off x="5641848" y="5300680"/>
            <a:ext cx="914400" cy="9421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Enakokraki trikotnik 12"/>
          <p:cNvSpPr/>
          <p:nvPr/>
        </p:nvSpPr>
        <p:spPr>
          <a:xfrm>
            <a:off x="6822533" y="5257800"/>
            <a:ext cx="1060704" cy="914400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453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GLASBENE VRSTE in OBLIKE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69455" y="1893455"/>
            <a:ext cx="10758793" cy="4867563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Rondo</a:t>
            </a:r>
            <a:r>
              <a:rPr lang="sl-SI" dirty="0" smtClean="0"/>
              <a:t> (pesem v krogu) </a:t>
            </a:r>
            <a:r>
              <a:rPr lang="sl-SI" u="sng" dirty="0"/>
              <a:t>izhaja iz družabne plesne </a:t>
            </a:r>
            <a:r>
              <a:rPr lang="sl-SI" u="sng" dirty="0" smtClean="0"/>
              <a:t>pesmi </a:t>
            </a:r>
            <a:r>
              <a:rPr lang="sl-SI" dirty="0" smtClean="0"/>
              <a:t>– uveljavi se v 17. stoletju. Pri tej pesmi se del A vedno ponavlja in izmenjuje z ostalimi deli B,C,Č,D.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rgbClr val="FF0000"/>
                </a:solidFill>
              </a:rPr>
              <a:t>A B A C A Č A D A itd. po potrebi!</a:t>
            </a:r>
          </a:p>
          <a:p>
            <a:pPr marL="0" indent="0">
              <a:buNone/>
            </a:pPr>
            <a:r>
              <a:rPr lang="en-US" sz="1600" dirty="0" smtClean="0"/>
              <a:t>Kodaly-</a:t>
            </a:r>
            <a:r>
              <a:rPr lang="en-US" sz="1600" dirty="0" err="1" smtClean="0"/>
              <a:t>Hary</a:t>
            </a:r>
            <a:r>
              <a:rPr lang="en-US" sz="1600" dirty="0" smtClean="0"/>
              <a:t> </a:t>
            </a:r>
            <a:r>
              <a:rPr lang="en-US" sz="1600" dirty="0"/>
              <a:t>Janos Suites-Viennese Musical </a:t>
            </a:r>
            <a:r>
              <a:rPr lang="en-US" sz="1600" dirty="0" smtClean="0"/>
              <a:t>Clock</a:t>
            </a:r>
            <a:r>
              <a:rPr lang="sl-SI" sz="1600" dirty="0" smtClean="0"/>
              <a:t> - </a:t>
            </a:r>
            <a:r>
              <a:rPr lang="sl-SI" sz="1800" dirty="0" smtClean="0">
                <a:solidFill>
                  <a:srgbClr val="FF0000"/>
                </a:solidFill>
                <a:hlinkClick r:id="rId2"/>
              </a:rPr>
              <a:t>https</a:t>
            </a:r>
            <a:r>
              <a:rPr lang="sl-SI" sz="1800" dirty="0">
                <a:solidFill>
                  <a:srgbClr val="FF0000"/>
                </a:solidFill>
                <a:hlinkClick r:id="rId2"/>
              </a:rPr>
              <a:t>://</a:t>
            </a:r>
            <a:r>
              <a:rPr lang="sl-SI" sz="1800" dirty="0" smtClean="0">
                <a:solidFill>
                  <a:srgbClr val="FF0000"/>
                </a:solidFill>
                <a:hlinkClick r:id="rId2"/>
              </a:rPr>
              <a:t>www.youtube.com/watch?v=R0ws0tATJLg</a:t>
            </a:r>
            <a:r>
              <a:rPr lang="sl-SI" sz="1800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sl-SI" sz="1800" dirty="0" smtClean="0">
              <a:solidFill>
                <a:srgbClr val="FF0000"/>
              </a:solidFill>
            </a:endParaRPr>
          </a:p>
          <a:p>
            <a:r>
              <a:rPr lang="sl-SI" dirty="0" smtClean="0">
                <a:solidFill>
                  <a:srgbClr val="FF0000"/>
                </a:solidFill>
              </a:rPr>
              <a:t>Variacije – </a:t>
            </a:r>
            <a:r>
              <a:rPr lang="sl-SI" dirty="0" smtClean="0"/>
              <a:t>eden od postopkov skladanja, kjer skladatelj osnovno glasbeno temo variira/spreminja na različne načine (sprememba tempa, ritme, dinamike, melodije, harmonije, lestvice, izraza …)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rgbClr val="FF0000"/>
                </a:solidFill>
              </a:rPr>
              <a:t>A   B   A</a:t>
            </a:r>
            <a:r>
              <a:rPr lang="sl-SI" sz="24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’</a:t>
            </a:r>
            <a:endParaRPr lang="sl-SI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dirty="0" smtClean="0"/>
              <a:t>W. A. Mozart </a:t>
            </a:r>
            <a:r>
              <a:rPr lang="sl-SI" dirty="0"/>
              <a:t>- </a:t>
            </a:r>
            <a:r>
              <a:rPr lang="sl-SI" dirty="0" err="1"/>
              <a:t>Turkish</a:t>
            </a:r>
            <a:r>
              <a:rPr lang="sl-SI" dirty="0"/>
              <a:t> </a:t>
            </a:r>
            <a:r>
              <a:rPr lang="sl-SI" dirty="0" err="1" smtClean="0"/>
              <a:t>March</a:t>
            </a:r>
            <a:r>
              <a:rPr lang="sl-SI" dirty="0" smtClean="0"/>
              <a:t> – original</a:t>
            </a:r>
          </a:p>
          <a:p>
            <a:pPr marL="0" indent="0">
              <a:buNone/>
            </a:pPr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www.youtube.com/watch?v=uWYmUZTYE78</a:t>
            </a:r>
            <a:r>
              <a:rPr lang="sl-SI" dirty="0" smtClean="0"/>
              <a:t> </a:t>
            </a:r>
          </a:p>
          <a:p>
            <a:pPr marL="0" indent="0">
              <a:buNone/>
            </a:pPr>
            <a:r>
              <a:rPr lang="sl-SI" dirty="0"/>
              <a:t>W. A. </a:t>
            </a:r>
            <a:r>
              <a:rPr lang="sl-SI" dirty="0" smtClean="0"/>
              <a:t>Mozart / A. </a:t>
            </a:r>
            <a:r>
              <a:rPr lang="sl-SI" dirty="0" err="1" smtClean="0"/>
              <a:t>Volodos</a:t>
            </a:r>
            <a:r>
              <a:rPr lang="sl-SI" dirty="0" smtClean="0"/>
              <a:t> - </a:t>
            </a:r>
            <a:r>
              <a:rPr lang="sl-SI" dirty="0" err="1"/>
              <a:t>Turkish</a:t>
            </a:r>
            <a:r>
              <a:rPr lang="sl-SI" dirty="0"/>
              <a:t> </a:t>
            </a:r>
            <a:r>
              <a:rPr lang="sl-SI" dirty="0" err="1"/>
              <a:t>March</a:t>
            </a:r>
            <a:r>
              <a:rPr lang="sl-SI" dirty="0"/>
              <a:t> – </a:t>
            </a:r>
            <a:r>
              <a:rPr lang="sl-SI" dirty="0" smtClean="0"/>
              <a:t>variacija </a:t>
            </a:r>
          </a:p>
          <a:p>
            <a:pPr marL="0" indent="0">
              <a:buNone/>
            </a:pPr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www.youtube.com/watch?v=NJdzGLK3gfc</a:t>
            </a:r>
            <a:r>
              <a:rPr lang="sl-SI" dirty="0" smtClean="0"/>
              <a:t> </a:t>
            </a:r>
            <a:endParaRPr lang="sl-SI" dirty="0"/>
          </a:p>
          <a:p>
            <a:pPr marL="0" indent="0">
              <a:buNone/>
            </a:pP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56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GLASBENE OBLIKE PO OBDOBJIH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u="sng" dirty="0" smtClean="0">
                <a:solidFill>
                  <a:srgbClr val="FF0000"/>
                </a:solidFill>
              </a:rPr>
              <a:t>RENESANSA</a:t>
            </a:r>
          </a:p>
          <a:p>
            <a:pPr lvl="1"/>
            <a:r>
              <a:rPr lang="sl-SI" b="1" u="sng" dirty="0" smtClean="0"/>
              <a:t>maša, motet, madrigal, </a:t>
            </a:r>
            <a:r>
              <a:rPr lang="sl-SI" b="1" u="sng" dirty="0" err="1" smtClean="0"/>
              <a:t>chanson</a:t>
            </a:r>
            <a:r>
              <a:rPr lang="sl-SI" b="1" u="sng" dirty="0" smtClean="0"/>
              <a:t>, </a:t>
            </a:r>
            <a:r>
              <a:rPr lang="sl-SI" b="1" u="sng" dirty="0" err="1" smtClean="0"/>
              <a:t>Lied</a:t>
            </a:r>
            <a:r>
              <a:rPr lang="sl-SI" b="1" u="sng" dirty="0" smtClean="0"/>
              <a:t>, </a:t>
            </a:r>
            <a:r>
              <a:rPr lang="sl-SI" b="1" u="sng" dirty="0" err="1" smtClean="0"/>
              <a:t>balletto</a:t>
            </a:r>
            <a:r>
              <a:rPr lang="sl-SI" b="1" u="sng" dirty="0" smtClean="0"/>
              <a:t>, </a:t>
            </a:r>
            <a:r>
              <a:rPr lang="sl-SI" b="1" u="sng" dirty="0" err="1" smtClean="0"/>
              <a:t>ricercar</a:t>
            </a:r>
            <a:r>
              <a:rPr lang="sl-SI" b="1" u="sng" dirty="0" smtClean="0"/>
              <a:t>, </a:t>
            </a:r>
            <a:r>
              <a:rPr lang="sl-SI" b="1" u="sng" dirty="0" err="1" smtClean="0"/>
              <a:t>canzona</a:t>
            </a:r>
            <a:endParaRPr lang="sl-SI" b="1" u="sng" dirty="0" smtClean="0"/>
          </a:p>
          <a:p>
            <a:pPr lvl="1"/>
            <a:endParaRPr lang="sl-SI" dirty="0"/>
          </a:p>
          <a:p>
            <a:r>
              <a:rPr lang="sl-SI" b="1" u="sng" dirty="0" smtClean="0">
                <a:solidFill>
                  <a:srgbClr val="00B050"/>
                </a:solidFill>
              </a:rPr>
              <a:t>BAROK</a:t>
            </a:r>
          </a:p>
          <a:p>
            <a:pPr lvl="1"/>
            <a:r>
              <a:rPr lang="sl-SI" b="1" u="sng" dirty="0" smtClean="0"/>
              <a:t>oratorij, kantata, opera, suita, </a:t>
            </a:r>
            <a:r>
              <a:rPr lang="sl-SI" b="1" u="sng" dirty="0" err="1" smtClean="0"/>
              <a:t>concerto</a:t>
            </a:r>
            <a:r>
              <a:rPr lang="sl-SI" b="1" u="sng" dirty="0" smtClean="0"/>
              <a:t> </a:t>
            </a:r>
            <a:r>
              <a:rPr lang="sl-SI" b="1" u="sng" dirty="0" err="1" smtClean="0"/>
              <a:t>grosso</a:t>
            </a:r>
            <a:r>
              <a:rPr lang="sl-SI" b="1" u="sng" dirty="0" smtClean="0"/>
              <a:t>, preludij/</a:t>
            </a:r>
            <a:r>
              <a:rPr lang="sl-SI" b="1" u="sng" dirty="0" err="1" smtClean="0"/>
              <a:t>tocatta</a:t>
            </a:r>
            <a:r>
              <a:rPr lang="sl-SI" b="1" u="sng" dirty="0" smtClean="0"/>
              <a:t>, fuga</a:t>
            </a:r>
            <a:endParaRPr lang="sl-SI" b="1" u="sng" dirty="0">
              <a:solidFill>
                <a:srgbClr val="0070C0"/>
              </a:solidFill>
            </a:endParaRPr>
          </a:p>
          <a:p>
            <a:pPr lvl="1"/>
            <a:endParaRPr lang="sl-SI" dirty="0" smtClean="0">
              <a:solidFill>
                <a:srgbClr val="0070C0"/>
              </a:solidFill>
            </a:endParaRPr>
          </a:p>
          <a:p>
            <a:r>
              <a:rPr lang="sl-SI" b="1" u="sng" dirty="0" smtClean="0">
                <a:solidFill>
                  <a:srgbClr val="0070C0"/>
                </a:solidFill>
              </a:rPr>
              <a:t>KLASICIZEM</a:t>
            </a:r>
          </a:p>
          <a:p>
            <a:pPr lvl="1"/>
            <a:r>
              <a:rPr lang="sl-SI" b="1" u="sng" dirty="0" smtClean="0"/>
              <a:t>sonata, rondo, simfonija, koncert, opera</a:t>
            </a:r>
          </a:p>
          <a:p>
            <a:pPr lvl="1"/>
            <a:endParaRPr lang="sl-SI" b="1" u="sng" dirty="0"/>
          </a:p>
          <a:p>
            <a:r>
              <a:rPr lang="sl-SI" b="1" u="sng" dirty="0" smtClean="0">
                <a:solidFill>
                  <a:srgbClr val="FF33CC"/>
                </a:solidFill>
              </a:rPr>
              <a:t>ROMANTIKA</a:t>
            </a:r>
          </a:p>
          <a:p>
            <a:pPr lvl="1"/>
            <a:r>
              <a:rPr lang="sl-SI" b="1" u="sng" dirty="0" smtClean="0"/>
              <a:t>simfonična pesnitev, glasbena drama, klavirske miniature, samospev, koncert, sonata, simfonija</a:t>
            </a:r>
          </a:p>
        </p:txBody>
      </p:sp>
    </p:spTree>
    <p:extLst>
      <p:ext uri="{BB962C8B-B14F-4D97-AF65-F5344CB8AC3E}">
        <p14:creationId xmlns:p14="http://schemas.microsoft.com/office/powerpoint/2010/main" val="353260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sta lesa">
  <a:themeElements>
    <a:clrScheme name="Vrsta les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rsta les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sta les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TM03090434[[fn=Vrsta lesa]]</Template>
  <TotalTime>332</TotalTime>
  <Words>475</Words>
  <Application>Microsoft Office PowerPoint</Application>
  <PresentationFormat>Širokozaslonsko</PresentationFormat>
  <Paragraphs>71</Paragraphs>
  <Slides>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3" baseType="lpstr">
      <vt:lpstr>Calibri</vt:lpstr>
      <vt:lpstr>Rockwell</vt:lpstr>
      <vt:lpstr>Rockwell Condensed</vt:lpstr>
      <vt:lpstr>Trebuchet MS</vt:lpstr>
      <vt:lpstr>Wingdings</vt:lpstr>
      <vt:lpstr>Vrsta lesa</vt:lpstr>
      <vt:lpstr>OBLIKOVNI ELEMENTI V GLASBI</vt:lpstr>
      <vt:lpstr>Osnovne oblikovne enote</vt:lpstr>
      <vt:lpstr>OSNOVNA NAČELA OBLIKOVANJA </vt:lpstr>
      <vt:lpstr>OSNOVNE GLASBENE OBLIKE</vt:lpstr>
      <vt:lpstr>NAČELA OBLIKOVANJA</vt:lpstr>
      <vt:lpstr>GLASBENE VRSTE in OBLIKE</vt:lpstr>
      <vt:lpstr>GLASBENE OBLIKE PO OBDOBJIH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OBLIKOVNI ELEMENTI V GLASBI</dc:title>
  <dc:creator>Sola PC - SIO2020</dc:creator>
  <cp:lastModifiedBy>Sola PC - SIO2020</cp:lastModifiedBy>
  <cp:revision>12</cp:revision>
  <dcterms:created xsi:type="dcterms:W3CDTF">2020-11-09T16:17:09Z</dcterms:created>
  <dcterms:modified xsi:type="dcterms:W3CDTF">2020-11-09T21:53:23Z</dcterms:modified>
</cp:coreProperties>
</file>