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4" r:id="rId5"/>
    <p:sldId id="262" r:id="rId6"/>
    <p:sldId id="263" r:id="rId7"/>
    <p:sldId id="260" r:id="rId8"/>
    <p:sldId id="258" r:id="rId9"/>
    <p:sldId id="267" r:id="rId10"/>
    <p:sldId id="265" r:id="rId11"/>
    <p:sldId id="259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0266" y="2186060"/>
            <a:ext cx="10364451" cy="1596177"/>
          </a:xfrm>
        </p:spPr>
        <p:txBody>
          <a:bodyPr>
            <a:normAutofit/>
          </a:bodyPr>
          <a:lstStyle/>
          <a:p>
            <a:r>
              <a:rPr lang="sl-SI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POSVETNA GLASBA</a:t>
            </a:r>
            <a:endParaRPr lang="sl-SI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316480" y="129528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3200" b="1" dirty="0">
                <a:solidFill>
                  <a:srgbClr val="FF0000"/>
                </a:solidFill>
              </a:rPr>
              <a:t>POSNETEK </a:t>
            </a:r>
            <a:r>
              <a:rPr lang="sl-SI" sz="3200" b="1" dirty="0" smtClean="0">
                <a:solidFill>
                  <a:srgbClr val="FF0000"/>
                </a:solidFill>
              </a:rPr>
              <a:t>3:</a:t>
            </a:r>
            <a:endParaRPr lang="sl-SI" sz="3200" b="1" dirty="0">
              <a:solidFill>
                <a:srgbClr val="FF0000"/>
              </a:solidFill>
            </a:endParaRPr>
          </a:p>
          <a:p>
            <a:endParaRPr lang="sl-SI" sz="3200" dirty="0"/>
          </a:p>
          <a:p>
            <a:r>
              <a:rPr lang="sl-SI" sz="3200" dirty="0"/>
              <a:t>Carl Orff: O Fortuna (O, </a:t>
            </a:r>
            <a:r>
              <a:rPr lang="sl-SI" sz="3200" dirty="0" smtClean="0"/>
              <a:t>sreča)</a:t>
            </a:r>
            <a:endParaRPr lang="sl-SI" sz="3200" dirty="0"/>
          </a:p>
        </p:txBody>
      </p:sp>
      <p:pic>
        <p:nvPicPr>
          <p:cNvPr id="3" name="26 Skladba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6234" y="3679963"/>
            <a:ext cx="1324338" cy="13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950720" y="896983"/>
            <a:ext cx="75329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FF0000"/>
                </a:solidFill>
              </a:rPr>
              <a:t>POSNETEK 4:</a:t>
            </a:r>
          </a:p>
          <a:p>
            <a:endParaRPr lang="sl-SI" sz="2800" dirty="0"/>
          </a:p>
          <a:p>
            <a:r>
              <a:rPr lang="sl-SI" sz="2800" dirty="0" smtClean="0"/>
              <a:t>Carl Orff: O Fortuna (O, sreča; sodobna priredba)</a:t>
            </a:r>
            <a:endParaRPr lang="sl-SI" sz="2800" dirty="0"/>
          </a:p>
        </p:txBody>
      </p:sp>
      <p:pic>
        <p:nvPicPr>
          <p:cNvPr id="3" name="25 Skladba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0737" y="2722020"/>
            <a:ext cx="1637846" cy="16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474720" y="330926"/>
            <a:ext cx="6574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>PONOVITEV - NALOGA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593669" y="261251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u="sng" dirty="0">
                <a:solidFill>
                  <a:srgbClr val="FF0000"/>
                </a:solidFill>
              </a:rPr>
              <a:t>NALOGA 2:</a:t>
            </a:r>
          </a:p>
          <a:p>
            <a:endParaRPr lang="sl-SI" sz="2400" dirty="0">
              <a:solidFill>
                <a:srgbClr val="FF0000"/>
              </a:solidFill>
            </a:endParaRPr>
          </a:p>
          <a:p>
            <a:r>
              <a:rPr lang="sl-SI" sz="2400" dirty="0"/>
              <a:t>Poslušaj oba </a:t>
            </a:r>
            <a:r>
              <a:rPr lang="sl-SI" sz="2400" dirty="0" smtClean="0"/>
              <a:t>posnetka (3, 4). </a:t>
            </a:r>
            <a:r>
              <a:rPr lang="sl-SI" sz="2400" dirty="0"/>
              <a:t>Tvoja naloga je, da v komentar v </a:t>
            </a:r>
            <a:r>
              <a:rPr lang="sl-SI" sz="2400" dirty="0" smtClean="0"/>
              <a:t>spletno učilnico </a:t>
            </a:r>
            <a:r>
              <a:rPr lang="sl-SI" sz="2400" dirty="0"/>
              <a:t>zapišeš: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FF0000"/>
                </a:solidFill>
              </a:rPr>
              <a:t>Kakšna je razlika med tema dvema posnetkoma,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FF0000"/>
                </a:solidFill>
              </a:rPr>
              <a:t>Katera izvedba ti je bolj všeč. Zakaj?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593669" y="673526"/>
            <a:ext cx="80293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u="sng" dirty="0">
                <a:solidFill>
                  <a:srgbClr val="FF0000"/>
                </a:solidFill>
              </a:rPr>
              <a:t>NALOGA 1:</a:t>
            </a:r>
          </a:p>
          <a:p>
            <a:endParaRPr lang="sl-SI" sz="2400" dirty="0"/>
          </a:p>
          <a:p>
            <a:r>
              <a:rPr lang="sl-SI" sz="2400" dirty="0"/>
              <a:t>Poslušaj oba </a:t>
            </a:r>
            <a:r>
              <a:rPr lang="sl-SI" sz="2400" dirty="0" smtClean="0"/>
              <a:t>posnetka (1, 2). </a:t>
            </a:r>
            <a:r>
              <a:rPr lang="sl-SI" sz="2400" dirty="0"/>
              <a:t>Tvoja naloga je, da v komentar v </a:t>
            </a:r>
            <a:r>
              <a:rPr lang="sl-SI" sz="2400" dirty="0" smtClean="0"/>
              <a:t>spletno učilnico zapišeš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FF0000"/>
                </a:solidFill>
              </a:rPr>
              <a:t>K</a:t>
            </a:r>
            <a:r>
              <a:rPr lang="sl-SI" sz="2400" dirty="0" smtClean="0">
                <a:solidFill>
                  <a:srgbClr val="FF0000"/>
                </a:solidFill>
              </a:rPr>
              <a:t>akšna </a:t>
            </a:r>
            <a:r>
              <a:rPr lang="sl-SI" sz="2400" dirty="0">
                <a:solidFill>
                  <a:srgbClr val="FF0000"/>
                </a:solidFill>
              </a:rPr>
              <a:t>je razlika med tema dvema </a:t>
            </a:r>
            <a:r>
              <a:rPr lang="sl-SI" sz="2400" dirty="0" smtClean="0">
                <a:solidFill>
                  <a:srgbClr val="FF0000"/>
                </a:solidFill>
              </a:rPr>
              <a:t>posnetkoma?</a:t>
            </a: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593669" y="4938264"/>
            <a:ext cx="9379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u="sng" dirty="0">
                <a:solidFill>
                  <a:srgbClr val="FF0000"/>
                </a:solidFill>
              </a:rPr>
              <a:t>NALOGA </a:t>
            </a:r>
            <a:r>
              <a:rPr lang="sl-SI" sz="2400" b="1" u="sng" dirty="0" smtClean="0">
                <a:solidFill>
                  <a:srgbClr val="FF0000"/>
                </a:solidFill>
              </a:rPr>
              <a:t>3: Ne rabiš pošiljati (oddajati v spletno učilnico)</a:t>
            </a:r>
            <a:endParaRPr lang="sl-SI" sz="2400" b="1" u="sng" dirty="0">
              <a:solidFill>
                <a:srgbClr val="FF0000"/>
              </a:solidFill>
            </a:endParaRPr>
          </a:p>
          <a:p>
            <a:endParaRPr lang="sl-SI" sz="2400" dirty="0">
              <a:solidFill>
                <a:srgbClr val="FF0000"/>
              </a:solidFill>
            </a:endParaRPr>
          </a:p>
          <a:p>
            <a:r>
              <a:rPr lang="sl-SI" sz="2400" dirty="0" smtClean="0"/>
              <a:t>Naredi si </a:t>
            </a:r>
            <a:r>
              <a:rPr lang="sl-SI" sz="2400" b="1" u="sng" dirty="0" smtClean="0">
                <a:solidFill>
                  <a:srgbClr val="FF0000"/>
                </a:solidFill>
              </a:rPr>
              <a:t>izpiske/</a:t>
            </a:r>
            <a:r>
              <a:rPr lang="sl-SI" sz="2400" b="1" u="sng" dirty="0" err="1" smtClean="0">
                <a:solidFill>
                  <a:srgbClr val="FF0000"/>
                </a:solidFill>
              </a:rPr>
              <a:t>misleni</a:t>
            </a:r>
            <a:r>
              <a:rPr lang="sl-SI" sz="2400" b="1" u="sng" dirty="0" smtClean="0">
                <a:solidFill>
                  <a:srgbClr val="FF0000"/>
                </a:solidFill>
              </a:rPr>
              <a:t> vzorec </a:t>
            </a:r>
            <a:r>
              <a:rPr lang="sl-SI" sz="2400" dirty="0" smtClean="0"/>
              <a:t>današnje ure. V Zvezek napiši naslov Posvetna glasba (lahko si pomagaš z učbenikom na strani 25 in 26.</a:t>
            </a:r>
            <a:endParaRPr lang="sl-SI" sz="2400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9354" y="4515581"/>
            <a:ext cx="845366" cy="8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029097" y="722811"/>
            <a:ext cx="7280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Za konec si še enkrat oglej videoposnetek zelo priljubljene, večkrat izvajane kantate </a:t>
            </a:r>
            <a:r>
              <a:rPr lang="sl-SI" sz="2800" b="1" i="1" u="sng" dirty="0" smtClean="0"/>
              <a:t>O, Fortuna</a:t>
            </a:r>
            <a:r>
              <a:rPr lang="sl-SI" sz="2800" dirty="0" smtClean="0"/>
              <a:t>, skladatelja Carla Orffa.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6044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Fortuna - Carmina Burana (Carl Orff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909" y="685799"/>
            <a:ext cx="10252891" cy="576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9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296091" y="1332411"/>
            <a:ext cx="115475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 smtClean="0">
                <a:latin typeface="+mj-lt"/>
              </a:rPr>
              <a:t>V </a:t>
            </a:r>
            <a:r>
              <a:rPr lang="sl-SI" sz="2000" dirty="0">
                <a:latin typeface="+mj-lt"/>
              </a:rPr>
              <a:t>zgodnjem srednjem veku je bila posvetna glasba označena kot izročilo </a:t>
            </a:r>
            <a:r>
              <a:rPr lang="sl-SI" sz="2000" dirty="0" smtClean="0">
                <a:latin typeface="+mj-lt"/>
              </a:rPr>
              <a:t>poganstva,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 smtClean="0">
                <a:latin typeface="+mj-lt"/>
              </a:rPr>
              <a:t>proti </a:t>
            </a:r>
            <a:r>
              <a:rPr lang="sl-SI" sz="2000" dirty="0">
                <a:latin typeface="+mj-lt"/>
              </a:rPr>
              <a:t>koncu prvega tisočletja se je priljubila številnim posvetnim </a:t>
            </a:r>
            <a:r>
              <a:rPr lang="sl-SI" sz="2000" dirty="0" smtClean="0">
                <a:latin typeface="+mj-lt"/>
              </a:rPr>
              <a:t>vladarjem,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 smtClean="0">
                <a:latin typeface="+mj-lt"/>
              </a:rPr>
              <a:t>posvetna </a:t>
            </a:r>
            <a:r>
              <a:rPr lang="sl-SI" sz="2000" dirty="0">
                <a:latin typeface="+mj-lt"/>
              </a:rPr>
              <a:t>glasba je bogatila svečanosti, pomembna srečanja </a:t>
            </a:r>
            <a:r>
              <a:rPr lang="sl-SI" sz="2000" dirty="0" smtClean="0">
                <a:latin typeface="+mj-lt"/>
              </a:rPr>
              <a:t>in vsakdanjost,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 smtClean="0">
                <a:latin typeface="+mj-lt"/>
              </a:rPr>
              <a:t>posvetno </a:t>
            </a:r>
            <a:r>
              <a:rPr lang="sl-SI" sz="2000" dirty="0">
                <a:latin typeface="+mj-lt"/>
              </a:rPr>
              <a:t>glasbo so ustvarjali, prepevali in igrali (srednjeveški pevci, vitezi) TRUBADURJI, TRUVERJI, MINEZENGERJI, ob njih pa potujoči pevci </a:t>
            </a:r>
            <a:r>
              <a:rPr lang="sl-SI" sz="2000" dirty="0" smtClean="0">
                <a:latin typeface="+mj-lt"/>
              </a:rPr>
              <a:t>VAGANTI,</a:t>
            </a:r>
            <a:endParaRPr lang="sl-SI" sz="20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>
                <a:latin typeface="+mj-lt"/>
              </a:rPr>
              <a:t>najbolj pogosto opevali ljubezen in </a:t>
            </a:r>
            <a:r>
              <a:rPr lang="sl-SI" sz="2000" dirty="0" smtClean="0">
                <a:latin typeface="+mj-lt"/>
              </a:rPr>
              <a:t>naravo,</a:t>
            </a:r>
            <a:endParaRPr lang="sl-SI" sz="20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>
                <a:latin typeface="+mj-lt"/>
              </a:rPr>
              <a:t>v zadnjem obdobju srednjega veka se je obogatilo večglasje (polifonija je oblika večglasja, pri kateri so vsi glasovi enakovredni)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sz="2000" dirty="0">
                <a:latin typeface="+mj-lt"/>
              </a:rPr>
              <a:t>nastanek kanonov, </a:t>
            </a:r>
            <a:r>
              <a:rPr lang="sl-SI" sz="2000" dirty="0" smtClean="0">
                <a:latin typeface="+mj-lt"/>
              </a:rPr>
              <a:t>motetov.</a:t>
            </a:r>
            <a:endParaRPr lang="sl-SI" sz="2000" dirty="0">
              <a:latin typeface="+mj-lt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767840" y="470263"/>
            <a:ext cx="344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u="sng" dirty="0" smtClean="0">
                <a:solidFill>
                  <a:srgbClr val="FF0000"/>
                </a:solidFill>
              </a:rPr>
              <a:t>ZNAČILNOSTI</a:t>
            </a:r>
            <a:endParaRPr lang="sl-SI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54203"/>
            <a:ext cx="4190728" cy="445985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3065416" y="348343"/>
            <a:ext cx="532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>SREDNJEVEŠKI POTUJOČI GLASBENIKI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7080069" y="1750423"/>
            <a:ext cx="34224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TRUBADURJI (Južna Francija)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l-SI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TRUVERJI (Severna Francija)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l-SI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MINEZENGERJI (Nemčija)</a:t>
            </a:r>
          </a:p>
          <a:p>
            <a:endParaRPr lang="sl-SI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VAGANTI (Nemčija; </a:t>
            </a:r>
            <a:r>
              <a:rPr lang="sl-SI" dirty="0" smtClean="0"/>
              <a:t>potujoči muzikanti in pevci, </a:t>
            </a:r>
            <a:r>
              <a:rPr lang="sl-SI" dirty="0"/>
              <a:t>ki so za razliko od trubadurjev izhajali iz nižjih socialnih </a:t>
            </a:r>
            <a:r>
              <a:rPr lang="sl-SI" dirty="0" smtClean="0"/>
              <a:t>razredov-učitelji</a:t>
            </a:r>
            <a:r>
              <a:rPr lang="sl-SI" dirty="0"/>
              <a:t>, najemni vojaki, potujoči </a:t>
            </a:r>
            <a:r>
              <a:rPr lang="sl-SI" dirty="0" smtClean="0"/>
              <a:t>študentje,…)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84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281645" y="1889761"/>
            <a:ext cx="6888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u="sng" dirty="0" smtClean="0">
                <a:solidFill>
                  <a:srgbClr val="FF0000"/>
                </a:solidFill>
              </a:rPr>
              <a:t>NALOGA 1:</a:t>
            </a:r>
          </a:p>
          <a:p>
            <a:endParaRPr lang="sl-SI" sz="2400" dirty="0">
              <a:solidFill>
                <a:srgbClr val="FF0000"/>
              </a:solidFill>
            </a:endParaRPr>
          </a:p>
          <a:p>
            <a:r>
              <a:rPr lang="sl-SI" sz="2400" dirty="0" smtClean="0">
                <a:solidFill>
                  <a:srgbClr val="FF0000"/>
                </a:solidFill>
              </a:rPr>
              <a:t>Poslušaj oba posnetka (1 in 2). Tvoja naloga je, da v komentar v </a:t>
            </a:r>
            <a:r>
              <a:rPr lang="sl-SI" sz="2400" dirty="0" err="1" smtClean="0">
                <a:solidFill>
                  <a:srgbClr val="FF0000"/>
                </a:solidFill>
              </a:rPr>
              <a:t>eučilnico</a:t>
            </a:r>
            <a:r>
              <a:rPr lang="sl-SI" sz="2400" dirty="0" smtClean="0">
                <a:solidFill>
                  <a:srgbClr val="FF0000"/>
                </a:solidFill>
              </a:rPr>
              <a:t> zapišeš, kakšna je razlika med tema dvema posnetkoma.</a:t>
            </a:r>
            <a:endParaRPr lang="sl-SI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Skladba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2162" y="3823970"/>
            <a:ext cx="1659301" cy="165930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3326674" y="1393372"/>
            <a:ext cx="6061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</a:rPr>
              <a:t>POSNETEK 1:</a:t>
            </a:r>
          </a:p>
          <a:p>
            <a:endParaRPr lang="sl-SI" sz="3200" dirty="0"/>
          </a:p>
          <a:p>
            <a:r>
              <a:rPr lang="sl-SI" sz="3200" dirty="0" err="1" smtClean="0"/>
              <a:t>Moniot</a:t>
            </a:r>
            <a:r>
              <a:rPr lang="sl-SI" sz="3200" dirty="0" smtClean="0"/>
              <a:t> </a:t>
            </a:r>
            <a:r>
              <a:rPr lang="sl-SI" sz="3200" dirty="0" err="1" smtClean="0"/>
              <a:t>d“Arras</a:t>
            </a:r>
            <a:r>
              <a:rPr lang="sl-SI" sz="3200" dirty="0" smtClean="0"/>
              <a:t> : To je bilo v maju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27383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231731" y="2018500"/>
            <a:ext cx="2978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>
                <a:solidFill>
                  <a:srgbClr val="FF0000"/>
                </a:solidFill>
              </a:rPr>
              <a:t>POSNETEK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2800" b="1" dirty="0" smtClean="0">
                <a:solidFill>
                  <a:srgbClr val="FF0000"/>
                </a:solidFill>
              </a:rPr>
              <a:t>2:</a:t>
            </a:r>
            <a:endParaRPr lang="sl-SI" sz="2800" b="1" dirty="0">
              <a:solidFill>
                <a:srgbClr val="FF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577737" y="318421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3200" dirty="0" err="1" smtClean="0"/>
              <a:t>Moniot</a:t>
            </a:r>
            <a:r>
              <a:rPr lang="sl-SI" sz="3200" dirty="0" smtClean="0"/>
              <a:t> </a:t>
            </a:r>
            <a:r>
              <a:rPr lang="sl-SI" sz="3200" dirty="0" err="1"/>
              <a:t>d“Arras</a:t>
            </a:r>
            <a:r>
              <a:rPr lang="sl-SI" sz="3200" dirty="0"/>
              <a:t> : To je bilo v maju</a:t>
            </a:r>
          </a:p>
        </p:txBody>
      </p:sp>
      <p:pic>
        <p:nvPicPr>
          <p:cNvPr id="4" name="28 Skladba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1731" y="4411481"/>
            <a:ext cx="1515927" cy="15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452" y="1515291"/>
            <a:ext cx="11492854" cy="352447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98" y="2067328"/>
            <a:ext cx="2158813" cy="31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545770" y="1255606"/>
            <a:ext cx="73239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CARL ORFF (1895-1982)</a:t>
            </a:r>
          </a:p>
          <a:p>
            <a:endParaRPr lang="sl-SI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dirty="0" smtClean="0"/>
              <a:t>Skladatelj 20. st. in ne srednjega veka),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dirty="0" smtClean="0"/>
              <a:t>po njem imenujemo Orffova glasbila,</a:t>
            </a:r>
            <a:endParaRPr lang="sl-SI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dirty="0"/>
              <a:t>u</a:t>
            </a:r>
            <a:r>
              <a:rPr lang="sl-SI" dirty="0" smtClean="0"/>
              <a:t>glasbil je 25 pesmi iz zbirke </a:t>
            </a:r>
            <a:r>
              <a:rPr lang="sl-SI" dirty="0" err="1" smtClean="0"/>
              <a:t>Carmina</a:t>
            </a:r>
            <a:r>
              <a:rPr lang="sl-SI" dirty="0" smtClean="0"/>
              <a:t> </a:t>
            </a:r>
            <a:r>
              <a:rPr lang="sl-SI" dirty="0" err="1" smtClean="0"/>
              <a:t>Burana</a:t>
            </a:r>
            <a:r>
              <a:rPr lang="sl-SI" dirty="0" smtClean="0"/>
              <a:t>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dirty="0"/>
              <a:t>j</a:t>
            </a:r>
            <a:r>
              <a:rPr lang="sl-SI" dirty="0" smtClean="0"/>
              <a:t>e eno najbolj priljubljenih del 20. stoletja,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dirty="0"/>
              <a:t>i</a:t>
            </a:r>
            <a:r>
              <a:rPr lang="sl-SI" dirty="0" smtClean="0"/>
              <a:t>zvaja se kot scenska kantata,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l-SI" dirty="0"/>
              <a:t>n</a:t>
            </a:r>
            <a:r>
              <a:rPr lang="sl-SI" dirty="0" smtClean="0"/>
              <a:t>ajbolj poznana je O Fortuna (O, sreča).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627220" y="5097084"/>
            <a:ext cx="448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KANTATA</a:t>
            </a:r>
            <a:r>
              <a:rPr lang="sl-SI" i="1" dirty="0" smtClean="0"/>
              <a:t> je skladba za petje z inštrumentalno spremljavo, ki ima več stavkov.</a:t>
            </a:r>
            <a:endParaRPr lang="sl-SI" i="1" dirty="0"/>
          </a:p>
        </p:txBody>
      </p:sp>
      <p:sp>
        <p:nvSpPr>
          <p:cNvPr id="8" name="Petkotnik 7"/>
          <p:cNvSpPr/>
          <p:nvPr/>
        </p:nvSpPr>
        <p:spPr>
          <a:xfrm>
            <a:off x="5207724" y="4993530"/>
            <a:ext cx="1071155" cy="4267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382" y="1285080"/>
            <a:ext cx="2425882" cy="34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029098" y="1219200"/>
            <a:ext cx="76983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u="sng" dirty="0">
                <a:solidFill>
                  <a:srgbClr val="FF0000"/>
                </a:solidFill>
              </a:rPr>
              <a:t>NALOGA </a:t>
            </a:r>
            <a:r>
              <a:rPr lang="sl-SI" sz="3200" b="1" u="sng" dirty="0" smtClean="0">
                <a:solidFill>
                  <a:srgbClr val="FF0000"/>
                </a:solidFill>
              </a:rPr>
              <a:t>2:</a:t>
            </a:r>
            <a:endParaRPr lang="sl-SI" sz="3200" b="1" u="sng" dirty="0">
              <a:solidFill>
                <a:srgbClr val="FF0000"/>
              </a:solidFill>
            </a:endParaRPr>
          </a:p>
          <a:p>
            <a:endParaRPr lang="sl-SI" sz="3200" dirty="0">
              <a:solidFill>
                <a:srgbClr val="FF0000"/>
              </a:solidFill>
            </a:endParaRPr>
          </a:p>
          <a:p>
            <a:r>
              <a:rPr lang="sl-SI" sz="3200" dirty="0"/>
              <a:t>Poslušaj oba posnetka. Tvoja naloga je, da v komentar v </a:t>
            </a:r>
            <a:r>
              <a:rPr lang="sl-SI" sz="3200" dirty="0" smtClean="0"/>
              <a:t>e-učilnico zapišeš: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>
                <a:solidFill>
                  <a:srgbClr val="FF0000"/>
                </a:solidFill>
              </a:rPr>
              <a:t>K</a:t>
            </a:r>
            <a:r>
              <a:rPr lang="sl-SI" sz="3200" dirty="0" smtClean="0">
                <a:solidFill>
                  <a:srgbClr val="FF0000"/>
                </a:solidFill>
              </a:rPr>
              <a:t>akšna </a:t>
            </a:r>
            <a:r>
              <a:rPr lang="sl-SI" sz="3200" dirty="0">
                <a:solidFill>
                  <a:srgbClr val="FF0000"/>
                </a:solidFill>
              </a:rPr>
              <a:t>je razlika med tema dvema </a:t>
            </a:r>
            <a:r>
              <a:rPr lang="sl-SI" sz="3200" dirty="0" smtClean="0">
                <a:solidFill>
                  <a:srgbClr val="FF0000"/>
                </a:solidFill>
              </a:rPr>
              <a:t>posnetkoma,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 smtClean="0">
                <a:solidFill>
                  <a:srgbClr val="FF0000"/>
                </a:solidFill>
              </a:rPr>
              <a:t>Katera izvedba ti je bolj všeč. Zakaj?</a:t>
            </a:r>
            <a:endParaRPr lang="sl-SI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124</TotalTime>
  <Words>459</Words>
  <Application>Microsoft Office PowerPoint</Application>
  <PresentationFormat>Širokozaslonsko</PresentationFormat>
  <Paragraphs>59</Paragraphs>
  <Slides>14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Tw Cen MT</vt:lpstr>
      <vt:lpstr>Wingdings</vt:lpstr>
      <vt:lpstr>Kapljica</vt:lpstr>
      <vt:lpstr>POSVETNA GLASBA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POSVETNA GLASBA</dc:title>
  <dc:creator>Marina</dc:creator>
  <cp:lastModifiedBy>Marina</cp:lastModifiedBy>
  <cp:revision>23</cp:revision>
  <dcterms:created xsi:type="dcterms:W3CDTF">2020-12-05T12:03:51Z</dcterms:created>
  <dcterms:modified xsi:type="dcterms:W3CDTF">2020-12-08T10:41:19Z</dcterms:modified>
</cp:coreProperties>
</file>