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4" r:id="rId6"/>
    <p:sldId id="265" r:id="rId7"/>
    <p:sldId id="266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EDE68F-D293-4A08-A3AA-0C55AE9AD8E3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1EE5-90F9-48C4-9B14-FD09FAD2DBE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520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1EE5-90F9-48C4-9B14-FD09FAD2DBE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3711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1EE5-90F9-48C4-9B14-FD09FAD2DBEE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8227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6512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64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3587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3862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01644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3501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234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0248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733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80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352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3828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48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969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3894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088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958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B7D9B0-BC48-4691-9CDF-CBB1E117F4AD}" type="datetimeFigureOut">
              <a:rPr lang="sl-SI" smtClean="0"/>
              <a:t>17. 01. 2021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2C38B77-F0E8-420F-9B12-9349EFE31B4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09555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swJaD3mBUI" TargetMode="External"/><Relationship Id="rId2" Type="http://schemas.openxmlformats.org/officeDocument/2006/relationships/hyperlink" Target="https://www.youtube.com/watch?v=QdZ_7dFbl1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xPB76pmWss" TargetMode="External"/><Relationship Id="rId5" Type="http://schemas.openxmlformats.org/officeDocument/2006/relationships/hyperlink" Target="https://www.youtube.com/watch?v=YITP0RhICV4" TargetMode="External"/><Relationship Id="rId4" Type="http://schemas.openxmlformats.org/officeDocument/2006/relationships/hyperlink" Target="https://www.youtube.com/watch?v=yxBT1pfVAK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Razvoj glasbene ustvarjalnosti in poustvarjalnosti v času in </a:t>
            </a:r>
            <a:r>
              <a:rPr lang="sl-SI" dirty="0">
                <a:solidFill>
                  <a:srgbClr val="00B0F0"/>
                </a:solidFill>
              </a:rPr>
              <a:t/>
            </a:r>
            <a:br>
              <a:rPr lang="sl-SI" dirty="0">
                <a:solidFill>
                  <a:srgbClr val="00B0F0"/>
                </a:solidFill>
              </a:rPr>
            </a:br>
            <a:r>
              <a:rPr lang="sl-SI" dirty="0" smtClean="0">
                <a:solidFill>
                  <a:srgbClr val="00B0F0"/>
                </a:solidFill>
              </a:rPr>
              <a:t>prostoru</a:t>
            </a:r>
            <a:endParaRPr lang="sl-SI" dirty="0">
              <a:solidFill>
                <a:srgbClr val="00B0F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2719334"/>
          </a:xfrm>
        </p:spPr>
        <p:txBody>
          <a:bodyPr>
            <a:normAutofit/>
          </a:bodyPr>
          <a:lstStyle/>
          <a:p>
            <a:r>
              <a:rPr lang="sl-SI" sz="3800" b="1" dirty="0" smtClean="0"/>
              <a:t>Renesansa</a:t>
            </a:r>
            <a:endParaRPr lang="sl-SI" sz="3800" b="1" dirty="0" smtClean="0"/>
          </a:p>
          <a:p>
            <a:endParaRPr lang="sl-SI" b="1" dirty="0" smtClean="0"/>
          </a:p>
          <a:p>
            <a:endParaRPr lang="sl-SI" dirty="0"/>
          </a:p>
          <a:p>
            <a:pPr algn="r"/>
            <a:r>
              <a:rPr lang="sl-SI" dirty="0" smtClean="0"/>
              <a:t>Aleš Pevec, prof.</a:t>
            </a:r>
          </a:p>
          <a:p>
            <a:pPr algn="r"/>
            <a:r>
              <a:rPr lang="sl-SI" dirty="0" smtClean="0"/>
              <a:t>Gimnazija Ptuj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46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7686" y="129309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RENESANSA – ponovno rojstvo</a:t>
            </a:r>
            <a:r>
              <a:rPr lang="sl-SI" dirty="0"/>
              <a:t/>
            </a:r>
            <a:br>
              <a:rPr lang="sl-SI" dirty="0"/>
            </a:br>
            <a:r>
              <a:rPr lang="sl-SI" sz="2200" dirty="0" smtClean="0">
                <a:solidFill>
                  <a:srgbClr val="00B0F0"/>
                </a:solidFill>
              </a:rPr>
              <a:t>traja v 15. in 16. stoletju</a:t>
            </a:r>
            <a:endParaRPr lang="sl-SI" sz="2200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306211" y="992910"/>
            <a:ext cx="12498211" cy="5865090"/>
          </a:xfrm>
        </p:spPr>
        <p:txBody>
          <a:bodyPr>
            <a:normAutofit/>
          </a:bodyPr>
          <a:lstStyle/>
          <a:p>
            <a:pPr marL="450000" lvl="1" indent="0">
              <a:buNone/>
            </a:pPr>
            <a:r>
              <a:rPr lang="sl-SI" dirty="0" smtClean="0">
                <a:effectLst/>
              </a:rPr>
              <a:t>Značilnosti obdobja:</a:t>
            </a:r>
          </a:p>
          <a:p>
            <a:pPr lvl="2"/>
            <a:r>
              <a:rPr lang="sl-SI" dirty="0">
                <a:effectLst/>
              </a:rPr>
              <a:t>Glavna miselnost tega obdobja </a:t>
            </a:r>
            <a:r>
              <a:rPr lang="sl-SI" dirty="0">
                <a:solidFill>
                  <a:schemeClr val="tx1"/>
                </a:solidFill>
                <a:effectLst/>
              </a:rPr>
              <a:t>je</a:t>
            </a:r>
            <a:r>
              <a:rPr lang="sl-SI" dirty="0">
                <a:solidFill>
                  <a:srgbClr val="0070C0"/>
                </a:solidFill>
                <a:effectLst/>
              </a:rPr>
              <a:t>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humanizem (človečnost)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- človek </a:t>
            </a:r>
            <a:r>
              <a:rPr lang="sl-SI" dirty="0">
                <a:effectLst/>
              </a:rPr>
              <a:t>postane merilo vsega. </a:t>
            </a:r>
          </a:p>
          <a:p>
            <a:pPr lvl="2"/>
            <a:r>
              <a:rPr lang="sl-SI" dirty="0">
                <a:effectLst/>
              </a:rPr>
              <a:t>Razumniki so zagovarjali človekovo </a:t>
            </a:r>
            <a:r>
              <a:rPr lang="sl-SI" dirty="0">
                <a:solidFill>
                  <a:srgbClr val="00B0F0"/>
                </a:solidFill>
                <a:effectLst/>
              </a:rPr>
              <a:t>pravico do osebnega mnenja</a:t>
            </a:r>
            <a:r>
              <a:rPr lang="sl-SI" dirty="0">
                <a:effectLst/>
              </a:rPr>
              <a:t>.</a:t>
            </a:r>
          </a:p>
          <a:p>
            <a:pPr lvl="2"/>
            <a:r>
              <a:rPr lang="sl-SI" dirty="0">
                <a:effectLst/>
              </a:rPr>
              <a:t>Pomembno je bilo </a:t>
            </a:r>
            <a:r>
              <a:rPr lang="sl-SI" dirty="0">
                <a:solidFill>
                  <a:srgbClr val="00B0F0"/>
                </a:solidFill>
                <a:effectLst/>
              </a:rPr>
              <a:t>živeti tukaj in zdaj</a:t>
            </a:r>
            <a:r>
              <a:rPr lang="sl-SI" dirty="0">
                <a:effectLst/>
              </a:rPr>
              <a:t>, ne v onostranstvu.</a:t>
            </a:r>
          </a:p>
          <a:p>
            <a:pPr lvl="2"/>
            <a:r>
              <a:rPr lang="sl-SI" dirty="0">
                <a:effectLst/>
              </a:rPr>
              <a:t>Za vzor so si jemali </a:t>
            </a:r>
            <a:r>
              <a:rPr lang="sl-SI" dirty="0" smtClean="0">
                <a:effectLst/>
              </a:rPr>
              <a:t>antično kulturo – </a:t>
            </a:r>
            <a:r>
              <a:rPr lang="sl-SI" b="1" dirty="0" smtClean="0">
                <a:solidFill>
                  <a:srgbClr val="00B0F0"/>
                </a:solidFill>
                <a:effectLst/>
              </a:rPr>
              <a:t>renesansa = ponovno rojstvo antične umetnosti</a:t>
            </a:r>
            <a:r>
              <a:rPr lang="sl-SI" dirty="0" smtClean="0">
                <a:effectLst/>
              </a:rPr>
              <a:t>.</a:t>
            </a:r>
            <a:endParaRPr lang="sl-SI" dirty="0">
              <a:effectLst/>
            </a:endParaRPr>
          </a:p>
          <a:p>
            <a:pPr lvl="2"/>
            <a:r>
              <a:rPr lang="sl-SI" dirty="0">
                <a:effectLst/>
              </a:rPr>
              <a:t>Glavna renesančna načela so:  jasnost, enostavnost, naravnost in razumljivost ter lepota in harmonija.</a:t>
            </a:r>
          </a:p>
          <a:p>
            <a:pPr lvl="2"/>
            <a:r>
              <a:rPr lang="sl-SI" dirty="0">
                <a:effectLst/>
              </a:rPr>
              <a:t>V visoki renesansi se pojavi tudi</a:t>
            </a:r>
            <a:r>
              <a:rPr lang="sl-SI" dirty="0">
                <a:solidFill>
                  <a:srgbClr val="0070C0"/>
                </a:solidFill>
                <a:effectLst/>
              </a:rPr>
              <a:t> </a:t>
            </a:r>
            <a:r>
              <a:rPr lang="sl-SI" dirty="0">
                <a:solidFill>
                  <a:srgbClr val="00B0F0"/>
                </a:solidFill>
                <a:effectLst/>
              </a:rPr>
              <a:t>racionalizem</a:t>
            </a:r>
            <a:r>
              <a:rPr lang="sl-SI" dirty="0">
                <a:solidFill>
                  <a:srgbClr val="0070C0"/>
                </a:solidFill>
                <a:effectLst/>
              </a:rPr>
              <a:t> </a:t>
            </a:r>
            <a:r>
              <a:rPr lang="sl-SI" dirty="0">
                <a:effectLst/>
              </a:rPr>
              <a:t>– spoznanje, da urejenost sveta in naravne zakone lahko dojamemo in raziščemo z razumom.</a:t>
            </a:r>
          </a:p>
          <a:p>
            <a:pPr lvl="2"/>
            <a:r>
              <a:rPr lang="sl-SI" dirty="0">
                <a:effectLst/>
              </a:rPr>
              <a:t>Spodbujali so razvoj </a:t>
            </a:r>
            <a:r>
              <a:rPr lang="sl-SI" dirty="0" smtClean="0">
                <a:effectLst/>
              </a:rPr>
              <a:t>znanosti, 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pomembno </a:t>
            </a:r>
            <a:r>
              <a:rPr lang="sl-SI" dirty="0">
                <a:solidFill>
                  <a:srgbClr val="00B0F0"/>
                </a:solidFill>
                <a:effectLst/>
              </a:rPr>
              <a:t>je bilo vedenje in znanje</a:t>
            </a:r>
            <a:r>
              <a:rPr lang="sl-SI" dirty="0">
                <a:effectLst/>
              </a:rPr>
              <a:t>.</a:t>
            </a:r>
          </a:p>
          <a:p>
            <a:pPr lvl="2"/>
            <a:r>
              <a:rPr lang="sl-SI" dirty="0">
                <a:effectLst/>
              </a:rPr>
              <a:t>Ideal renesanse je do </a:t>
            </a:r>
            <a:r>
              <a:rPr lang="sl-SI" dirty="0">
                <a:solidFill>
                  <a:srgbClr val="00B0F0"/>
                </a:solidFill>
                <a:effectLst/>
              </a:rPr>
              <a:t>popolnosti izobražen človek</a:t>
            </a:r>
            <a:r>
              <a:rPr lang="sl-SI" dirty="0">
                <a:effectLst/>
              </a:rPr>
              <a:t>.</a:t>
            </a:r>
          </a:p>
          <a:p>
            <a:pPr lvl="2"/>
            <a:r>
              <a:rPr lang="sl-SI" dirty="0">
                <a:effectLst/>
              </a:rPr>
              <a:t>Z zgradbo in razmerjem človeškega telesa se je ukvarjal tudi </a:t>
            </a:r>
            <a:r>
              <a:rPr lang="sl-SI" dirty="0">
                <a:solidFill>
                  <a:srgbClr val="00B0F0"/>
                </a:solidFill>
                <a:effectLst/>
              </a:rPr>
              <a:t>Leonardo da Vinci.</a:t>
            </a:r>
          </a:p>
          <a:p>
            <a:pPr marL="450000" lvl="1" indent="0">
              <a:buNone/>
            </a:pPr>
            <a:r>
              <a:rPr lang="sl-SI" dirty="0" smtClean="0">
                <a:effectLst/>
              </a:rPr>
              <a:t>Delitev renesančnega obdobja:                             </a:t>
            </a:r>
            <a:endParaRPr lang="sl-SI" dirty="0" smtClean="0">
              <a:effectLst/>
            </a:endParaRPr>
          </a:p>
          <a:p>
            <a:pPr lvl="2"/>
            <a:r>
              <a:rPr lang="sl-SI" b="1" dirty="0" smtClean="0">
                <a:solidFill>
                  <a:srgbClr val="0070C0"/>
                </a:solidFill>
                <a:effectLst/>
              </a:rPr>
              <a:t>Zgodnja</a:t>
            </a:r>
            <a:r>
              <a:rPr lang="sl-SI" dirty="0" smtClean="0">
                <a:effectLst/>
              </a:rPr>
              <a:t> (15. st.)</a:t>
            </a:r>
          </a:p>
          <a:p>
            <a:pPr lvl="2"/>
            <a:r>
              <a:rPr lang="sl-SI" b="1" dirty="0" smtClean="0">
                <a:solidFill>
                  <a:srgbClr val="0070C0"/>
                </a:solidFill>
                <a:effectLst/>
              </a:rPr>
              <a:t>Visoka</a:t>
            </a:r>
            <a:r>
              <a:rPr lang="sl-SI" dirty="0" smtClean="0">
                <a:effectLst/>
              </a:rPr>
              <a:t> (1. polovica 16. stoletja)</a:t>
            </a:r>
          </a:p>
          <a:p>
            <a:pPr lvl="2"/>
            <a:r>
              <a:rPr lang="sl-SI" b="1" dirty="0" smtClean="0">
                <a:solidFill>
                  <a:srgbClr val="0070C0"/>
                </a:solidFill>
                <a:effectLst/>
              </a:rPr>
              <a:t>Pozna</a:t>
            </a:r>
            <a:r>
              <a:rPr lang="sl-SI" dirty="0" smtClean="0">
                <a:effectLst/>
              </a:rPr>
              <a:t> (2. polovica 16. stoletja)</a:t>
            </a:r>
            <a:endParaRPr lang="sl-SI" dirty="0">
              <a:effectLst/>
            </a:endParaRPr>
          </a:p>
          <a:p>
            <a:pPr lvl="2"/>
            <a:endParaRPr lang="sl-SI" dirty="0" smtClean="0">
              <a:effectLst/>
            </a:endParaRPr>
          </a:p>
          <a:p>
            <a:pPr indent="-342900"/>
            <a:endParaRPr lang="sl-SI" dirty="0" smtClean="0">
              <a:effectLst/>
            </a:endParaRPr>
          </a:p>
          <a:p>
            <a:pPr indent="-342900"/>
            <a:endParaRPr lang="sl-SI" b="1" dirty="0">
              <a:solidFill>
                <a:srgbClr val="0070C0"/>
              </a:solidFill>
            </a:endParaRPr>
          </a:p>
        </p:txBody>
      </p:sp>
      <p:pic>
        <p:nvPicPr>
          <p:cNvPr id="6" name="Picture 4" descr="E:\Users\Leah\Desktop\velikleonar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1329" y="3668666"/>
            <a:ext cx="3547676" cy="2824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6691" y="4960027"/>
            <a:ext cx="1699675" cy="1723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67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Značilnosti glasbe v renesansi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501078"/>
            <a:ext cx="12197225" cy="6356922"/>
          </a:xfrm>
        </p:spPr>
        <p:txBody>
          <a:bodyPr>
            <a:normAutofit/>
          </a:bodyPr>
          <a:lstStyle/>
          <a:p>
            <a:pPr marL="36900" indent="0">
              <a:lnSpc>
                <a:spcPct val="160000"/>
              </a:lnSpc>
              <a:buNone/>
            </a:pPr>
            <a:endParaRPr lang="sl-SI" sz="2400" dirty="0" smtClean="0">
              <a:solidFill>
                <a:srgbClr val="00B0F0"/>
              </a:solidFill>
              <a:effectLst/>
            </a:endParaRPr>
          </a:p>
          <a:p>
            <a:pPr lvl="0">
              <a:lnSpc>
                <a:spcPct val="160000"/>
              </a:lnSpc>
            </a:pPr>
            <a:r>
              <a:rPr lang="sl-SI" sz="1600" dirty="0" smtClean="0">
                <a:effectLst/>
              </a:rPr>
              <a:t>Zlata </a:t>
            </a:r>
            <a:r>
              <a:rPr lang="sl-SI" sz="1600" dirty="0">
                <a:effectLst/>
              </a:rPr>
              <a:t>doba </a:t>
            </a:r>
            <a:r>
              <a:rPr lang="sl-SI" sz="1600" b="1" dirty="0" smtClean="0">
                <a:solidFill>
                  <a:srgbClr val="00B0F0"/>
                </a:solidFill>
                <a:effectLst/>
              </a:rPr>
              <a:t>vokalne glasbe – zborovskega petja.</a:t>
            </a:r>
          </a:p>
          <a:p>
            <a:pPr lvl="0">
              <a:lnSpc>
                <a:spcPct val="160000"/>
              </a:lnSpc>
              <a:spcAft>
                <a:spcPts val="0"/>
              </a:spcAft>
            </a:pPr>
            <a:r>
              <a:rPr lang="sl-SI" sz="1600" b="1" dirty="0" smtClean="0">
                <a:solidFill>
                  <a:srgbClr val="00B0F0"/>
                </a:solidFill>
                <a:effectLst/>
              </a:rPr>
              <a:t>A CAPELLA </a:t>
            </a:r>
            <a:r>
              <a:rPr lang="sl-SI" sz="1600" dirty="0">
                <a:effectLst/>
              </a:rPr>
              <a:t>slog </a:t>
            </a:r>
            <a:r>
              <a:rPr lang="sl-SI" sz="1600" dirty="0" smtClean="0">
                <a:effectLst/>
              </a:rPr>
              <a:t>- pevski glas brez instrumentalne </a:t>
            </a:r>
            <a:r>
              <a:rPr lang="sl-SI" sz="1600" dirty="0">
                <a:effectLst/>
              </a:rPr>
              <a:t>spremljave </a:t>
            </a:r>
          </a:p>
          <a:p>
            <a:pPr marL="36900" lvl="0" indent="0">
              <a:lnSpc>
                <a:spcPct val="160000"/>
              </a:lnSpc>
              <a:spcAft>
                <a:spcPts val="0"/>
              </a:spcAft>
              <a:buNone/>
            </a:pPr>
            <a:r>
              <a:rPr lang="sl-SI" sz="1600" dirty="0" smtClean="0">
                <a:effectLst/>
              </a:rPr>
              <a:t>     (izraz </a:t>
            </a:r>
            <a:r>
              <a:rPr lang="sl-SI" sz="1600" dirty="0">
                <a:effectLst/>
              </a:rPr>
              <a:t>nastane po mestu, kjer so izvajali </a:t>
            </a:r>
            <a:r>
              <a:rPr lang="sl-SI" sz="1600" dirty="0" smtClean="0">
                <a:effectLst/>
              </a:rPr>
              <a:t>glasbo - kapeli, cerkvi).</a:t>
            </a:r>
          </a:p>
          <a:p>
            <a:pPr marL="36900" lvl="0" indent="0">
              <a:lnSpc>
                <a:spcPct val="160000"/>
              </a:lnSpc>
              <a:spcAft>
                <a:spcPts val="0"/>
              </a:spcAft>
              <a:buNone/>
            </a:pPr>
            <a:endParaRPr lang="sl-SI" sz="1600" dirty="0" smtClean="0">
              <a:effectLst/>
            </a:endParaRPr>
          </a:p>
          <a:p>
            <a:pPr lvl="0">
              <a:lnSpc>
                <a:spcPct val="160000"/>
              </a:lnSpc>
            </a:pPr>
            <a:r>
              <a:rPr lang="sl-SI" sz="1600" dirty="0" smtClean="0">
                <a:effectLst/>
              </a:rPr>
              <a:t>Duhovna oziroma cerkvena glasba </a:t>
            </a:r>
            <a:r>
              <a:rPr lang="sl-SI" sz="1600" dirty="0">
                <a:effectLst/>
              </a:rPr>
              <a:t>in posvetna glasba </a:t>
            </a:r>
            <a:r>
              <a:rPr lang="sl-SI" sz="1600" dirty="0" smtClean="0">
                <a:effectLst/>
              </a:rPr>
              <a:t>postaneta </a:t>
            </a:r>
            <a:r>
              <a:rPr lang="sl-SI" sz="1600" b="1" dirty="0" smtClean="0">
                <a:solidFill>
                  <a:srgbClr val="00B0F0"/>
                </a:solidFill>
                <a:effectLst/>
              </a:rPr>
              <a:t>enakovredni.</a:t>
            </a:r>
          </a:p>
          <a:p>
            <a:pPr lvl="0">
              <a:lnSpc>
                <a:spcPct val="160000"/>
              </a:lnSpc>
            </a:pPr>
            <a:r>
              <a:rPr lang="sl-SI" sz="1600" dirty="0" smtClean="0">
                <a:effectLst/>
              </a:rPr>
              <a:t>Začetki </a:t>
            </a:r>
            <a:r>
              <a:rPr lang="sl-SI" sz="1600" b="1" dirty="0">
                <a:solidFill>
                  <a:srgbClr val="00B0F0"/>
                </a:solidFill>
                <a:effectLst/>
              </a:rPr>
              <a:t>inštrumentalne glasbe </a:t>
            </a:r>
            <a:r>
              <a:rPr lang="sl-SI" sz="1600" dirty="0">
                <a:effectLst/>
              </a:rPr>
              <a:t>kot zvrsti - priložnostna, plesna </a:t>
            </a:r>
            <a:r>
              <a:rPr lang="sl-SI" sz="1600" dirty="0" smtClean="0">
                <a:effectLst/>
              </a:rPr>
              <a:t>glasba. </a:t>
            </a:r>
          </a:p>
          <a:p>
            <a:pPr lvl="0">
              <a:lnSpc>
                <a:spcPct val="160000"/>
              </a:lnSpc>
            </a:pPr>
            <a:r>
              <a:rPr lang="sl-SI" sz="1600" dirty="0" smtClean="0">
                <a:effectLst/>
              </a:rPr>
              <a:t>Začetek </a:t>
            </a:r>
            <a:r>
              <a:rPr lang="sl-SI" sz="1600" dirty="0">
                <a:effectLst/>
              </a:rPr>
              <a:t>razvoja t</a:t>
            </a:r>
            <a:r>
              <a:rPr lang="sl-SI" sz="1600" dirty="0" smtClean="0">
                <a:effectLst/>
              </a:rPr>
              <a:t>. i</a:t>
            </a:r>
            <a:r>
              <a:rPr lang="sl-SI" sz="1600" dirty="0">
                <a:effectLst/>
              </a:rPr>
              <a:t>. </a:t>
            </a:r>
            <a:r>
              <a:rPr lang="sl-SI" sz="1600" b="1" dirty="0">
                <a:solidFill>
                  <a:srgbClr val="00B0F0"/>
                </a:solidFill>
                <a:effectLst/>
              </a:rPr>
              <a:t>absolutne glasbe </a:t>
            </a:r>
            <a:r>
              <a:rPr lang="sl-SI" sz="1600" dirty="0" smtClean="0">
                <a:effectLst/>
              </a:rPr>
              <a:t>(glasba brez besedila, </a:t>
            </a:r>
            <a:r>
              <a:rPr lang="sl-SI" sz="1600" dirty="0">
                <a:effectLst/>
              </a:rPr>
              <a:t>določenega namena in oprijemljive vsebine</a:t>
            </a:r>
            <a:r>
              <a:rPr lang="sl-SI" sz="1600" dirty="0" smtClean="0">
                <a:effectLst/>
              </a:rPr>
              <a:t>),</a:t>
            </a:r>
          </a:p>
          <a:p>
            <a:pPr marL="36900" lvl="0" indent="0">
              <a:lnSpc>
                <a:spcPct val="160000"/>
              </a:lnSpc>
              <a:buNone/>
            </a:pPr>
            <a:r>
              <a:rPr lang="sl-SI" sz="1600" dirty="0">
                <a:effectLst/>
              </a:rPr>
              <a:t> </a:t>
            </a:r>
            <a:r>
              <a:rPr lang="sl-SI" sz="1600" dirty="0" smtClean="0">
                <a:effectLst/>
              </a:rPr>
              <a:t>     napisana </a:t>
            </a:r>
            <a:r>
              <a:rPr lang="sl-SI" sz="1600" dirty="0">
                <a:effectLst/>
              </a:rPr>
              <a:t>največkrat za lutnjo ali orgle, kasneje tudi za trobila, pihala in </a:t>
            </a:r>
            <a:r>
              <a:rPr lang="sl-SI" sz="1600" dirty="0" smtClean="0">
                <a:effectLst/>
              </a:rPr>
              <a:t>godala.</a:t>
            </a:r>
          </a:p>
          <a:p>
            <a:pPr marL="36900" lvl="0" indent="0">
              <a:lnSpc>
                <a:spcPct val="160000"/>
              </a:lnSpc>
              <a:buNone/>
            </a:pPr>
            <a:endParaRPr lang="sl-SI" sz="1600" dirty="0" smtClean="0">
              <a:effectLst/>
            </a:endParaRPr>
          </a:p>
          <a:p>
            <a:pPr lvl="0">
              <a:lnSpc>
                <a:spcPct val="160000"/>
              </a:lnSpc>
            </a:pPr>
            <a:r>
              <a:rPr lang="sl-SI" sz="1600" b="1" dirty="0" smtClean="0">
                <a:solidFill>
                  <a:srgbClr val="00B0F0"/>
                </a:solidFill>
                <a:effectLst/>
              </a:rPr>
              <a:t>PRVI </a:t>
            </a:r>
            <a:r>
              <a:rPr lang="sl-SI" sz="1600" b="1" dirty="0">
                <a:solidFill>
                  <a:srgbClr val="00B0F0"/>
                </a:solidFill>
                <a:effectLst/>
              </a:rPr>
              <a:t>ORKESTER </a:t>
            </a:r>
            <a:r>
              <a:rPr lang="sl-SI" sz="1600" dirty="0">
                <a:effectLst/>
              </a:rPr>
              <a:t>- ustvarili </a:t>
            </a:r>
            <a:r>
              <a:rPr lang="sl-SI" sz="1600" dirty="0" smtClean="0">
                <a:effectLst/>
              </a:rPr>
              <a:t>so ga ob </a:t>
            </a:r>
            <a:r>
              <a:rPr lang="sl-SI" sz="1600" dirty="0">
                <a:effectLst/>
              </a:rPr>
              <a:t>koncu 16. stoletja v </a:t>
            </a:r>
            <a:r>
              <a:rPr lang="sl-SI" sz="1600" dirty="0" smtClean="0">
                <a:effectLst/>
              </a:rPr>
              <a:t>Benetkah.</a:t>
            </a:r>
          </a:p>
          <a:p>
            <a:pPr lvl="0">
              <a:lnSpc>
                <a:spcPct val="160000"/>
              </a:lnSpc>
            </a:pPr>
            <a:r>
              <a:rPr lang="sl-SI" sz="1600" dirty="0" smtClean="0">
                <a:effectLst/>
              </a:rPr>
              <a:t>Prva opera (1594) </a:t>
            </a:r>
            <a:r>
              <a:rPr lang="sl-SI" sz="1600" b="1" dirty="0" err="1" smtClean="0">
                <a:solidFill>
                  <a:srgbClr val="00B0F0"/>
                </a:solidFill>
                <a:effectLst/>
              </a:rPr>
              <a:t>Daphne</a:t>
            </a:r>
            <a:r>
              <a:rPr lang="sl-SI" sz="1600" b="1" dirty="0" smtClean="0">
                <a:solidFill>
                  <a:srgbClr val="00B0F0"/>
                </a:solidFill>
                <a:effectLst/>
              </a:rPr>
              <a:t> (</a:t>
            </a:r>
            <a:r>
              <a:rPr lang="sl-SI" sz="1600" b="1" dirty="0" err="1" smtClean="0">
                <a:solidFill>
                  <a:srgbClr val="00B0F0"/>
                </a:solidFill>
                <a:effectLst/>
              </a:rPr>
              <a:t>Jacopo</a:t>
            </a:r>
            <a:r>
              <a:rPr lang="sl-SI" sz="1600" b="1" dirty="0" smtClean="0">
                <a:solidFill>
                  <a:srgbClr val="00B0F0"/>
                </a:solidFill>
                <a:effectLst/>
              </a:rPr>
              <a:t> Peri) </a:t>
            </a:r>
            <a:r>
              <a:rPr lang="sl-SI" sz="1600" dirty="0" smtClean="0">
                <a:effectLst/>
              </a:rPr>
              <a:t> - </a:t>
            </a:r>
            <a:r>
              <a:rPr lang="sl-SI" sz="1600" dirty="0">
                <a:effectLst/>
              </a:rPr>
              <a:t>označuje konec renesanse in začetek b</a:t>
            </a:r>
            <a:r>
              <a:rPr lang="sl-SI" sz="1600" dirty="0" smtClean="0">
                <a:effectLst/>
              </a:rPr>
              <a:t>aroka.</a:t>
            </a:r>
            <a:endParaRPr lang="sl-SI" sz="1600" dirty="0" smtClean="0">
              <a:solidFill>
                <a:srgbClr val="00B0F0"/>
              </a:solidFill>
            </a:endParaRP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5387" y="970450"/>
            <a:ext cx="4530635" cy="270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3876" y="-122855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Značilnosti glasbe in glasbeni slog</a:t>
            </a:r>
            <a:endParaRPr lang="sl-SI" sz="22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03199" y="847595"/>
            <a:ext cx="11988801" cy="621638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sl-SI" sz="1600" dirty="0">
                <a:effectLst/>
              </a:rPr>
              <a:t>Glasbeni slog:</a:t>
            </a:r>
          </a:p>
          <a:p>
            <a:pPr lvl="1">
              <a:lnSpc>
                <a:spcPct val="150000"/>
              </a:lnSpc>
            </a:pPr>
            <a:r>
              <a:rPr lang="sl-SI" sz="1600" dirty="0">
                <a:effectLst/>
              </a:rPr>
              <a:t>usklajenost </a:t>
            </a:r>
            <a:r>
              <a:rPr lang="sl-SI" sz="1600" b="1" dirty="0">
                <a:solidFill>
                  <a:srgbClr val="00B0F0"/>
                </a:solidFill>
                <a:effectLst/>
              </a:rPr>
              <a:t>besede in tona</a:t>
            </a:r>
            <a:r>
              <a:rPr lang="sl-SI" sz="1600" dirty="0">
                <a:effectLst/>
              </a:rPr>
              <a:t>, </a:t>
            </a:r>
          </a:p>
          <a:p>
            <a:pPr lvl="1">
              <a:lnSpc>
                <a:spcPct val="150000"/>
              </a:lnSpc>
            </a:pPr>
            <a:r>
              <a:rPr lang="sl-SI" sz="1600" dirty="0">
                <a:effectLst/>
              </a:rPr>
              <a:t>številčnost in </a:t>
            </a:r>
            <a:r>
              <a:rPr lang="sl-SI" sz="1600" b="1" dirty="0">
                <a:solidFill>
                  <a:srgbClr val="00B0F0"/>
                </a:solidFill>
                <a:effectLst/>
              </a:rPr>
              <a:t>obilje pevskih glasov, </a:t>
            </a:r>
          </a:p>
          <a:p>
            <a:pPr lvl="1">
              <a:lnSpc>
                <a:spcPct val="150000"/>
              </a:lnSpc>
            </a:pPr>
            <a:r>
              <a:rPr lang="sl-SI" sz="1600" dirty="0">
                <a:effectLst/>
              </a:rPr>
              <a:t>posnemanje </a:t>
            </a:r>
            <a:r>
              <a:rPr lang="sl-SI" sz="1600" dirty="0" smtClean="0">
                <a:effectLst/>
              </a:rPr>
              <a:t>narave in pojavov v naravi, </a:t>
            </a:r>
            <a:endParaRPr lang="sl-SI" sz="1600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sl-SI" sz="1600" dirty="0" err="1">
                <a:effectLst/>
              </a:rPr>
              <a:t>večzborja</a:t>
            </a:r>
            <a:r>
              <a:rPr lang="sl-SI" sz="1600" dirty="0">
                <a:effectLst/>
              </a:rPr>
              <a:t> </a:t>
            </a:r>
            <a:r>
              <a:rPr lang="sl-SI" sz="1600" dirty="0" smtClean="0">
                <a:effectLst/>
              </a:rPr>
              <a:t>- </a:t>
            </a:r>
            <a:r>
              <a:rPr lang="sl-SI" sz="1600" dirty="0" smtClean="0">
                <a:solidFill>
                  <a:srgbClr val="00B0F0"/>
                </a:solidFill>
                <a:effectLst/>
              </a:rPr>
              <a:t>'CORI </a:t>
            </a:r>
            <a:r>
              <a:rPr lang="sl-SI" sz="1600" dirty="0">
                <a:solidFill>
                  <a:srgbClr val="00B0F0"/>
                </a:solidFill>
                <a:effectLst/>
              </a:rPr>
              <a:t>SPEZZATI' </a:t>
            </a:r>
            <a:r>
              <a:rPr lang="sl-SI" sz="1600" dirty="0">
                <a:effectLst/>
              </a:rPr>
              <a:t>– velik </a:t>
            </a:r>
            <a:r>
              <a:rPr lang="sl-SI" sz="1600" dirty="0" smtClean="0">
                <a:effectLst/>
              </a:rPr>
              <a:t>zbor, ki je razdeljen na 2 ali 3 manjše zbore – stojijo narazen                                                            in tudi glasbo izvajajo izmenjaje ali skupaj), </a:t>
            </a:r>
            <a:endParaRPr lang="sl-SI" sz="1600" dirty="0">
              <a:effectLst/>
            </a:endParaRPr>
          </a:p>
          <a:p>
            <a:pPr lvl="1">
              <a:lnSpc>
                <a:spcPct val="150000"/>
              </a:lnSpc>
            </a:pPr>
            <a:r>
              <a:rPr lang="sl-SI" sz="1600" dirty="0">
                <a:effectLst/>
              </a:rPr>
              <a:t>prelivanje akordov (</a:t>
            </a:r>
            <a:r>
              <a:rPr lang="sl-SI" sz="1600" b="1" dirty="0">
                <a:solidFill>
                  <a:srgbClr val="00B0F0"/>
                </a:solidFill>
                <a:effectLst/>
              </a:rPr>
              <a:t>homofonija</a:t>
            </a:r>
            <a:r>
              <a:rPr lang="sl-SI" sz="1600" dirty="0">
                <a:effectLst/>
              </a:rPr>
              <a:t>), solistični glas ob spremljavi ostalih </a:t>
            </a:r>
            <a:r>
              <a:rPr lang="sl-SI" sz="1600" dirty="0" smtClean="0">
                <a:effectLst/>
              </a:rPr>
              <a:t>glasov </a:t>
            </a:r>
            <a:r>
              <a:rPr lang="sl-SI" sz="1600" dirty="0">
                <a:effectLst/>
              </a:rPr>
              <a:t>(</a:t>
            </a:r>
            <a:r>
              <a:rPr lang="sl-SI" sz="1600" dirty="0">
                <a:solidFill>
                  <a:srgbClr val="00B0F0"/>
                </a:solidFill>
                <a:effectLst/>
              </a:rPr>
              <a:t>monodija</a:t>
            </a:r>
            <a:r>
              <a:rPr lang="sl-SI" sz="1600" dirty="0">
                <a:effectLst/>
              </a:rPr>
              <a:t>), </a:t>
            </a:r>
            <a:endParaRPr lang="sl-SI" sz="1600" dirty="0" smtClean="0">
              <a:effectLst/>
            </a:endParaRPr>
          </a:p>
          <a:p>
            <a:pPr marL="450000" lvl="1" indent="0">
              <a:lnSpc>
                <a:spcPct val="150000"/>
              </a:lnSpc>
              <a:buNone/>
            </a:pPr>
            <a:r>
              <a:rPr lang="sl-SI" sz="1600" dirty="0">
                <a:effectLst/>
              </a:rPr>
              <a:t> </a:t>
            </a:r>
            <a:r>
              <a:rPr lang="sl-SI" sz="1600" dirty="0" smtClean="0">
                <a:effectLst/>
              </a:rPr>
              <a:t>    spletanje </a:t>
            </a:r>
            <a:r>
              <a:rPr lang="sl-SI" sz="1600" dirty="0">
                <a:effectLst/>
              </a:rPr>
              <a:t>samostojnih melodij (</a:t>
            </a:r>
            <a:r>
              <a:rPr lang="sl-SI" sz="1600" b="1" dirty="0">
                <a:solidFill>
                  <a:srgbClr val="00B0F0"/>
                </a:solidFill>
                <a:effectLst/>
              </a:rPr>
              <a:t>polifonija</a:t>
            </a:r>
            <a:r>
              <a:rPr lang="sl-SI" sz="1600" dirty="0">
                <a:effectLst/>
              </a:rPr>
              <a:t>), </a:t>
            </a:r>
          </a:p>
          <a:p>
            <a:pPr lvl="1">
              <a:lnSpc>
                <a:spcPct val="150000"/>
              </a:lnSpc>
            </a:pPr>
            <a:r>
              <a:rPr lang="sl-SI" sz="1600" dirty="0" smtClean="0">
                <a:effectLst/>
              </a:rPr>
              <a:t>izmenjevanje </a:t>
            </a:r>
            <a:r>
              <a:rPr lang="sl-SI" sz="1600" dirty="0">
                <a:effectLst/>
              </a:rPr>
              <a:t>homofonije in polifonije, kar vodi k opuščanju starih cerkvenih tonskih sistemov </a:t>
            </a:r>
            <a:r>
              <a:rPr lang="sl-SI" sz="1600" dirty="0" smtClean="0">
                <a:effectLst/>
              </a:rPr>
              <a:t>in vodi </a:t>
            </a:r>
            <a:r>
              <a:rPr lang="sl-SI" sz="1600" dirty="0">
                <a:effectLst/>
              </a:rPr>
              <a:t>v razvoj </a:t>
            </a:r>
            <a:r>
              <a:rPr lang="sl-SI" sz="1600" dirty="0">
                <a:solidFill>
                  <a:srgbClr val="00B0F0"/>
                </a:solidFill>
                <a:effectLst/>
              </a:rPr>
              <a:t>dur – mol </a:t>
            </a:r>
            <a:r>
              <a:rPr lang="sl-SI" sz="1600" dirty="0" smtClean="0">
                <a:solidFill>
                  <a:srgbClr val="00B0F0"/>
                </a:solidFill>
                <a:effectLst/>
              </a:rPr>
              <a:t>lestvice,</a:t>
            </a:r>
            <a:endParaRPr lang="sl-SI" sz="1600" dirty="0">
              <a:solidFill>
                <a:srgbClr val="00B0F0"/>
              </a:solidFill>
              <a:effectLst/>
            </a:endParaRPr>
          </a:p>
          <a:p>
            <a:pPr lvl="0">
              <a:lnSpc>
                <a:spcPct val="150000"/>
              </a:lnSpc>
            </a:pPr>
            <a:r>
              <a:rPr lang="sl-SI" sz="1600" dirty="0">
                <a:effectLst/>
              </a:rPr>
              <a:t>Notna pisava (temelj sodobni</a:t>
            </a:r>
            <a:r>
              <a:rPr lang="sl-SI" sz="1600" dirty="0" smtClean="0">
                <a:effectLst/>
              </a:rPr>
              <a:t>):</a:t>
            </a:r>
          </a:p>
          <a:p>
            <a:pPr lvl="1">
              <a:lnSpc>
                <a:spcPct val="150000"/>
              </a:lnSpc>
            </a:pPr>
            <a:r>
              <a:rPr lang="sl-SI" sz="1400" b="1" dirty="0" err="1" smtClean="0">
                <a:solidFill>
                  <a:srgbClr val="00B0F0"/>
                </a:solidFill>
                <a:effectLst/>
              </a:rPr>
              <a:t>menzuralna</a:t>
            </a:r>
            <a:r>
              <a:rPr lang="sl-SI" sz="1400" b="1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400" b="1" dirty="0">
                <a:solidFill>
                  <a:srgbClr val="00B0F0"/>
                </a:solidFill>
                <a:effectLst/>
              </a:rPr>
              <a:t>notacija </a:t>
            </a:r>
            <a:r>
              <a:rPr lang="sl-SI" sz="1400" dirty="0">
                <a:effectLst/>
              </a:rPr>
              <a:t>(ponazorjeni sta mera – trajanje in višina tona</a:t>
            </a:r>
            <a:r>
              <a:rPr lang="sl-SI" sz="1400" dirty="0" smtClean="0">
                <a:effectLst/>
              </a:rPr>
              <a:t>), </a:t>
            </a:r>
          </a:p>
          <a:p>
            <a:pPr lvl="1">
              <a:lnSpc>
                <a:spcPct val="150000"/>
              </a:lnSpc>
            </a:pPr>
            <a:r>
              <a:rPr lang="sl-SI" sz="1400" b="1" dirty="0" err="1" smtClean="0">
                <a:solidFill>
                  <a:srgbClr val="00B0F0"/>
                </a:solidFill>
                <a:effectLst/>
              </a:rPr>
              <a:t>tabulature</a:t>
            </a:r>
            <a:r>
              <a:rPr lang="sl-SI" sz="1400" dirty="0" smtClean="0">
                <a:effectLst/>
              </a:rPr>
              <a:t> </a:t>
            </a:r>
            <a:r>
              <a:rPr lang="sl-SI" sz="1400" dirty="0">
                <a:effectLst/>
              </a:rPr>
              <a:t>(notni sistem </a:t>
            </a:r>
            <a:r>
              <a:rPr lang="sl-SI" sz="1400" dirty="0" smtClean="0">
                <a:effectLst/>
              </a:rPr>
              <a:t>instrumentalne glasbe – omogoča zapis prijemov </a:t>
            </a:r>
            <a:r>
              <a:rPr lang="sl-SI" sz="1400" dirty="0">
                <a:effectLst/>
              </a:rPr>
              <a:t>n</a:t>
            </a:r>
            <a:r>
              <a:rPr lang="sl-SI" sz="1400" dirty="0" smtClean="0">
                <a:effectLst/>
              </a:rPr>
              <a:t>a posameznih glasbilih).</a:t>
            </a:r>
            <a:endParaRPr lang="sl-SI" sz="1400" dirty="0">
              <a:effectLst/>
            </a:endParaRPr>
          </a:p>
          <a:p>
            <a:endParaRPr lang="sl-SI" sz="1800" dirty="0" smtClean="0">
              <a:effectLst/>
            </a:endParaRPr>
          </a:p>
          <a:p>
            <a:pPr marL="36900" indent="0">
              <a:buNone/>
            </a:pPr>
            <a:endParaRPr lang="sl-SI" sz="1500" dirty="0" smtClean="0">
              <a:effectLst/>
            </a:endParaRPr>
          </a:p>
          <a:p>
            <a:pPr marL="450000" lvl="1" indent="0" algn="ctr">
              <a:buNone/>
            </a:pPr>
            <a:endParaRPr lang="sl-SI" i="1" dirty="0" smtClean="0">
              <a:solidFill>
                <a:srgbClr val="FFC000"/>
              </a:solidFill>
              <a:effectLst/>
            </a:endParaRPr>
          </a:p>
          <a:p>
            <a:pPr lvl="1"/>
            <a:endParaRPr lang="sl-SI" sz="1400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  <a:p>
            <a:endParaRPr lang="sl-SI" dirty="0" smtClean="0">
              <a:effectLst/>
            </a:endParaRPr>
          </a:p>
          <a:p>
            <a:endParaRPr lang="sl-SI" dirty="0">
              <a:effectLst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013" y="83127"/>
            <a:ext cx="2207251" cy="43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2267" y="0"/>
            <a:ext cx="10353762" cy="970450"/>
          </a:xfrm>
        </p:spPr>
        <p:txBody>
          <a:bodyPr/>
          <a:lstStyle/>
          <a:p>
            <a:r>
              <a:rPr lang="sl-SI" dirty="0" smtClean="0"/>
              <a:t>Glasbene oblike v renesansi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-185333" y="771552"/>
            <a:ext cx="13227078" cy="5966691"/>
          </a:xfrm>
        </p:spPr>
        <p:txBody>
          <a:bodyPr>
            <a:normAutofit fontScale="92500" lnSpcReduction="20000"/>
          </a:bodyPr>
          <a:lstStyle/>
          <a:p>
            <a:pPr marL="450000" lvl="1" indent="0">
              <a:buNone/>
            </a:pPr>
            <a:r>
              <a:rPr lang="sl-SI" b="1" u="sng" dirty="0" smtClean="0">
                <a:solidFill>
                  <a:srgbClr val="00B0F0"/>
                </a:solidFill>
                <a:effectLst/>
              </a:rPr>
              <a:t>VOKALNA GLASBA:</a:t>
            </a:r>
          </a:p>
          <a:p>
            <a:pPr lvl="1"/>
            <a:r>
              <a:rPr lang="sl-SI" b="1" u="sng" dirty="0" smtClean="0">
                <a:solidFill>
                  <a:srgbClr val="00B0F0"/>
                </a:solidFill>
                <a:effectLst/>
              </a:rPr>
              <a:t>MOTET</a:t>
            </a:r>
            <a:r>
              <a:rPr lang="sl-SI" dirty="0" smtClean="0">
                <a:solidFill>
                  <a:srgbClr val="00B0F0"/>
                </a:solidFill>
                <a:effectLst/>
              </a:rPr>
              <a:t>  </a:t>
            </a:r>
            <a:r>
              <a:rPr lang="sl-SI" dirty="0" smtClean="0">
                <a:effectLst/>
              </a:rPr>
              <a:t>- cerkvena večglasna zborovska pesem </a:t>
            </a:r>
            <a:r>
              <a:rPr lang="sl-SI" dirty="0">
                <a:effectLst/>
              </a:rPr>
              <a:t>z religiozno vsebino </a:t>
            </a:r>
            <a:r>
              <a:rPr lang="sl-SI" dirty="0" smtClean="0">
                <a:effectLst/>
              </a:rPr>
              <a:t>v latinskem </a:t>
            </a:r>
            <a:r>
              <a:rPr lang="sl-SI" dirty="0" smtClean="0">
                <a:effectLst/>
              </a:rPr>
              <a:t>jeziku,</a:t>
            </a:r>
            <a:endParaRPr lang="sl-SI" dirty="0" smtClean="0">
              <a:effectLst/>
            </a:endParaRPr>
          </a:p>
          <a:p>
            <a:pPr lvl="1"/>
            <a:r>
              <a:rPr lang="sl-SI" b="1" u="sng" dirty="0" smtClean="0">
                <a:solidFill>
                  <a:srgbClr val="00B0F0"/>
                </a:solidFill>
                <a:effectLst/>
              </a:rPr>
              <a:t>MADRIGAL</a:t>
            </a:r>
            <a:r>
              <a:rPr lang="sl-SI" dirty="0">
                <a:effectLst/>
              </a:rPr>
              <a:t> </a:t>
            </a:r>
            <a:r>
              <a:rPr lang="sl-SI" dirty="0" smtClean="0">
                <a:effectLst/>
              </a:rPr>
              <a:t>- </a:t>
            </a:r>
            <a:r>
              <a:rPr lang="sl-SI" dirty="0" smtClean="0">
                <a:effectLst/>
              </a:rPr>
              <a:t>posvetna </a:t>
            </a:r>
            <a:r>
              <a:rPr lang="sl-SI" dirty="0" smtClean="0">
                <a:effectLst/>
              </a:rPr>
              <a:t>večglasna pesem v latinskem ali ljudskem jeziku, ki opeva naravo, ljubezen, </a:t>
            </a:r>
            <a:r>
              <a:rPr lang="sl-SI" dirty="0" smtClean="0">
                <a:effectLst/>
              </a:rPr>
              <a:t>živali,</a:t>
            </a:r>
          </a:p>
          <a:p>
            <a:pPr lvl="1"/>
            <a:r>
              <a:rPr lang="sl-SI" b="1" u="sng" dirty="0" smtClean="0">
                <a:solidFill>
                  <a:srgbClr val="00B0F0"/>
                </a:solidFill>
                <a:effectLst/>
              </a:rPr>
              <a:t>MAŠA  - </a:t>
            </a:r>
            <a:r>
              <a:rPr lang="sl-SI" dirty="0" err="1" smtClean="0">
                <a:solidFill>
                  <a:schemeClr val="tx1"/>
                </a:solidFill>
                <a:effectLst/>
              </a:rPr>
              <a:t>cerkevena</a:t>
            </a:r>
            <a:r>
              <a:rPr lang="sl-SI" dirty="0" smtClean="0">
                <a:solidFill>
                  <a:schemeClr val="tx1"/>
                </a:solidFill>
                <a:effectLst/>
              </a:rPr>
              <a:t> </a:t>
            </a:r>
            <a:r>
              <a:rPr lang="sl-SI" dirty="0" smtClean="0">
                <a:effectLst/>
              </a:rPr>
              <a:t>večglasna</a:t>
            </a:r>
            <a:r>
              <a:rPr lang="sl-SI" dirty="0">
                <a:effectLst/>
              </a:rPr>
              <a:t>, namenjena petju in </a:t>
            </a:r>
            <a:r>
              <a:rPr lang="sl-SI" dirty="0" smtClean="0">
                <a:effectLst/>
              </a:rPr>
              <a:t>igranju, izvajala </a:t>
            </a:r>
            <a:r>
              <a:rPr lang="sl-SI" dirty="0">
                <a:effectLst/>
              </a:rPr>
              <a:t>se je samo pri </a:t>
            </a:r>
            <a:r>
              <a:rPr lang="sl-SI" dirty="0" err="1">
                <a:effectLst/>
              </a:rPr>
              <a:t>bogoslušju</a:t>
            </a:r>
            <a:r>
              <a:rPr lang="sl-SI" dirty="0">
                <a:effectLst/>
              </a:rPr>
              <a:t>, danes pa tudi </a:t>
            </a:r>
            <a:r>
              <a:rPr lang="sl-SI" dirty="0" smtClean="0">
                <a:effectLst/>
              </a:rPr>
              <a:t>koncertno,</a:t>
            </a:r>
            <a:endParaRPr lang="sl-SI" dirty="0">
              <a:effectLst/>
            </a:endParaRPr>
          </a:p>
          <a:p>
            <a:pPr lvl="2"/>
            <a:r>
              <a:rPr lang="sl-SI" dirty="0" smtClean="0">
                <a:effectLst/>
              </a:rPr>
              <a:t>stalni </a:t>
            </a:r>
            <a:r>
              <a:rPr lang="sl-SI" dirty="0">
                <a:effectLst/>
              </a:rPr>
              <a:t>deli </a:t>
            </a:r>
            <a:r>
              <a:rPr lang="sl-SI" dirty="0" smtClean="0">
                <a:effectLst/>
              </a:rPr>
              <a:t>maše/bogoslužja - kar </a:t>
            </a:r>
            <a:r>
              <a:rPr lang="sl-SI" dirty="0">
                <a:effectLst/>
              </a:rPr>
              <a:t>je skupnega vsem mašam, saj točno vemo kakšno bo </a:t>
            </a:r>
            <a:r>
              <a:rPr lang="sl-SI" dirty="0" smtClean="0">
                <a:effectLst/>
              </a:rPr>
              <a:t>besedilo:</a:t>
            </a:r>
            <a:endParaRPr lang="sl-SI" dirty="0">
              <a:effectLst/>
            </a:endParaRPr>
          </a:p>
          <a:p>
            <a:pPr lvl="2"/>
            <a:r>
              <a:rPr lang="sl-SI" sz="1400" b="1" dirty="0">
                <a:solidFill>
                  <a:srgbClr val="FFC000"/>
                </a:solidFill>
                <a:effectLst/>
              </a:rPr>
              <a:t>1. </a:t>
            </a:r>
            <a:r>
              <a:rPr lang="sl-SI" sz="1400" b="1" dirty="0" err="1">
                <a:solidFill>
                  <a:srgbClr val="FFC000"/>
                </a:solidFill>
                <a:effectLst/>
              </a:rPr>
              <a:t>Kyrie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 (Gospod, usmili </a:t>
            </a:r>
            <a:r>
              <a:rPr lang="sl-SI" sz="1400" b="1" dirty="0" smtClean="0">
                <a:solidFill>
                  <a:srgbClr val="FFC000"/>
                </a:solidFill>
                <a:effectLst/>
              </a:rPr>
              <a:t>se) 2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. </a:t>
            </a:r>
            <a:r>
              <a:rPr lang="sl-SI" sz="1400" b="1" dirty="0" err="1">
                <a:solidFill>
                  <a:srgbClr val="FFC000"/>
                </a:solidFill>
                <a:effectLst/>
              </a:rPr>
              <a:t>Gloria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 (</a:t>
            </a:r>
            <a:r>
              <a:rPr lang="sl-SI" sz="1400" b="1" dirty="0" smtClean="0">
                <a:solidFill>
                  <a:srgbClr val="FFC000"/>
                </a:solidFill>
                <a:effectLst/>
              </a:rPr>
              <a:t>slava) 3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. Credo (</a:t>
            </a:r>
            <a:r>
              <a:rPr lang="sl-SI" sz="1400" b="1" dirty="0" smtClean="0">
                <a:solidFill>
                  <a:srgbClr val="FFC000"/>
                </a:solidFill>
                <a:effectLst/>
              </a:rPr>
              <a:t>vera) 4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. </a:t>
            </a:r>
            <a:r>
              <a:rPr lang="sl-SI" sz="1400" b="1" dirty="0" err="1">
                <a:solidFill>
                  <a:srgbClr val="FFC000"/>
                </a:solidFill>
                <a:effectLst/>
              </a:rPr>
              <a:t>Sanctus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 (</a:t>
            </a:r>
            <a:r>
              <a:rPr lang="sl-SI" sz="1400" b="1" dirty="0" smtClean="0">
                <a:solidFill>
                  <a:srgbClr val="FFC000"/>
                </a:solidFill>
                <a:effectLst/>
              </a:rPr>
              <a:t>svet) 5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. </a:t>
            </a:r>
            <a:r>
              <a:rPr lang="sl-SI" sz="1400" b="1" dirty="0" err="1">
                <a:solidFill>
                  <a:srgbClr val="FFC000"/>
                </a:solidFill>
                <a:effectLst/>
              </a:rPr>
              <a:t>Benediktus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 (</a:t>
            </a:r>
            <a:r>
              <a:rPr lang="sl-SI" sz="1400" b="1" dirty="0" smtClean="0">
                <a:solidFill>
                  <a:srgbClr val="FFC000"/>
                </a:solidFill>
                <a:effectLst/>
              </a:rPr>
              <a:t>blagoslovljen) 6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. </a:t>
            </a:r>
            <a:r>
              <a:rPr lang="sl-SI" sz="1400" b="1" dirty="0" err="1">
                <a:solidFill>
                  <a:srgbClr val="FFC000"/>
                </a:solidFill>
                <a:effectLst/>
              </a:rPr>
              <a:t>Agnus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 </a:t>
            </a:r>
            <a:r>
              <a:rPr lang="sl-SI" sz="1400" b="1" dirty="0" err="1">
                <a:solidFill>
                  <a:srgbClr val="FFC000"/>
                </a:solidFill>
                <a:effectLst/>
              </a:rPr>
              <a:t>Dei</a:t>
            </a:r>
            <a:r>
              <a:rPr lang="sl-SI" sz="1400" b="1" dirty="0">
                <a:solidFill>
                  <a:srgbClr val="FFC000"/>
                </a:solidFill>
                <a:effectLst/>
              </a:rPr>
              <a:t> (Jagnje božje</a:t>
            </a:r>
            <a:r>
              <a:rPr lang="sl-SI" sz="1400" b="1" dirty="0" smtClean="0">
                <a:solidFill>
                  <a:srgbClr val="FFC000"/>
                </a:solidFill>
                <a:effectLst/>
              </a:rPr>
              <a:t>)</a:t>
            </a:r>
          </a:p>
          <a:p>
            <a:pPr lvl="1"/>
            <a:r>
              <a:rPr lang="en-GB" b="1" u="sng" dirty="0">
                <a:solidFill>
                  <a:srgbClr val="00B0F0"/>
                </a:solidFill>
                <a:effectLst/>
              </a:rPr>
              <a:t>CHANSON</a:t>
            </a:r>
            <a:r>
              <a:rPr lang="en-GB" dirty="0">
                <a:effectLst/>
              </a:rPr>
              <a:t> </a:t>
            </a:r>
            <a:r>
              <a:rPr lang="sl-SI" dirty="0" smtClean="0">
                <a:effectLst/>
              </a:rPr>
              <a:t>– posvetna pesem </a:t>
            </a:r>
            <a:r>
              <a:rPr lang="en-GB" dirty="0" smtClean="0">
                <a:effectLst/>
              </a:rPr>
              <a:t>(</a:t>
            </a:r>
            <a:r>
              <a:rPr lang="en-GB" dirty="0" err="1" smtClean="0">
                <a:effectLst/>
              </a:rPr>
              <a:t>francoski</a:t>
            </a:r>
            <a:r>
              <a:rPr lang="en-GB" dirty="0" smtClean="0">
                <a:effectLst/>
              </a:rPr>
              <a:t> </a:t>
            </a:r>
            <a:r>
              <a:rPr lang="en-GB" dirty="0" err="1">
                <a:effectLst/>
              </a:rPr>
              <a:t>jezik</a:t>
            </a:r>
            <a:r>
              <a:rPr lang="en-GB" dirty="0" smtClean="0">
                <a:effectLst/>
              </a:rPr>
              <a:t>)</a:t>
            </a:r>
            <a:endParaRPr lang="sl-SI" dirty="0" smtClean="0">
              <a:effectLst/>
            </a:endParaRPr>
          </a:p>
          <a:p>
            <a:pPr lvl="1"/>
            <a:r>
              <a:rPr lang="en-GB" b="1" u="sng" dirty="0" smtClean="0">
                <a:solidFill>
                  <a:srgbClr val="00B0F0"/>
                </a:solidFill>
                <a:effectLst/>
              </a:rPr>
              <a:t>LIED</a:t>
            </a:r>
            <a:r>
              <a:rPr lang="en-GB" dirty="0" smtClean="0">
                <a:effectLst/>
              </a:rPr>
              <a:t> </a:t>
            </a:r>
            <a:r>
              <a:rPr lang="sl-SI" dirty="0" smtClean="0">
                <a:effectLst/>
              </a:rPr>
              <a:t>– posvetna pesem </a:t>
            </a:r>
            <a:r>
              <a:rPr lang="en-GB" dirty="0" smtClean="0">
                <a:effectLst/>
              </a:rPr>
              <a:t>(</a:t>
            </a:r>
            <a:r>
              <a:rPr lang="en-GB" dirty="0" err="1" smtClean="0">
                <a:effectLst/>
              </a:rPr>
              <a:t>nemški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jezik</a:t>
            </a:r>
            <a:r>
              <a:rPr lang="sl-SI" dirty="0" smtClean="0">
                <a:effectLst/>
              </a:rPr>
              <a:t>)</a:t>
            </a:r>
          </a:p>
          <a:p>
            <a:pPr lvl="1"/>
            <a:endParaRPr lang="sl-SI" sz="1600" dirty="0">
              <a:effectLst/>
            </a:endParaRPr>
          </a:p>
          <a:p>
            <a:pPr marL="450000" lvl="1" indent="0">
              <a:buNone/>
            </a:pPr>
            <a:r>
              <a:rPr lang="sl-SI" sz="1600" b="1" u="sng" dirty="0" smtClean="0">
                <a:solidFill>
                  <a:srgbClr val="00B0F0"/>
                </a:solidFill>
                <a:effectLst/>
              </a:rPr>
              <a:t>INSTRUMENTALNA </a:t>
            </a:r>
            <a:r>
              <a:rPr lang="sl-SI" sz="1600" b="1" u="sng" dirty="0">
                <a:solidFill>
                  <a:srgbClr val="00B0F0"/>
                </a:solidFill>
                <a:effectLst/>
              </a:rPr>
              <a:t>GLASBA</a:t>
            </a:r>
            <a:r>
              <a:rPr lang="sl-SI" sz="1600" b="1" u="sng" dirty="0" smtClean="0">
                <a:solidFill>
                  <a:srgbClr val="00B0F0"/>
                </a:solidFill>
                <a:effectLst/>
              </a:rPr>
              <a:t>:</a:t>
            </a:r>
          </a:p>
          <a:p>
            <a:pPr lvl="1"/>
            <a:r>
              <a:rPr lang="sl-SI" b="1" u="sng" dirty="0" smtClean="0">
                <a:solidFill>
                  <a:srgbClr val="00B0F0"/>
                </a:solidFill>
                <a:effectLst/>
              </a:rPr>
              <a:t>RICERCAR</a:t>
            </a:r>
          </a:p>
          <a:p>
            <a:pPr lvl="1"/>
            <a:r>
              <a:rPr lang="sl-SI" b="1" u="sng" dirty="0" smtClean="0">
                <a:solidFill>
                  <a:srgbClr val="00B0F0"/>
                </a:solidFill>
                <a:effectLst/>
              </a:rPr>
              <a:t>CANZONA</a:t>
            </a:r>
          </a:p>
          <a:p>
            <a:pPr lvl="1"/>
            <a:r>
              <a:rPr lang="sl-SI" b="1" u="sng" dirty="0">
                <a:solidFill>
                  <a:srgbClr val="00B0F0"/>
                </a:solidFill>
                <a:effectLst/>
              </a:rPr>
              <a:t>SUITA ali </a:t>
            </a:r>
            <a:r>
              <a:rPr lang="sl-SI" b="1" u="sng" dirty="0" smtClean="0">
                <a:solidFill>
                  <a:srgbClr val="00B0F0"/>
                </a:solidFill>
                <a:effectLst/>
              </a:rPr>
              <a:t>PARTITA – </a:t>
            </a:r>
            <a:r>
              <a:rPr lang="sl-SI" dirty="0" smtClean="0">
                <a:solidFill>
                  <a:schemeClr val="tx1"/>
                </a:solidFill>
                <a:effectLst/>
              </a:rPr>
              <a:t>plesna glasba</a:t>
            </a:r>
          </a:p>
          <a:p>
            <a:pPr lvl="2"/>
            <a:r>
              <a:rPr lang="sl-SI" dirty="0" smtClean="0">
                <a:solidFill>
                  <a:schemeClr val="tx1"/>
                </a:solidFill>
                <a:effectLst/>
              </a:rPr>
              <a:t> plesi: </a:t>
            </a:r>
            <a:r>
              <a:rPr lang="pt-BR" dirty="0">
                <a:solidFill>
                  <a:schemeClr val="tx1"/>
                </a:solidFill>
                <a:effectLst/>
              </a:rPr>
              <a:t>allemanda (nem.), couranta (</a:t>
            </a:r>
            <a:r>
              <a:rPr lang="pt-BR" dirty="0" smtClean="0">
                <a:solidFill>
                  <a:schemeClr val="tx1"/>
                </a:solidFill>
                <a:effectLst/>
              </a:rPr>
              <a:t>fra</a:t>
            </a:r>
            <a:r>
              <a:rPr lang="sl-SI" dirty="0" smtClean="0">
                <a:solidFill>
                  <a:schemeClr val="tx1"/>
                </a:solidFill>
                <a:effectLst/>
              </a:rPr>
              <a:t>.</a:t>
            </a:r>
            <a:r>
              <a:rPr lang="pt-BR" dirty="0" smtClean="0">
                <a:solidFill>
                  <a:schemeClr val="tx1"/>
                </a:solidFill>
                <a:effectLst/>
              </a:rPr>
              <a:t>), </a:t>
            </a:r>
            <a:r>
              <a:rPr lang="pt-BR" dirty="0">
                <a:solidFill>
                  <a:schemeClr val="tx1"/>
                </a:solidFill>
                <a:effectLst/>
              </a:rPr>
              <a:t>sarabanda (</a:t>
            </a:r>
            <a:r>
              <a:rPr lang="pt-BR" dirty="0" smtClean="0">
                <a:solidFill>
                  <a:schemeClr val="tx1"/>
                </a:solidFill>
                <a:effectLst/>
              </a:rPr>
              <a:t>špan</a:t>
            </a:r>
            <a:r>
              <a:rPr lang="sl-SI" dirty="0" smtClean="0">
                <a:solidFill>
                  <a:schemeClr val="tx1"/>
                </a:solidFill>
                <a:effectLst/>
              </a:rPr>
              <a:t>.</a:t>
            </a:r>
            <a:r>
              <a:rPr lang="pt-BR" dirty="0" smtClean="0">
                <a:solidFill>
                  <a:schemeClr val="tx1"/>
                </a:solidFill>
                <a:effectLst/>
              </a:rPr>
              <a:t>) </a:t>
            </a:r>
            <a:r>
              <a:rPr lang="pt-BR" dirty="0">
                <a:solidFill>
                  <a:schemeClr val="tx1"/>
                </a:solidFill>
                <a:effectLst/>
              </a:rPr>
              <a:t>gigue (</a:t>
            </a:r>
            <a:r>
              <a:rPr lang="pt-BR" dirty="0" smtClean="0">
                <a:solidFill>
                  <a:schemeClr val="tx1"/>
                </a:solidFill>
                <a:effectLst/>
              </a:rPr>
              <a:t>ang</a:t>
            </a:r>
            <a:r>
              <a:rPr lang="sl-SI" dirty="0" smtClean="0">
                <a:solidFill>
                  <a:schemeClr val="tx1"/>
                </a:solidFill>
                <a:effectLst/>
              </a:rPr>
              <a:t>.)</a:t>
            </a:r>
          </a:p>
          <a:p>
            <a:pPr lvl="1"/>
            <a:endParaRPr lang="sl-SI" dirty="0" smtClean="0">
              <a:solidFill>
                <a:schemeClr val="tx1"/>
              </a:solidFill>
              <a:effectLst/>
            </a:endParaRPr>
          </a:p>
          <a:p>
            <a:pPr marL="450000" lvl="1" indent="0">
              <a:buNone/>
            </a:pPr>
            <a:r>
              <a:rPr lang="sl-SI" b="1" u="sng" dirty="0" smtClean="0">
                <a:solidFill>
                  <a:srgbClr val="00B0F0"/>
                </a:solidFill>
                <a:effectLst/>
              </a:rPr>
              <a:t>INSTRUMENTALNO-VOKALNA GLASBA:</a:t>
            </a:r>
          </a:p>
          <a:p>
            <a:pPr lvl="1"/>
            <a:r>
              <a:rPr lang="sl-SI" b="1" u="sng" dirty="0" smtClean="0">
                <a:solidFill>
                  <a:srgbClr val="00B0F0"/>
                </a:solidFill>
                <a:effectLst/>
              </a:rPr>
              <a:t>OPERA</a:t>
            </a:r>
          </a:p>
          <a:p>
            <a:pPr lvl="1"/>
            <a:endParaRPr lang="sl-SI" b="1" u="sng" dirty="0" smtClean="0">
              <a:solidFill>
                <a:srgbClr val="00B0F0"/>
              </a:solidFill>
              <a:effectLst/>
            </a:endParaRPr>
          </a:p>
          <a:p>
            <a:pPr lvl="1"/>
            <a:endParaRPr lang="sl-SI" sz="1600" b="1" u="sng" dirty="0">
              <a:solidFill>
                <a:srgbClr val="00B0F0"/>
              </a:solidFill>
              <a:effectLst/>
            </a:endParaRPr>
          </a:p>
          <a:p>
            <a:pPr marL="450000" lvl="1" indent="0">
              <a:buNone/>
            </a:pPr>
            <a:endParaRPr lang="sl-SI" sz="1600" dirty="0">
              <a:effectLst/>
            </a:endParaRPr>
          </a:p>
          <a:p>
            <a:pPr marL="450000" lvl="1" indent="0">
              <a:buNone/>
            </a:pPr>
            <a:endParaRPr lang="sl-SI" dirty="0">
              <a:effectLst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557" y="2900218"/>
            <a:ext cx="4642745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3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84984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Znani renesančni skladatelji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7019" y="942110"/>
            <a:ext cx="12293599" cy="5726545"/>
          </a:xfrm>
        </p:spPr>
        <p:txBody>
          <a:bodyPr>
            <a:normAutofit fontScale="92500" lnSpcReduction="10000"/>
          </a:bodyPr>
          <a:lstStyle/>
          <a:p>
            <a:pPr marL="36900" indent="0">
              <a:buNone/>
            </a:pPr>
            <a:r>
              <a:rPr lang="sl-SI" sz="1700" b="1" dirty="0" smtClean="0">
                <a:solidFill>
                  <a:srgbClr val="00B0F0"/>
                </a:solidFill>
              </a:rPr>
              <a:t>                                    Orlando di </a:t>
            </a:r>
            <a:r>
              <a:rPr lang="sl-SI" sz="1700" b="1" dirty="0" err="1" smtClean="0">
                <a:solidFill>
                  <a:srgbClr val="00B0F0"/>
                </a:solidFill>
              </a:rPr>
              <a:t>Lasso</a:t>
            </a:r>
            <a:r>
              <a:rPr lang="sl-SI" sz="1700" b="1" dirty="0" smtClean="0">
                <a:solidFill>
                  <a:srgbClr val="00B0F0"/>
                </a:solidFill>
              </a:rPr>
              <a:t> </a:t>
            </a:r>
            <a:r>
              <a:rPr lang="sl-SI" sz="1700" b="1" dirty="0">
                <a:solidFill>
                  <a:srgbClr val="00B0F0"/>
                </a:solidFill>
              </a:rPr>
              <a:t>- </a:t>
            </a:r>
            <a:r>
              <a:rPr lang="sl-SI" sz="1700" b="1" dirty="0" smtClean="0">
                <a:solidFill>
                  <a:schemeClr val="tx1"/>
                </a:solidFill>
              </a:rPr>
              <a:t> </a:t>
            </a:r>
            <a:r>
              <a:rPr lang="sl-SI" sz="1700" dirty="0">
                <a:solidFill>
                  <a:schemeClr val="tx1"/>
                </a:solidFill>
                <a:effectLst/>
              </a:rPr>
              <a:t>predstavnik nizozemske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šole, </a:t>
            </a:r>
            <a:r>
              <a:rPr lang="sl-SI" sz="1700" dirty="0">
                <a:solidFill>
                  <a:schemeClr val="tx1"/>
                </a:solidFill>
                <a:effectLst/>
              </a:rPr>
              <a:t>avtor kakovostnih renesančnih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vokalnih del                                         </a:t>
            </a:r>
          </a:p>
          <a:p>
            <a:pPr marL="36900" indent="0">
              <a:buNone/>
            </a:pPr>
            <a:r>
              <a:rPr lang="sl-SI" sz="17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                  (motet privede </a:t>
            </a:r>
            <a:r>
              <a:rPr lang="sl-SI" sz="1700" dirty="0">
                <a:solidFill>
                  <a:schemeClr val="tx1"/>
                </a:solidFill>
                <a:effectLst/>
              </a:rPr>
              <a:t>do najvišje razvojne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stopnje)</a:t>
            </a:r>
            <a:endParaRPr lang="sl-SI" sz="1700" dirty="0">
              <a:solidFill>
                <a:schemeClr val="tx1"/>
              </a:solidFill>
              <a:effectLst/>
            </a:endParaRPr>
          </a:p>
          <a:p>
            <a:endParaRPr lang="sl-SI" sz="1700" b="1" dirty="0" smtClean="0">
              <a:solidFill>
                <a:schemeClr val="tx1"/>
              </a:solidFill>
            </a:endParaRPr>
          </a:p>
          <a:p>
            <a:r>
              <a:rPr lang="sl-SI" sz="1700" b="1" dirty="0" smtClean="0">
                <a:solidFill>
                  <a:schemeClr val="tx1"/>
                </a:solidFill>
              </a:rPr>
              <a:t>                                                                                                           </a:t>
            </a:r>
          </a:p>
          <a:p>
            <a:pPr marL="36900" indent="0">
              <a:buNone/>
            </a:pPr>
            <a:r>
              <a:rPr lang="sl-SI" sz="1700" b="1" dirty="0" smtClean="0">
                <a:solidFill>
                  <a:srgbClr val="00B0F0"/>
                </a:solidFill>
              </a:rPr>
              <a:t>                             </a:t>
            </a:r>
            <a:r>
              <a:rPr lang="sl-SI" sz="1700" b="1" dirty="0" err="1" smtClean="0">
                <a:solidFill>
                  <a:srgbClr val="00B0F0"/>
                </a:solidFill>
              </a:rPr>
              <a:t>Giovanni</a:t>
            </a:r>
            <a:r>
              <a:rPr lang="sl-SI" sz="1700" b="1" dirty="0" smtClean="0">
                <a:solidFill>
                  <a:srgbClr val="00B0F0"/>
                </a:solidFill>
              </a:rPr>
              <a:t> da </a:t>
            </a:r>
            <a:r>
              <a:rPr lang="sl-SI" sz="1700" dirty="0">
                <a:solidFill>
                  <a:srgbClr val="00B0F0"/>
                </a:solidFill>
                <a:effectLst/>
              </a:rPr>
              <a:t>Palestrina</a:t>
            </a:r>
            <a:r>
              <a:rPr lang="sl-SI" sz="1700" dirty="0">
                <a:solidFill>
                  <a:schemeClr val="tx1"/>
                </a:solidFill>
                <a:effectLst/>
              </a:rPr>
              <a:t>                             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    predstavnik </a:t>
            </a:r>
            <a:r>
              <a:rPr lang="sl-SI" sz="1700" dirty="0">
                <a:solidFill>
                  <a:schemeClr val="tx1"/>
                </a:solidFill>
                <a:effectLst/>
              </a:rPr>
              <a:t>rimske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šole, Imel </a:t>
            </a:r>
            <a:r>
              <a:rPr lang="sl-SI" sz="1700" dirty="0">
                <a:solidFill>
                  <a:schemeClr val="tx1"/>
                </a:solidFill>
                <a:effectLst/>
              </a:rPr>
              <a:t>je pomemben vpliv na razvoj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                        </a:t>
            </a: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  <a:effectLst/>
              </a:rPr>
              <a:t>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                       cerkvene </a:t>
            </a:r>
            <a:r>
              <a:rPr lang="sl-SI" sz="1700" dirty="0">
                <a:solidFill>
                  <a:schemeClr val="tx1"/>
                </a:solidFill>
                <a:effectLst/>
              </a:rPr>
              <a:t>glasbe,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njegova dela veljajo za </a:t>
            </a:r>
            <a:r>
              <a:rPr lang="sl-SI" sz="1700" dirty="0">
                <a:solidFill>
                  <a:schemeClr val="tx1"/>
                </a:solidFill>
                <a:effectLst/>
              </a:rPr>
              <a:t>vrhunec renesančne polifonije</a:t>
            </a:r>
            <a:endParaRPr lang="sl-SI" sz="1700" dirty="0" smtClean="0">
              <a:solidFill>
                <a:schemeClr val="tx1"/>
              </a:solidFill>
              <a:effectLst/>
            </a:endParaRP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  <a:effectLst/>
              </a:rPr>
              <a:t>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                                  </a:t>
            </a:r>
          </a:p>
          <a:p>
            <a:pPr marL="36900" indent="0">
              <a:buNone/>
            </a:pPr>
            <a:endParaRPr lang="sl-SI" sz="1700" b="1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r>
              <a:rPr lang="sl-SI" sz="1700" b="1" dirty="0">
                <a:solidFill>
                  <a:srgbClr val="00B0F0"/>
                </a:solidFill>
              </a:rPr>
              <a:t> </a:t>
            </a:r>
            <a:r>
              <a:rPr lang="sl-SI" sz="1700" b="1" dirty="0" smtClean="0">
                <a:solidFill>
                  <a:srgbClr val="00B0F0"/>
                </a:solidFill>
              </a:rPr>
              <a:t>                                   </a:t>
            </a:r>
            <a:r>
              <a:rPr lang="sl-SI" sz="1700" b="1" dirty="0" err="1" smtClean="0">
                <a:solidFill>
                  <a:srgbClr val="00B0F0"/>
                </a:solidFill>
              </a:rPr>
              <a:t>Jacobus</a:t>
            </a:r>
            <a:r>
              <a:rPr lang="sl-SI" sz="1700" b="1" dirty="0" smtClean="0">
                <a:solidFill>
                  <a:srgbClr val="00B0F0"/>
                </a:solidFill>
              </a:rPr>
              <a:t> Gallus </a:t>
            </a:r>
            <a:r>
              <a:rPr lang="sl-SI" sz="1700" b="1" dirty="0" err="1" smtClean="0">
                <a:solidFill>
                  <a:srgbClr val="00B0F0"/>
                </a:solidFill>
              </a:rPr>
              <a:t>Carniolus</a:t>
            </a:r>
            <a:r>
              <a:rPr lang="sl-SI" sz="1700" b="1" dirty="0" smtClean="0">
                <a:solidFill>
                  <a:srgbClr val="00B0F0"/>
                </a:solidFill>
              </a:rPr>
              <a:t> </a:t>
            </a:r>
            <a:r>
              <a:rPr lang="sl-SI" sz="1700" b="1" dirty="0" smtClean="0">
                <a:solidFill>
                  <a:schemeClr val="tx1"/>
                </a:solidFill>
              </a:rPr>
              <a:t>–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Slovenski skladatelj - Jakob Petelin Kranjski (1550-1591)</a:t>
            </a:r>
          </a:p>
          <a:p>
            <a:endParaRPr lang="sl-SI" sz="1700" b="1" dirty="0" smtClean="0">
              <a:solidFill>
                <a:schemeClr val="tx1"/>
              </a:solidFill>
            </a:endParaRPr>
          </a:p>
          <a:p>
            <a:endParaRPr lang="sl-SI" sz="1700" b="1" dirty="0" smtClean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sl-SI" sz="1700" b="1" dirty="0" smtClean="0">
                <a:solidFill>
                  <a:srgbClr val="00B0F0"/>
                </a:solidFill>
              </a:rPr>
              <a:t>                                    </a:t>
            </a:r>
            <a:r>
              <a:rPr lang="sl-SI" sz="1700" b="1" dirty="0" err="1" smtClean="0">
                <a:solidFill>
                  <a:srgbClr val="00B0F0"/>
                </a:solidFill>
              </a:rPr>
              <a:t>Carlo</a:t>
            </a:r>
            <a:r>
              <a:rPr lang="sl-SI" sz="1700" b="1" dirty="0" smtClean="0">
                <a:solidFill>
                  <a:srgbClr val="00B0F0"/>
                </a:solidFill>
              </a:rPr>
              <a:t> </a:t>
            </a:r>
            <a:r>
              <a:rPr lang="sl-SI" sz="1700" b="1" dirty="0" err="1" smtClean="0">
                <a:solidFill>
                  <a:srgbClr val="00B0F0"/>
                </a:solidFill>
              </a:rPr>
              <a:t>Gesualdo</a:t>
            </a:r>
            <a:r>
              <a:rPr lang="sl-SI" sz="1700" b="1" dirty="0" smtClean="0">
                <a:solidFill>
                  <a:srgbClr val="00B0F0"/>
                </a:solidFill>
              </a:rPr>
              <a:t> di </a:t>
            </a:r>
            <a:r>
              <a:rPr lang="sl-SI" sz="1700" b="1" dirty="0" err="1" smtClean="0">
                <a:solidFill>
                  <a:srgbClr val="00B0F0"/>
                </a:solidFill>
              </a:rPr>
              <a:t>Venosa</a:t>
            </a:r>
            <a:endParaRPr lang="sl-SI" sz="1700" b="1" dirty="0" smtClean="0">
              <a:solidFill>
                <a:srgbClr val="00B0F0"/>
              </a:solidFill>
            </a:endParaRPr>
          </a:p>
          <a:p>
            <a:endParaRPr lang="sl-SI" sz="1700" b="1" dirty="0" smtClean="0">
              <a:solidFill>
                <a:srgbClr val="00B0F0"/>
              </a:solidFill>
            </a:endParaRPr>
          </a:p>
          <a:p>
            <a:endParaRPr lang="sl-SI" sz="1700" b="1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r>
              <a:rPr lang="sl-SI" sz="1700" b="1" dirty="0" smtClean="0">
                <a:solidFill>
                  <a:srgbClr val="00B0F0"/>
                </a:solidFill>
              </a:rPr>
              <a:t>                                        </a:t>
            </a:r>
            <a:r>
              <a:rPr lang="sl-SI" sz="1700" b="1" dirty="0" err="1" smtClean="0">
                <a:solidFill>
                  <a:srgbClr val="00B0F0"/>
                </a:solidFill>
              </a:rPr>
              <a:t>Claudio</a:t>
            </a:r>
            <a:r>
              <a:rPr lang="sl-SI" sz="1700" b="1" dirty="0" smtClean="0">
                <a:solidFill>
                  <a:srgbClr val="00B0F0"/>
                </a:solidFill>
              </a:rPr>
              <a:t> Monteverdi - </a:t>
            </a:r>
            <a:r>
              <a:rPr lang="nb-NO" sz="1700" dirty="0" smtClean="0">
                <a:solidFill>
                  <a:schemeClr val="tx1"/>
                </a:solidFill>
                <a:effectLst/>
              </a:rPr>
              <a:t>avtor </a:t>
            </a:r>
            <a:r>
              <a:rPr lang="nb-NO" sz="1700" dirty="0">
                <a:solidFill>
                  <a:schemeClr val="tx1"/>
                </a:solidFill>
                <a:effectLst/>
              </a:rPr>
              <a:t>ene prvih oper, </a:t>
            </a:r>
            <a:r>
              <a:rPr lang="nb-NO" sz="1700" dirty="0" smtClean="0">
                <a:solidFill>
                  <a:schemeClr val="tx1"/>
                </a:solidFill>
                <a:effectLst/>
              </a:rPr>
              <a:t>Orfej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a, </a:t>
            </a:r>
            <a:r>
              <a:rPr lang="nb-NO" sz="1700" dirty="0" smtClean="0">
                <a:solidFill>
                  <a:schemeClr val="tx1"/>
                </a:solidFill>
                <a:effectLst/>
              </a:rPr>
              <a:t>bil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je </a:t>
            </a:r>
            <a:r>
              <a:rPr lang="nb-NO" sz="1700" dirty="0" smtClean="0">
                <a:solidFill>
                  <a:schemeClr val="tx1"/>
                </a:solidFill>
                <a:effectLst/>
              </a:rPr>
              <a:t>prvi </a:t>
            </a:r>
            <a:r>
              <a:rPr lang="nb-NO" sz="1700" dirty="0">
                <a:solidFill>
                  <a:schemeClr val="tx1"/>
                </a:solidFill>
                <a:effectLst/>
              </a:rPr>
              <a:t>veliki operni </a:t>
            </a:r>
            <a:r>
              <a:rPr lang="nb-NO" sz="1700" dirty="0" smtClean="0">
                <a:solidFill>
                  <a:schemeClr val="tx1"/>
                </a:solidFill>
                <a:effectLst/>
              </a:rPr>
              <a:t>skladatelj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.                                                                                    </a:t>
            </a:r>
          </a:p>
          <a:p>
            <a:pPr marL="36900" indent="0">
              <a:buNone/>
            </a:pPr>
            <a:r>
              <a:rPr lang="sl-SI" sz="1700" dirty="0">
                <a:solidFill>
                  <a:schemeClr val="tx1"/>
                </a:solidFill>
                <a:effectLst/>
              </a:rPr>
              <a:t> </a:t>
            </a:r>
            <a:r>
              <a:rPr lang="sl-SI" sz="1700" dirty="0" smtClean="0">
                <a:solidFill>
                  <a:schemeClr val="tx1"/>
                </a:solidFill>
                <a:effectLst/>
              </a:rPr>
              <a:t>                                                                             </a:t>
            </a:r>
            <a:r>
              <a:rPr lang="nb-NO" sz="1700" dirty="0" smtClean="0">
                <a:solidFill>
                  <a:schemeClr val="tx1"/>
                </a:solidFill>
                <a:effectLst/>
              </a:rPr>
              <a:t>Velja </a:t>
            </a:r>
            <a:r>
              <a:rPr lang="nb-NO" sz="1700" dirty="0">
                <a:solidFill>
                  <a:schemeClr val="tx1"/>
                </a:solidFill>
                <a:effectLst/>
              </a:rPr>
              <a:t>tudi za skladatelja, ki je pripeljal vokalni madrigal do popolnosti</a:t>
            </a:r>
            <a:endParaRPr lang="sl-SI" sz="17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32" y="410231"/>
            <a:ext cx="1752831" cy="184932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949" y="1710028"/>
            <a:ext cx="1542472" cy="173963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30" y="2888981"/>
            <a:ext cx="1752831" cy="194612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47" y="5247809"/>
            <a:ext cx="2128399" cy="14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3795" y="-147781"/>
            <a:ext cx="10353762" cy="970450"/>
          </a:xfrm>
        </p:spPr>
        <p:txBody>
          <a:bodyPr>
            <a:normAutofit/>
          </a:bodyPr>
          <a:lstStyle/>
          <a:p>
            <a:r>
              <a:rPr lang="sl-SI" dirty="0" smtClean="0"/>
              <a:t>Inštrumentalna glasba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1673" y="656414"/>
            <a:ext cx="11129011" cy="6289331"/>
          </a:xfrm>
        </p:spPr>
        <p:txBody>
          <a:bodyPr>
            <a:normAutofit/>
          </a:bodyPr>
          <a:lstStyle/>
          <a:p>
            <a:pPr marL="36900" indent="0" algn="ctr">
              <a:buNone/>
            </a:pPr>
            <a:r>
              <a:rPr lang="sl-SI" sz="1600" dirty="0" smtClean="0">
                <a:solidFill>
                  <a:srgbClr val="00B0F0"/>
                </a:solidFill>
                <a:effectLst/>
              </a:rPr>
              <a:t>Inštrumentalna glasba doživi v renesansi svoj prvi vzpon ter postane samostojna zvrst glasbe</a:t>
            </a:r>
          </a:p>
          <a:p>
            <a:r>
              <a:rPr lang="sl-SI" sz="1600" dirty="0" smtClean="0">
                <a:effectLst/>
              </a:rPr>
              <a:t>Znani</a:t>
            </a:r>
            <a:endParaRPr lang="sl-SI" sz="1600" dirty="0"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Fidel </a:t>
            </a:r>
            <a:r>
              <a:rPr lang="sl-SI" sz="1600" b="1" i="1" dirty="0" smtClean="0">
                <a:solidFill>
                  <a:srgbClr val="FFC000"/>
                </a:solidFill>
                <a:effectLst/>
              </a:rPr>
              <a:t>(godalo)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Rebek (godalo)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Boben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err="1" smtClean="0">
                <a:solidFill>
                  <a:srgbClr val="FFC000"/>
                </a:solidFill>
                <a:effectLst/>
              </a:rPr>
              <a:t>Portativ</a:t>
            </a:r>
            <a:r>
              <a:rPr lang="sl-SI" sz="1600" b="1" i="1" dirty="0" smtClean="0">
                <a:solidFill>
                  <a:srgbClr val="FFC000"/>
                </a:solidFill>
                <a:effectLst/>
              </a:rPr>
              <a:t> </a:t>
            </a:r>
            <a:r>
              <a:rPr lang="sl-SI" sz="1600" b="1" i="1" dirty="0" smtClean="0">
                <a:solidFill>
                  <a:srgbClr val="FFC000"/>
                </a:solidFill>
                <a:effectLst/>
              </a:rPr>
              <a:t>(prenosne orgle)</a:t>
            </a:r>
            <a:endParaRPr lang="sl-SI" sz="1600" dirty="0">
              <a:solidFill>
                <a:srgbClr val="FFC000"/>
              </a:solidFill>
              <a:effectLst/>
            </a:endParaRP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Lutnja </a:t>
            </a: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Kitara</a:t>
            </a: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Inštrumenti s tipkami – čembalo</a:t>
            </a:r>
          </a:p>
          <a:p>
            <a:pPr lvl="1"/>
            <a:r>
              <a:rPr lang="sl-SI" sz="1600" b="1" i="1" dirty="0" smtClean="0">
                <a:solidFill>
                  <a:srgbClr val="FFC000"/>
                </a:solidFill>
                <a:effectLst/>
              </a:rPr>
              <a:t>Razna trobila in pihala</a:t>
            </a:r>
            <a:endParaRPr lang="sl-SI" sz="1400" b="1" i="1" dirty="0">
              <a:effectLst/>
            </a:endParaRPr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114" y="4274325"/>
            <a:ext cx="2531379" cy="242752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9371" y="259881"/>
            <a:ext cx="2254156" cy="339353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279" y="1416865"/>
            <a:ext cx="2984883" cy="264995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982" y="3481355"/>
            <a:ext cx="4286786" cy="644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Glasbeni primeri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0" y="1353758"/>
            <a:ext cx="11656291" cy="5167115"/>
          </a:xfrm>
        </p:spPr>
        <p:txBody>
          <a:bodyPr>
            <a:normAutofit/>
          </a:bodyPr>
          <a:lstStyle/>
          <a:p>
            <a:pPr>
              <a:buClr>
                <a:srgbClr val="DADADA"/>
              </a:buClr>
            </a:pPr>
            <a:r>
              <a:rPr lang="sl-SI" sz="1400" b="1" dirty="0" err="1" smtClean="0">
                <a:solidFill>
                  <a:srgbClr val="00B0F0"/>
                </a:solidFill>
              </a:rPr>
              <a:t>Giovanni</a:t>
            </a:r>
            <a:r>
              <a:rPr lang="sl-SI" sz="1400" b="1" dirty="0" smtClean="0">
                <a:solidFill>
                  <a:srgbClr val="00B0F0"/>
                </a:solidFill>
              </a:rPr>
              <a:t> </a:t>
            </a:r>
            <a:r>
              <a:rPr lang="sl-SI" sz="1400" b="1" dirty="0">
                <a:solidFill>
                  <a:srgbClr val="00B0F0"/>
                </a:solidFill>
              </a:rPr>
              <a:t>da </a:t>
            </a:r>
            <a:r>
              <a:rPr lang="sl-SI" sz="1400" b="1" dirty="0">
                <a:solidFill>
                  <a:srgbClr val="00B0F0"/>
                </a:solidFill>
                <a:effectLst/>
              </a:rPr>
              <a:t>Palestrina </a:t>
            </a:r>
            <a:r>
              <a:rPr lang="sl-SI" sz="1400" b="1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400" dirty="0" smtClean="0">
                <a:solidFill>
                  <a:srgbClr val="00B0F0"/>
                </a:solidFill>
                <a:effectLst/>
              </a:rPr>
              <a:t>- </a:t>
            </a:r>
            <a:r>
              <a:rPr lang="sl-SI" sz="1400" dirty="0" err="1" smtClean="0">
                <a:solidFill>
                  <a:srgbClr val="00B0F0"/>
                </a:solidFill>
                <a:effectLst/>
              </a:rPr>
              <a:t>missa</a:t>
            </a:r>
            <a:r>
              <a:rPr lang="sl-SI" sz="1400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400" dirty="0" err="1">
                <a:solidFill>
                  <a:srgbClr val="00B0F0"/>
                </a:solidFill>
                <a:effectLst/>
              </a:rPr>
              <a:t>papae</a:t>
            </a:r>
            <a:r>
              <a:rPr lang="sl-SI" sz="1400" dirty="0">
                <a:solidFill>
                  <a:srgbClr val="00B0F0"/>
                </a:solidFill>
                <a:effectLst/>
              </a:rPr>
              <a:t> </a:t>
            </a:r>
            <a:r>
              <a:rPr lang="sl-SI" sz="1400" dirty="0" err="1" smtClean="0">
                <a:solidFill>
                  <a:srgbClr val="00B0F0"/>
                </a:solidFill>
                <a:effectLst/>
              </a:rPr>
              <a:t>marcelli</a:t>
            </a:r>
            <a:r>
              <a:rPr lang="sl-SI" sz="1400" dirty="0" smtClean="0">
                <a:solidFill>
                  <a:srgbClr val="00B0F0"/>
                </a:solidFill>
                <a:effectLst/>
              </a:rPr>
              <a:t>: </a:t>
            </a:r>
            <a:r>
              <a:rPr lang="sl-SI" sz="1400" dirty="0" err="1" smtClean="0">
                <a:solidFill>
                  <a:srgbClr val="00B0F0"/>
                </a:solidFill>
                <a:effectLst/>
              </a:rPr>
              <a:t>kyrie</a:t>
            </a:r>
            <a:r>
              <a:rPr lang="sl-SI" sz="1400" dirty="0" smtClean="0">
                <a:solidFill>
                  <a:srgbClr val="00B0F0"/>
                </a:solidFill>
                <a:effectLst/>
              </a:rPr>
              <a:t> (maša Papeža Marcela)</a:t>
            </a:r>
            <a:endParaRPr lang="sl-SI" sz="1400" dirty="0" smtClean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/>
              <a:hlinkClick r:id="rId2"/>
            </a:endParaRPr>
          </a:p>
          <a:p>
            <a:pPr>
              <a:buClr>
                <a:srgbClr val="DADADA"/>
              </a:buClr>
            </a:pPr>
            <a:r>
              <a:rPr lang="sl-SI" sz="14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2"/>
              </a:rPr>
              <a:t>https</a:t>
            </a:r>
            <a:r>
              <a:rPr lang="sl-SI" sz="140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2"/>
              </a:rPr>
              <a:t>://</a:t>
            </a:r>
            <a:r>
              <a:rPr lang="sl-SI" sz="14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  <a:hlinkClick r:id="rId2"/>
              </a:rPr>
              <a:t>www.youtube.com/watch?v=QdZ_7dFbl1A</a:t>
            </a:r>
            <a:r>
              <a:rPr lang="sl-SI" sz="14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sl-SI" sz="1400" b="1" dirty="0" smtClean="0">
                <a:solidFill>
                  <a:srgbClr val="00B0F0"/>
                </a:solidFill>
              </a:rPr>
              <a:t>Orlando </a:t>
            </a:r>
            <a:r>
              <a:rPr lang="sl-SI" sz="1400" b="1" dirty="0">
                <a:solidFill>
                  <a:srgbClr val="00B0F0"/>
                </a:solidFill>
              </a:rPr>
              <a:t>di </a:t>
            </a:r>
            <a:r>
              <a:rPr lang="sl-SI" sz="1400" b="1" dirty="0" err="1" smtClean="0">
                <a:solidFill>
                  <a:srgbClr val="00B0F0"/>
                </a:solidFill>
              </a:rPr>
              <a:t>Lasso</a:t>
            </a:r>
            <a:r>
              <a:rPr lang="sl-SI" sz="1400" b="1" dirty="0" smtClean="0">
                <a:solidFill>
                  <a:srgbClr val="00B0F0"/>
                </a:solidFill>
              </a:rPr>
              <a:t> – </a:t>
            </a:r>
            <a:r>
              <a:rPr lang="sl-SI" sz="1400" dirty="0" err="1" smtClean="0">
                <a:solidFill>
                  <a:srgbClr val="00B0F0"/>
                </a:solidFill>
                <a:effectLst/>
              </a:rPr>
              <a:t>Matona</a:t>
            </a:r>
            <a:r>
              <a:rPr lang="sl-SI" sz="1400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400" dirty="0" err="1" smtClean="0">
                <a:solidFill>
                  <a:srgbClr val="00B0F0"/>
                </a:solidFill>
                <a:effectLst/>
              </a:rPr>
              <a:t>mia</a:t>
            </a:r>
            <a:r>
              <a:rPr lang="sl-SI" sz="1400" dirty="0" smtClean="0">
                <a:solidFill>
                  <a:srgbClr val="00B0F0"/>
                </a:solidFill>
                <a:effectLst/>
              </a:rPr>
              <a:t> </a:t>
            </a:r>
            <a:r>
              <a:rPr lang="sl-SI" sz="1400" dirty="0" err="1" smtClean="0">
                <a:solidFill>
                  <a:srgbClr val="00B0F0"/>
                </a:solidFill>
                <a:effectLst/>
              </a:rPr>
              <a:t>cara</a:t>
            </a:r>
            <a:endParaRPr lang="sl-SI" sz="1400" dirty="0">
              <a:effectLst/>
              <a:hlinkClick r:id="rId3"/>
            </a:endParaRPr>
          </a:p>
          <a:p>
            <a:r>
              <a:rPr lang="sl-SI" sz="1400" dirty="0" smtClean="0">
                <a:hlinkClick r:id="rId3"/>
              </a:rPr>
              <a:t>https</a:t>
            </a:r>
            <a:r>
              <a:rPr lang="sl-SI" sz="1400" dirty="0">
                <a:hlinkClick r:id="rId3"/>
              </a:rPr>
              <a:t>://</a:t>
            </a:r>
            <a:r>
              <a:rPr lang="sl-SI" sz="1400" dirty="0" smtClean="0">
                <a:hlinkClick r:id="rId3"/>
              </a:rPr>
              <a:t>www.youtube.com/watch?v=hswJaD3mBUI</a:t>
            </a:r>
            <a:r>
              <a:rPr lang="sl-SI" sz="1400" dirty="0" smtClean="0"/>
              <a:t> </a:t>
            </a:r>
          </a:p>
          <a:p>
            <a:endParaRPr lang="sl-SI" sz="1400" dirty="0"/>
          </a:p>
          <a:p>
            <a:r>
              <a:rPr lang="sl-SI" sz="1400" b="1" dirty="0" err="1" smtClean="0">
                <a:solidFill>
                  <a:srgbClr val="00B0F0"/>
                </a:solidFill>
                <a:effectLst/>
              </a:rPr>
              <a:t>Claudio</a:t>
            </a:r>
            <a:r>
              <a:rPr lang="sl-SI" sz="1400" b="1" dirty="0" smtClean="0">
                <a:solidFill>
                  <a:srgbClr val="00B0F0"/>
                </a:solidFill>
                <a:effectLst/>
              </a:rPr>
              <a:t> Monteverdi </a:t>
            </a:r>
            <a:r>
              <a:rPr lang="sl-SI" sz="1400" dirty="0" smtClean="0">
                <a:solidFill>
                  <a:srgbClr val="00B0F0"/>
                </a:solidFill>
              </a:rPr>
              <a:t>– Orfej: </a:t>
            </a:r>
            <a:r>
              <a:rPr lang="sl-SI" sz="1400" dirty="0" err="1" smtClean="0">
                <a:solidFill>
                  <a:srgbClr val="00B0F0"/>
                </a:solidFill>
              </a:rPr>
              <a:t>Savall</a:t>
            </a:r>
            <a:r>
              <a:rPr lang="sl-SI" sz="1400" dirty="0" smtClean="0">
                <a:solidFill>
                  <a:srgbClr val="00B0F0"/>
                </a:solidFill>
              </a:rPr>
              <a:t> (prva ohranjena opera - 1607)</a:t>
            </a:r>
          </a:p>
          <a:p>
            <a:r>
              <a:rPr lang="sl-SI" sz="1400" dirty="0">
                <a:solidFill>
                  <a:srgbClr val="00B0F0"/>
                </a:solidFill>
                <a:hlinkClick r:id="rId4"/>
              </a:rPr>
              <a:t>https://</a:t>
            </a:r>
            <a:r>
              <a:rPr lang="sl-SI" sz="1400" dirty="0" smtClean="0">
                <a:solidFill>
                  <a:srgbClr val="00B0F0"/>
                </a:solidFill>
                <a:hlinkClick r:id="rId4"/>
              </a:rPr>
              <a:t>www.youtube.com/watch?v=yxBT1pfVAKQ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endParaRPr lang="sl-SI" sz="1400" dirty="0">
              <a:solidFill>
                <a:srgbClr val="00B0F0"/>
              </a:solidFill>
            </a:endParaRPr>
          </a:p>
          <a:p>
            <a:r>
              <a:rPr lang="sl-SI" sz="1400" b="1" dirty="0" smtClean="0">
                <a:solidFill>
                  <a:srgbClr val="00B0F0"/>
                </a:solidFill>
                <a:effectLst/>
              </a:rPr>
              <a:t>Jakob Petelin Gallus </a:t>
            </a:r>
            <a:r>
              <a:rPr lang="sl-SI" sz="1400" dirty="0" smtClean="0">
                <a:solidFill>
                  <a:srgbClr val="00B0F0"/>
                </a:solidFill>
              </a:rPr>
              <a:t>– Poglejte kako umira Pravični</a:t>
            </a:r>
          </a:p>
          <a:p>
            <a:r>
              <a:rPr lang="sl-SI" sz="1400" dirty="0">
                <a:solidFill>
                  <a:srgbClr val="00B0F0"/>
                </a:solidFill>
                <a:hlinkClick r:id="rId5"/>
              </a:rPr>
              <a:t>https://</a:t>
            </a:r>
            <a:r>
              <a:rPr lang="sl-SI" sz="1400" dirty="0" smtClean="0">
                <a:solidFill>
                  <a:srgbClr val="00B0F0"/>
                </a:solidFill>
                <a:hlinkClick r:id="rId5"/>
              </a:rPr>
              <a:t>www.youtube.com/watch?v=YITP0RhICV4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endParaRPr lang="sl-SI" sz="1400" dirty="0">
              <a:solidFill>
                <a:srgbClr val="00B0F0"/>
              </a:solidFill>
            </a:endParaRPr>
          </a:p>
          <a:p>
            <a:r>
              <a:rPr lang="sl-SI" sz="1400" b="1" dirty="0" smtClean="0">
                <a:solidFill>
                  <a:srgbClr val="00B0F0"/>
                </a:solidFill>
              </a:rPr>
              <a:t>Renesančna instrumentalna glasba</a:t>
            </a:r>
          </a:p>
          <a:p>
            <a:r>
              <a:rPr lang="sl-SI" sz="1400" dirty="0" smtClean="0">
                <a:solidFill>
                  <a:srgbClr val="00B0F0"/>
                </a:solidFill>
                <a:hlinkClick r:id="rId6"/>
              </a:rPr>
              <a:t>https</a:t>
            </a:r>
            <a:r>
              <a:rPr lang="sl-SI" sz="1400" dirty="0">
                <a:solidFill>
                  <a:srgbClr val="00B0F0"/>
                </a:solidFill>
                <a:hlinkClick r:id="rId6"/>
              </a:rPr>
              <a:t>://</a:t>
            </a:r>
            <a:r>
              <a:rPr lang="sl-SI" sz="1400" dirty="0" smtClean="0">
                <a:solidFill>
                  <a:srgbClr val="00B0F0"/>
                </a:solidFill>
                <a:hlinkClick r:id="rId6"/>
              </a:rPr>
              <a:t>www.youtube.com/watch?v=vxPB76pmWss</a:t>
            </a:r>
            <a:r>
              <a:rPr lang="sl-SI" sz="1400" dirty="0" smtClean="0">
                <a:solidFill>
                  <a:srgbClr val="00B0F0"/>
                </a:solidFill>
              </a:rPr>
              <a:t> </a:t>
            </a:r>
          </a:p>
          <a:p>
            <a:endParaRPr lang="sl-SI" sz="1400" dirty="0" smtClean="0">
              <a:solidFill>
                <a:srgbClr val="00B0F0"/>
              </a:solidFill>
            </a:endParaRPr>
          </a:p>
          <a:p>
            <a:endParaRPr lang="sl-SI" sz="1400" dirty="0">
              <a:solidFill>
                <a:srgbClr val="00B0F0"/>
              </a:solidFill>
            </a:endParaRPr>
          </a:p>
          <a:p>
            <a:endParaRPr lang="sl-SI" sz="1400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endParaRPr lang="sl-SI" sz="1400" dirty="0" smtClean="0">
              <a:solidFill>
                <a:srgbClr val="00B0F0"/>
              </a:solidFill>
            </a:endParaRPr>
          </a:p>
          <a:p>
            <a:pPr marL="36900" indent="0">
              <a:buNone/>
            </a:pPr>
            <a:endParaRPr lang="sl-SI" sz="1400" dirty="0" smtClean="0">
              <a:solidFill>
                <a:srgbClr val="00B0F0"/>
              </a:solidFill>
            </a:endParaRPr>
          </a:p>
          <a:p>
            <a:endParaRPr lang="sl-SI" sz="1400" dirty="0">
              <a:solidFill>
                <a:srgbClr val="00B0F0"/>
              </a:solidFill>
            </a:endParaRPr>
          </a:p>
          <a:p>
            <a:endParaRPr lang="sl-SI" sz="1400" dirty="0" smtClean="0">
              <a:solidFill>
                <a:srgbClr val="00B0F0"/>
              </a:solidFill>
            </a:endParaRPr>
          </a:p>
          <a:p>
            <a:endParaRPr lang="sl-SI" sz="1400" dirty="0">
              <a:solidFill>
                <a:srgbClr val="00B0F0"/>
              </a:solidFill>
            </a:endParaRPr>
          </a:p>
          <a:p>
            <a:endParaRPr lang="sl-SI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ril">
  <a:themeElements>
    <a:clrScheme name="Skril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kril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ri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43372978-11FE-4814-AC26-BC300187D8C7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Skril</Template>
  <TotalTime>701</TotalTime>
  <Words>812</Words>
  <Application>Microsoft Office PowerPoint</Application>
  <PresentationFormat>Širokozaslonsko</PresentationFormat>
  <Paragraphs>126</Paragraphs>
  <Slides>8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Calisto MT</vt:lpstr>
      <vt:lpstr>Trebuchet MS</vt:lpstr>
      <vt:lpstr>Wingdings 2</vt:lpstr>
      <vt:lpstr>Skril</vt:lpstr>
      <vt:lpstr>Razvoj glasbene ustvarjalnosti in poustvarjalnosti v času in  prostoru</vt:lpstr>
      <vt:lpstr>RENESANSA – ponovno rojstvo traja v 15. in 16. stoletju</vt:lpstr>
      <vt:lpstr>Značilnosti glasbe v renesansi</vt:lpstr>
      <vt:lpstr>Značilnosti glasbe in glasbeni slog</vt:lpstr>
      <vt:lpstr>Glasbene oblike v renesansi</vt:lpstr>
      <vt:lpstr>Znani renesančni skladatelji</vt:lpstr>
      <vt:lpstr>Inštrumentalna glasba</vt:lpstr>
      <vt:lpstr>Glasbeni primeri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glasbene ustvarjalnosti in poustvarjalnosti v času in  prostoru</dc:title>
  <dc:creator>Sola PC - SIO2020</dc:creator>
  <cp:lastModifiedBy>Sola PC - SIO2020</cp:lastModifiedBy>
  <cp:revision>88</cp:revision>
  <dcterms:created xsi:type="dcterms:W3CDTF">2020-12-09T10:38:14Z</dcterms:created>
  <dcterms:modified xsi:type="dcterms:W3CDTF">2021-01-17T20:31:42Z</dcterms:modified>
</cp:coreProperties>
</file>