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E68F-D293-4A08-A3AA-0C55AE9AD8E3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1EE5-90F9-48C4-9B14-FD09FAD2D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2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1EE5-90F9-48C4-9B14-FD09FAD2DBE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71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5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8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6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16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50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34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24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3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8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9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8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8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58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7D9B0-BC48-4691-9CDF-CBB1E117F4AD}" type="datetimeFigureOut">
              <a:rPr lang="sl-SI" smtClean="0"/>
              <a:t>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95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HRAYbgdxew" TargetMode="External"/><Relationship Id="rId3" Type="http://schemas.openxmlformats.org/officeDocument/2006/relationships/hyperlink" Target="https://www.youtube.com/watch?v=B2Tk1JseYkU" TargetMode="External"/><Relationship Id="rId7" Type="http://schemas.openxmlformats.org/officeDocument/2006/relationships/hyperlink" Target="https://www.youtube.com/watch?v=EJC-_j3SnXk" TargetMode="External"/><Relationship Id="rId2" Type="http://schemas.openxmlformats.org/officeDocument/2006/relationships/hyperlink" Target="https://www.youtube.com/watch?v=C9K9PfjRjx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ZlTMPlLxTk" TargetMode="External"/><Relationship Id="rId5" Type="http://schemas.openxmlformats.org/officeDocument/2006/relationships/hyperlink" Target="https://www.youtube.com/watch?v=zNNm-wnfZ-U" TargetMode="External"/><Relationship Id="rId4" Type="http://schemas.openxmlformats.org/officeDocument/2006/relationships/hyperlink" Target="https://www.youtube.com/watch?v=d5p_U8J0iRQ" TargetMode="External"/><Relationship Id="rId9" Type="http://schemas.openxmlformats.org/officeDocument/2006/relationships/hyperlink" Target="https://www.youtube.com/watch?v=s5VqdJ0NzX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DcSUd5KrCA" TargetMode="External"/><Relationship Id="rId2" Type="http://schemas.openxmlformats.org/officeDocument/2006/relationships/hyperlink" Target="https://www.youtube.com/watch?v=WJjQioFfm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7KGFwZAiF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_fjcPMYC0" TargetMode="External"/><Relationship Id="rId2" Type="http://schemas.openxmlformats.org/officeDocument/2006/relationships/hyperlink" Target="https://www.youtube.com/watch?v=zuk6p95wz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Razvoj glasbene ustvarjalnosti in poustvarjalnosti v času in </a:t>
            </a:r>
            <a:r>
              <a:rPr lang="sl-SI" dirty="0">
                <a:solidFill>
                  <a:srgbClr val="00B0F0"/>
                </a:solidFill>
              </a:rPr>
              <a:t/>
            </a:r>
            <a:br>
              <a:rPr lang="sl-SI" dirty="0">
                <a:solidFill>
                  <a:srgbClr val="00B0F0"/>
                </a:solidFill>
              </a:rPr>
            </a:br>
            <a:r>
              <a:rPr lang="sl-SI" dirty="0" smtClean="0">
                <a:solidFill>
                  <a:srgbClr val="00B0F0"/>
                </a:solidFill>
              </a:rPr>
              <a:t>prostoru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719334"/>
          </a:xfrm>
        </p:spPr>
        <p:txBody>
          <a:bodyPr>
            <a:normAutofit/>
          </a:bodyPr>
          <a:lstStyle/>
          <a:p>
            <a:r>
              <a:rPr lang="sl-SI" sz="3800" b="1" dirty="0" smtClean="0"/>
              <a:t>Srednjeveška glasba</a:t>
            </a:r>
          </a:p>
          <a:p>
            <a:endParaRPr lang="sl-SI" b="1" dirty="0" smtClean="0"/>
          </a:p>
          <a:p>
            <a:endParaRPr lang="sl-SI" dirty="0"/>
          </a:p>
          <a:p>
            <a:pPr algn="r"/>
            <a:r>
              <a:rPr lang="sl-SI" dirty="0" smtClean="0"/>
              <a:t>Aleš Pevec, prof.</a:t>
            </a:r>
          </a:p>
          <a:p>
            <a:pPr algn="r"/>
            <a:r>
              <a:rPr lang="sl-SI" dirty="0" smtClean="0"/>
              <a:t>Gimnazija Ptuj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4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Glasbeni primeri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2530" y="1427649"/>
            <a:ext cx="11656291" cy="51671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sl-SI" sz="1500" b="1" u="sng" dirty="0">
                <a:effectLst/>
                <a:hlinkClick r:id="rId2"/>
              </a:rPr>
              <a:t>https://www.youtube.com/watch?v=C9K9PfjRjxM</a:t>
            </a:r>
            <a:r>
              <a:rPr lang="sl-SI" sz="1500" b="1" dirty="0">
                <a:effectLst/>
              </a:rPr>
              <a:t> - O </a:t>
            </a:r>
            <a:r>
              <a:rPr lang="sl-SI" sz="1500" b="1" dirty="0" err="1">
                <a:effectLst/>
              </a:rPr>
              <a:t>Virtus</a:t>
            </a:r>
            <a:r>
              <a:rPr lang="sl-SI" sz="1500" b="1" dirty="0">
                <a:effectLst/>
              </a:rPr>
              <a:t> </a:t>
            </a:r>
            <a:r>
              <a:rPr lang="sl-SI" sz="1500" b="1" dirty="0" err="1">
                <a:effectLst/>
              </a:rPr>
              <a:t>Sapientiae</a:t>
            </a:r>
            <a:r>
              <a:rPr lang="sl-SI" sz="1500" b="1" dirty="0">
                <a:effectLst/>
              </a:rPr>
              <a:t> - Hildegard Von </a:t>
            </a:r>
            <a:r>
              <a:rPr lang="sl-SI" sz="1500" b="1" dirty="0" err="1">
                <a:effectLst/>
              </a:rPr>
              <a:t>Bingen</a:t>
            </a:r>
            <a:endParaRPr lang="sl-SI" sz="1500" dirty="0">
              <a:effectLst/>
            </a:endParaRPr>
          </a:p>
          <a:p>
            <a:pPr>
              <a:lnSpc>
                <a:spcPct val="250000"/>
              </a:lnSpc>
            </a:pPr>
            <a:r>
              <a:rPr lang="sl-SI" sz="1500" b="1" u="sng" dirty="0">
                <a:effectLst/>
                <a:hlinkClick r:id="rId3"/>
              </a:rPr>
              <a:t>https://www.youtube.com/watch?v=B2Tk1JseYkU</a:t>
            </a:r>
            <a:r>
              <a:rPr lang="sl-SI" sz="1500" b="1" dirty="0">
                <a:effectLst/>
              </a:rPr>
              <a:t> - John </a:t>
            </a:r>
            <a:r>
              <a:rPr lang="sl-SI" sz="1500" b="1" dirty="0" err="1">
                <a:effectLst/>
              </a:rPr>
              <a:t>Fornsete</a:t>
            </a:r>
            <a:r>
              <a:rPr lang="sl-SI" sz="1500" b="1" dirty="0">
                <a:effectLst/>
              </a:rPr>
              <a:t> </a:t>
            </a:r>
            <a:r>
              <a:rPr lang="sl-SI" sz="1500" b="1" dirty="0" err="1">
                <a:effectLst/>
              </a:rPr>
              <a:t>Sumer</a:t>
            </a:r>
            <a:r>
              <a:rPr lang="sl-SI" sz="1500" b="1" dirty="0">
                <a:effectLst/>
              </a:rPr>
              <a:t> is </a:t>
            </a:r>
            <a:r>
              <a:rPr lang="sl-SI" sz="1500" b="1" dirty="0" err="1">
                <a:effectLst/>
              </a:rPr>
              <a:t>icumen</a:t>
            </a:r>
            <a:r>
              <a:rPr lang="sl-SI" sz="1500" b="1" dirty="0">
                <a:effectLst/>
              </a:rPr>
              <a:t> </a:t>
            </a:r>
            <a:r>
              <a:rPr lang="sl-SI" sz="1500" b="1" dirty="0" smtClean="0">
                <a:effectLst/>
              </a:rPr>
              <a:t>in</a:t>
            </a:r>
          </a:p>
          <a:p>
            <a:pPr>
              <a:lnSpc>
                <a:spcPct val="250000"/>
              </a:lnSpc>
            </a:pPr>
            <a:r>
              <a:rPr lang="sl-SI" sz="1500" u="sng" dirty="0">
                <a:effectLst/>
                <a:hlinkClick r:id="rId4"/>
              </a:rPr>
              <a:t>https://www.youtube.com/watch?v=d5p_U8J0iRQ</a:t>
            </a:r>
            <a:r>
              <a:rPr lang="sl-SI" sz="1500" dirty="0">
                <a:effectLst/>
              </a:rPr>
              <a:t> - Salve Regina - Gregorijanski koral</a:t>
            </a:r>
          </a:p>
          <a:p>
            <a:pPr>
              <a:lnSpc>
                <a:spcPct val="250000"/>
              </a:lnSpc>
              <a:buClr>
                <a:srgbClr val="DADADA"/>
              </a:buClr>
            </a:pPr>
            <a:r>
              <a:rPr lang="sl-SI" sz="1500" u="sng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5"/>
              </a:rPr>
              <a:t>https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5"/>
              </a:rPr>
              <a:t>://www.youtube.com/watch?v=zNNm-wnfZ-U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-  Adam de la </a:t>
            </a:r>
            <a:r>
              <a:rPr lang="sl-SI" sz="1500" u="sng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Halle 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(posvetni pevec -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truver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)</a:t>
            </a:r>
            <a:r>
              <a:rPr lang="sl-SI" sz="1500" u="sng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- Le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jeu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de Robin et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Marion</a:t>
            </a:r>
            <a:endParaRPr lang="sl-SI" sz="15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/>
            </a:endParaRPr>
          </a:p>
          <a:p>
            <a:pPr>
              <a:lnSpc>
                <a:spcPct val="250000"/>
              </a:lnSpc>
              <a:buClr>
                <a:srgbClr val="DADADA"/>
              </a:buClr>
            </a:pP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6"/>
              </a:rPr>
              <a:t>https://www.youtube.com/watch?v=AZlTMPlLxTk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-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Moniot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d'Arras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(posvetni pevec - </a:t>
            </a:r>
            <a:r>
              <a:rPr lang="sl-SI" sz="1500" u="sng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truver</a:t>
            </a: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) - Poredni maj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</a:p>
          <a:p>
            <a:pPr>
              <a:lnSpc>
                <a:spcPct val="250000"/>
              </a:lnSpc>
              <a:buClr>
                <a:srgbClr val="DADADA"/>
              </a:buClr>
            </a:pPr>
            <a:r>
              <a:rPr lang="sl-SI" sz="15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7"/>
              </a:rPr>
              <a:t>https://www.youtube.com/watch?v=EJC-_j3SnXk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- </a:t>
            </a:r>
            <a:r>
              <a:rPr lang="sl-SI" sz="15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Carmina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  <a:r>
              <a:rPr lang="sl-SI" sz="15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Burana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- Carl Orff - O Fortuna (</a:t>
            </a:r>
            <a:r>
              <a:rPr lang="sl-SI" sz="15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André</a:t>
            </a: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  <a:r>
              <a:rPr lang="sl-SI" sz="15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Rieu</a:t>
            </a:r>
            <a:r>
              <a:rPr lang="sl-SI" sz="15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)</a:t>
            </a:r>
          </a:p>
          <a:p>
            <a:pPr>
              <a:lnSpc>
                <a:spcPct val="250000"/>
              </a:lnSpc>
              <a:buClr>
                <a:srgbClr val="DADADA"/>
              </a:buClr>
            </a:pPr>
            <a:r>
              <a:rPr lang="sl-SI" sz="15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8"/>
              </a:rPr>
              <a:t>https://</a:t>
            </a:r>
            <a:r>
              <a:rPr lang="sl-SI" sz="15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8"/>
              </a:rPr>
              <a:t>www.youtube.com/watch?v=bHRAYbgdxew</a:t>
            </a:r>
            <a:r>
              <a:rPr lang="sl-SI" sz="15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- </a:t>
            </a:r>
            <a:r>
              <a:rPr lang="sl-SI" sz="1500" dirty="0">
                <a:effectLst/>
              </a:rPr>
              <a:t>Guillaume de </a:t>
            </a:r>
            <a:r>
              <a:rPr lang="sl-SI" sz="1500" dirty="0" err="1" smtClean="0">
                <a:effectLst/>
              </a:rPr>
              <a:t>Machaut</a:t>
            </a:r>
            <a:r>
              <a:rPr lang="sl-SI" sz="1500" dirty="0" smtClean="0">
                <a:effectLst/>
              </a:rPr>
              <a:t> – Notredamska maša (1364, prva polifona/večglasna maša</a:t>
            </a:r>
            <a:r>
              <a:rPr lang="sl-SI" sz="1500" dirty="0" smtClean="0">
                <a:effectLst/>
              </a:rPr>
              <a:t>)</a:t>
            </a:r>
          </a:p>
          <a:p>
            <a:pPr>
              <a:lnSpc>
                <a:spcPct val="250000"/>
              </a:lnSpc>
              <a:buClr>
                <a:srgbClr val="DADADA"/>
              </a:buClr>
            </a:pPr>
            <a:r>
              <a:rPr lang="sl-SI" sz="1400" u="sng" dirty="0">
                <a:effectLst/>
                <a:hlinkClick r:id="rId9"/>
              </a:rPr>
              <a:t>https://www.youtube.com/watch?v=s5VqdJ0NzX4</a:t>
            </a:r>
            <a:r>
              <a:rPr lang="sl-SI" sz="1400" dirty="0">
                <a:effectLst/>
              </a:rPr>
              <a:t> - </a:t>
            </a:r>
            <a:r>
              <a:rPr lang="sl-SI" sz="1400" u="sng" dirty="0">
                <a:effectLst/>
              </a:rPr>
              <a:t>Pesem Pegam in Lambergar</a:t>
            </a:r>
            <a:endParaRPr lang="sl-SI" sz="1400" dirty="0">
              <a:effectLst/>
            </a:endParaRPr>
          </a:p>
          <a:p>
            <a:pPr>
              <a:lnSpc>
                <a:spcPct val="250000"/>
              </a:lnSpc>
              <a:buClr>
                <a:srgbClr val="DADADA"/>
              </a:buClr>
            </a:pPr>
            <a:endParaRPr lang="sl-SI" sz="1500" dirty="0">
              <a:effectLst/>
            </a:endParaRPr>
          </a:p>
          <a:p>
            <a:pPr>
              <a:buClr>
                <a:srgbClr val="DADADA"/>
              </a:buClr>
            </a:pPr>
            <a:endParaRPr lang="sl-SI" sz="1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/>
            </a:endParaRPr>
          </a:p>
          <a:p>
            <a:pPr>
              <a:lnSpc>
                <a:spcPct val="200000"/>
              </a:lnSpc>
            </a:pPr>
            <a:endParaRPr lang="sl-SI" sz="14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91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7686" y="12930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Srednji vek</a:t>
            </a:r>
            <a:r>
              <a:rPr lang="sl-SI" dirty="0"/>
              <a:t/>
            </a:r>
            <a:br>
              <a:rPr lang="sl-SI" dirty="0"/>
            </a:br>
            <a:r>
              <a:rPr lang="sl-SI" sz="2200" dirty="0" smtClean="0">
                <a:solidFill>
                  <a:srgbClr val="00B0F0"/>
                </a:solidFill>
              </a:rPr>
              <a:t>traja od konca 5. stoletja do konca 15. stoletja</a:t>
            </a:r>
            <a:endParaRPr lang="sl-SI" sz="2200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8734" y="992910"/>
            <a:ext cx="11102714" cy="5865090"/>
          </a:xfrm>
        </p:spPr>
        <p:txBody>
          <a:bodyPr>
            <a:normAutofit/>
          </a:bodyPr>
          <a:lstStyle/>
          <a:p>
            <a:pPr marL="450000" lvl="1" indent="0">
              <a:buNone/>
            </a:pPr>
            <a:r>
              <a:rPr lang="sl-SI" dirty="0" smtClean="0">
                <a:effectLst/>
              </a:rPr>
              <a:t>Značilnosti obdobja:</a:t>
            </a:r>
          </a:p>
          <a:p>
            <a:pPr lvl="2"/>
            <a:r>
              <a:rPr lang="sl-SI" dirty="0">
                <a:effectLst/>
              </a:rPr>
              <a:t>N</a:t>
            </a:r>
            <a:r>
              <a:rPr lang="sl-SI" dirty="0" smtClean="0">
                <a:effectLst/>
              </a:rPr>
              <a:t>astanek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fevdalizma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– nov družbeni red</a:t>
            </a:r>
            <a:endParaRPr lang="sl-SI" sz="1200" dirty="0">
              <a:effectLst/>
            </a:endParaRPr>
          </a:p>
          <a:p>
            <a:pPr lvl="2"/>
            <a:r>
              <a:rPr lang="sl-SI" dirty="0">
                <a:effectLst/>
              </a:rPr>
              <a:t>K</a:t>
            </a:r>
            <a:r>
              <a:rPr lang="sl-SI" dirty="0" smtClean="0">
                <a:effectLst/>
              </a:rPr>
              <a:t>rižarske vojne</a:t>
            </a:r>
            <a:endParaRPr lang="sl-SI" sz="1200" dirty="0">
              <a:effectLst/>
            </a:endParaRPr>
          </a:p>
          <a:p>
            <a:pPr lvl="2"/>
            <a:r>
              <a:rPr lang="sl-SI" dirty="0">
                <a:effectLst/>
              </a:rPr>
              <a:t>100-letna vojna med Anglijo in </a:t>
            </a:r>
            <a:r>
              <a:rPr lang="sl-SI" dirty="0" smtClean="0">
                <a:effectLst/>
              </a:rPr>
              <a:t>Francijo</a:t>
            </a:r>
            <a:endParaRPr lang="sl-SI" sz="1200" dirty="0">
              <a:effectLst/>
            </a:endParaRPr>
          </a:p>
          <a:p>
            <a:pPr lvl="2"/>
            <a:r>
              <a:rPr lang="sl-SI" dirty="0">
                <a:effectLst/>
              </a:rPr>
              <a:t>E</a:t>
            </a:r>
            <a:r>
              <a:rPr lang="sl-SI" dirty="0" smtClean="0">
                <a:effectLst/>
              </a:rPr>
              <a:t>pidemija </a:t>
            </a:r>
            <a:r>
              <a:rPr lang="sl-SI" dirty="0">
                <a:effectLst/>
              </a:rPr>
              <a:t>kuge v </a:t>
            </a:r>
            <a:r>
              <a:rPr lang="sl-SI" dirty="0" smtClean="0">
                <a:effectLst/>
              </a:rPr>
              <a:t>Evropi</a:t>
            </a:r>
          </a:p>
          <a:p>
            <a:pPr lvl="2"/>
            <a:r>
              <a:rPr lang="sl-SI" dirty="0">
                <a:effectLst/>
              </a:rPr>
              <a:t>R</a:t>
            </a:r>
            <a:r>
              <a:rPr lang="sl-SI" dirty="0" smtClean="0">
                <a:effectLst/>
              </a:rPr>
              <a:t>azkol v krščanski cerkvi – na zahodno in vzhodno cerkev</a:t>
            </a:r>
            <a:endParaRPr lang="sl-SI" dirty="0">
              <a:effectLst/>
            </a:endParaRPr>
          </a:p>
          <a:p>
            <a:pPr lvl="2"/>
            <a:r>
              <a:rPr lang="sl-SI" dirty="0">
                <a:effectLst/>
              </a:rPr>
              <a:t>R</a:t>
            </a:r>
            <a:r>
              <a:rPr lang="sl-SI" dirty="0" smtClean="0">
                <a:effectLst/>
              </a:rPr>
              <a:t>azkol </a:t>
            </a:r>
            <a:r>
              <a:rPr lang="sl-SI" dirty="0">
                <a:effectLst/>
              </a:rPr>
              <a:t>v katoliški cerkvi – dva papeža (Rim in Avignon</a:t>
            </a:r>
            <a:r>
              <a:rPr lang="sl-SI" dirty="0" smtClean="0">
                <a:effectLst/>
              </a:rPr>
              <a:t>)</a:t>
            </a:r>
          </a:p>
          <a:p>
            <a:pPr lvl="2"/>
            <a:r>
              <a:rPr lang="sl-SI" dirty="0" err="1">
                <a:solidFill>
                  <a:srgbClr val="00B0F0"/>
                </a:solidFill>
                <a:effectLst/>
              </a:rPr>
              <a:t>T</a:t>
            </a:r>
            <a:r>
              <a:rPr lang="sl-SI" dirty="0" err="1" smtClean="0">
                <a:solidFill>
                  <a:srgbClr val="00B0F0"/>
                </a:solidFill>
                <a:effectLst/>
              </a:rPr>
              <a:t>eocentrizem</a:t>
            </a:r>
            <a:r>
              <a:rPr lang="sl-SI" dirty="0" smtClean="0">
                <a:effectLst/>
              </a:rPr>
              <a:t> (</a:t>
            </a:r>
            <a:r>
              <a:rPr lang="sl-SI" dirty="0" err="1" smtClean="0">
                <a:effectLst/>
              </a:rPr>
              <a:t>Theos</a:t>
            </a:r>
            <a:r>
              <a:rPr lang="sl-SI" dirty="0" smtClean="0">
                <a:effectLst/>
              </a:rPr>
              <a:t> – bog) – bog je bil merilo vseh stvari – prevladuje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sakralna umetnost</a:t>
            </a:r>
            <a:endParaRPr lang="sl-SI" dirty="0" smtClean="0">
              <a:effectLst/>
            </a:endParaRPr>
          </a:p>
          <a:p>
            <a:pPr marL="450000" lvl="1" indent="0">
              <a:buNone/>
            </a:pPr>
            <a:r>
              <a:rPr lang="sl-SI" dirty="0" smtClean="0">
                <a:effectLst/>
              </a:rPr>
              <a:t>Delitev srednjega veka po umetnostnih obdobjih</a:t>
            </a:r>
            <a:r>
              <a:rPr lang="sl-SI" dirty="0">
                <a:effectLst/>
              </a:rPr>
              <a:t>:                            </a:t>
            </a:r>
            <a:r>
              <a:rPr lang="sl-SI" dirty="0" smtClean="0">
                <a:effectLst/>
              </a:rPr>
              <a:t> </a:t>
            </a:r>
          </a:p>
          <a:p>
            <a:pPr lvl="2"/>
            <a:r>
              <a:rPr lang="sl-SI" b="1" dirty="0" err="1">
                <a:solidFill>
                  <a:srgbClr val="00B0F0"/>
                </a:solidFill>
                <a:effectLst/>
              </a:rPr>
              <a:t>S</a:t>
            </a:r>
            <a:r>
              <a:rPr lang="sl-SI" b="1" dirty="0" err="1" smtClean="0">
                <a:solidFill>
                  <a:srgbClr val="00B0F0"/>
                </a:solidFill>
                <a:effectLst/>
              </a:rPr>
              <a:t>trarokrščanska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 umetnost </a:t>
            </a:r>
            <a:r>
              <a:rPr lang="sl-SI" dirty="0" smtClean="0">
                <a:effectLst/>
              </a:rPr>
              <a:t>(od 2. stoletja naprej)</a:t>
            </a:r>
          </a:p>
          <a:p>
            <a:pPr lvl="2"/>
            <a:r>
              <a:rPr lang="sl-SI" b="1" dirty="0" smtClean="0">
                <a:solidFill>
                  <a:srgbClr val="00B0F0"/>
                </a:solidFill>
                <a:effectLst/>
              </a:rPr>
              <a:t>Bizantinska umetnost </a:t>
            </a:r>
            <a:r>
              <a:rPr lang="sl-SI" dirty="0" smtClean="0">
                <a:effectLst/>
              </a:rPr>
              <a:t>- (od leta 395 naprej – delitev na zahodno in vzhodno rimsko cesarstvo)</a:t>
            </a:r>
          </a:p>
          <a:p>
            <a:pPr lvl="2"/>
            <a:r>
              <a:rPr lang="sl-SI" b="1" dirty="0">
                <a:solidFill>
                  <a:srgbClr val="00B0F0"/>
                </a:solidFill>
                <a:effectLst/>
              </a:rPr>
              <a:t>R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omanika</a:t>
            </a:r>
            <a:r>
              <a:rPr lang="sl-SI" dirty="0" smtClean="0">
                <a:effectLst/>
              </a:rPr>
              <a:t> (1000 – 1250) </a:t>
            </a:r>
          </a:p>
          <a:p>
            <a:pPr lvl="2"/>
            <a:r>
              <a:rPr lang="sl-SI" b="1" dirty="0">
                <a:solidFill>
                  <a:srgbClr val="00B0F0"/>
                </a:solidFill>
                <a:effectLst/>
              </a:rPr>
              <a:t>G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otika </a:t>
            </a:r>
            <a:r>
              <a:rPr lang="sl-SI" dirty="0" smtClean="0">
                <a:effectLst/>
              </a:rPr>
              <a:t>(12. stoletje – 15. stoletje) – v glasbi:</a:t>
            </a:r>
          </a:p>
          <a:p>
            <a:pPr lvl="4"/>
            <a:r>
              <a:rPr lang="sl-SI" b="1" dirty="0">
                <a:solidFill>
                  <a:srgbClr val="00B0F0"/>
                </a:solidFill>
                <a:effectLst/>
              </a:rPr>
              <a:t>A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rs </a:t>
            </a:r>
            <a:r>
              <a:rPr lang="sl-SI" b="1" dirty="0" err="1" smtClean="0">
                <a:solidFill>
                  <a:srgbClr val="00B0F0"/>
                </a:solidFill>
                <a:effectLst/>
              </a:rPr>
              <a:t>antiqua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 – notredamska šola v Parizu – stara umetnost povezana z antično glasbo</a:t>
            </a:r>
          </a:p>
          <a:p>
            <a:pPr lvl="4"/>
            <a:r>
              <a:rPr lang="sl-SI" b="1" dirty="0">
                <a:solidFill>
                  <a:srgbClr val="00B0F0"/>
                </a:solidFill>
                <a:effectLst/>
              </a:rPr>
              <a:t>A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rs nova </a:t>
            </a:r>
            <a:r>
              <a:rPr lang="sl-SI" dirty="0" smtClean="0">
                <a:effectLst/>
              </a:rPr>
              <a:t> – nova umetnost</a:t>
            </a:r>
          </a:p>
          <a:p>
            <a:pPr lvl="2"/>
            <a:endParaRPr lang="sl-SI" dirty="0">
              <a:effectLst/>
            </a:endParaRPr>
          </a:p>
          <a:p>
            <a:pPr lvl="2"/>
            <a:endParaRPr lang="sl-SI" dirty="0" smtClean="0">
              <a:effectLst/>
            </a:endParaRPr>
          </a:p>
          <a:p>
            <a:pPr indent="-342900"/>
            <a:endParaRPr lang="sl-SI" dirty="0" smtClean="0">
              <a:effectLst/>
            </a:endParaRPr>
          </a:p>
          <a:p>
            <a:pPr indent="-342900"/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99" y="1210940"/>
            <a:ext cx="2580265" cy="21310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931" y="336839"/>
            <a:ext cx="2817571" cy="42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Starokrščanska umetnost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4084" y="828969"/>
            <a:ext cx="12141807" cy="6098304"/>
          </a:xfrm>
        </p:spPr>
        <p:txBody>
          <a:bodyPr>
            <a:normAutofit fontScale="70000" lnSpcReduction="20000"/>
          </a:bodyPr>
          <a:lstStyle/>
          <a:p>
            <a:pPr marL="36900" indent="0" algn="ctr">
              <a:buNone/>
            </a:pPr>
            <a:r>
              <a:rPr lang="sl-SI" sz="2300" dirty="0">
                <a:solidFill>
                  <a:srgbClr val="00B0F0"/>
                </a:solidFill>
              </a:rPr>
              <a:t>N</a:t>
            </a:r>
            <a:r>
              <a:rPr lang="sl-SI" sz="2300" dirty="0" smtClean="0">
                <a:solidFill>
                  <a:srgbClr val="00B0F0"/>
                </a:solidFill>
              </a:rPr>
              <a:t>amen glasbe je bil dosegati poglobljeno meditativno stanje in na tak način častiti boga</a:t>
            </a:r>
          </a:p>
          <a:p>
            <a:pPr lvl="0"/>
            <a:r>
              <a:rPr lang="sl-SI" sz="2200" dirty="0">
                <a:solidFill>
                  <a:srgbClr val="00B0F0"/>
                </a:solidFill>
              </a:rPr>
              <a:t>S</a:t>
            </a:r>
            <a:r>
              <a:rPr lang="sl-SI" sz="2200" dirty="0" smtClean="0">
                <a:solidFill>
                  <a:srgbClr val="00B0F0"/>
                </a:solidFill>
              </a:rPr>
              <a:t>akralna umetnost (religiozna, nabožna) –</a:t>
            </a:r>
            <a:r>
              <a:rPr lang="sl-SI" sz="2200" dirty="0" smtClean="0">
                <a:solidFill>
                  <a:schemeClr val="tx1"/>
                </a:solidFill>
              </a:rPr>
              <a:t> </a:t>
            </a:r>
            <a:r>
              <a:rPr lang="sl-SI" sz="2200" b="1" dirty="0" smtClean="0">
                <a:solidFill>
                  <a:schemeClr val="tx1"/>
                </a:solidFill>
                <a:effectLst/>
              </a:rPr>
              <a:t>bog</a:t>
            </a:r>
            <a:r>
              <a:rPr lang="sl-SI" sz="2200" b="1" dirty="0">
                <a:solidFill>
                  <a:schemeClr val="tx1"/>
                </a:solidFill>
                <a:effectLst/>
              </a:rPr>
              <a:t> </a:t>
            </a:r>
            <a:r>
              <a:rPr lang="sl-SI" sz="2200" dirty="0" smtClean="0">
                <a:effectLst/>
              </a:rPr>
              <a:t>je </a:t>
            </a:r>
            <a:r>
              <a:rPr lang="sl-SI" sz="2200" dirty="0">
                <a:effectLst/>
              </a:rPr>
              <a:t>bil merilo vseh </a:t>
            </a:r>
            <a:r>
              <a:rPr lang="sl-SI" sz="2200" dirty="0" smtClean="0">
                <a:effectLst/>
              </a:rPr>
              <a:t>stvari</a:t>
            </a:r>
            <a:endParaRPr lang="sl-SI" sz="2200" dirty="0">
              <a:effectLst/>
            </a:endParaRPr>
          </a:p>
          <a:p>
            <a:r>
              <a:rPr lang="sl-SI" sz="2200" dirty="0">
                <a:effectLst/>
              </a:rPr>
              <a:t>K</a:t>
            </a:r>
            <a:r>
              <a:rPr lang="sl-SI" sz="2200" dirty="0" smtClean="0">
                <a:effectLst/>
              </a:rPr>
              <a:t>rščanska </a:t>
            </a:r>
            <a:r>
              <a:rPr lang="sl-SI" sz="2200" dirty="0">
                <a:effectLst/>
              </a:rPr>
              <a:t>vera je prepovedala instrumente – čutnost brez </a:t>
            </a:r>
            <a:r>
              <a:rPr lang="sl-SI" sz="2200" dirty="0" smtClean="0">
                <a:effectLst/>
              </a:rPr>
              <a:t>teksta (glasbila v cerkvah med bogoslužjem niso bila dovoljena, motijo vernike)</a:t>
            </a:r>
          </a:p>
          <a:p>
            <a:pPr lvl="0"/>
            <a:r>
              <a:rPr lang="sl-SI" sz="2200" dirty="0" smtClean="0">
                <a:effectLst/>
              </a:rPr>
              <a:t>Vokalna glasba:</a:t>
            </a:r>
          </a:p>
          <a:p>
            <a:pPr lvl="1"/>
            <a:r>
              <a:rPr lang="sl-SI" sz="2200" dirty="0">
                <a:effectLst/>
              </a:rPr>
              <a:t>V</a:t>
            </a:r>
            <a:r>
              <a:rPr lang="sl-SI" sz="2200" dirty="0" smtClean="0">
                <a:effectLst/>
              </a:rPr>
              <a:t> </a:t>
            </a:r>
            <a:r>
              <a:rPr lang="sl-SI" sz="2200" dirty="0">
                <a:effectLst/>
              </a:rPr>
              <a:t>cerkvenem </a:t>
            </a:r>
            <a:r>
              <a:rPr lang="sl-SI" sz="2200" dirty="0" smtClean="0">
                <a:effectLst/>
              </a:rPr>
              <a:t>obredu je </a:t>
            </a:r>
            <a:r>
              <a:rPr lang="sl-SI" sz="2200" dirty="0">
                <a:effectLst/>
              </a:rPr>
              <a:t>imelo pomembno vlogo </a:t>
            </a:r>
            <a:r>
              <a:rPr lang="sl-SI" sz="2200" b="1" dirty="0">
                <a:solidFill>
                  <a:srgbClr val="00B0F0"/>
                </a:solidFill>
                <a:effectLst/>
              </a:rPr>
              <a:t>petje</a:t>
            </a:r>
            <a:r>
              <a:rPr lang="sl-SI" sz="2200" dirty="0">
                <a:effectLst/>
              </a:rPr>
              <a:t> </a:t>
            </a:r>
            <a:r>
              <a:rPr lang="sl-SI" sz="2200" dirty="0" smtClean="0">
                <a:effectLst/>
              </a:rPr>
              <a:t>cerkvenih psalmov (sprva enoglasno</a:t>
            </a:r>
            <a:r>
              <a:rPr lang="sl-SI" sz="2200" dirty="0">
                <a:effectLst/>
              </a:rPr>
              <a:t>), </a:t>
            </a:r>
            <a:r>
              <a:rPr lang="sl-SI" sz="2200" dirty="0" smtClean="0">
                <a:effectLst/>
              </a:rPr>
              <a:t>iz njega se je razvila </a:t>
            </a:r>
          </a:p>
          <a:p>
            <a:pPr marL="450000" lvl="1" indent="0">
              <a:buNone/>
            </a:pPr>
            <a:r>
              <a:rPr lang="sl-SI" sz="2200" dirty="0" smtClean="0">
                <a:effectLst/>
              </a:rPr>
              <a:t>     </a:t>
            </a:r>
            <a:r>
              <a:rPr lang="sl-SI" b="1" u="sng" dirty="0" smtClean="0">
                <a:effectLst/>
                <a:hlinkClick r:id="rId2"/>
              </a:rPr>
              <a:t>https://www.youtube.com/watch?v=WJjQioFfmjQ</a:t>
            </a:r>
            <a:r>
              <a:rPr lang="sl-SI" b="1" dirty="0" smtClean="0">
                <a:effectLst/>
              </a:rPr>
              <a:t>  - </a:t>
            </a:r>
            <a:r>
              <a:rPr lang="sl-SI" b="1" dirty="0" err="1" smtClean="0">
                <a:effectLst/>
              </a:rPr>
              <a:t>Vidimus</a:t>
            </a:r>
            <a:r>
              <a:rPr lang="sl-SI" b="1" dirty="0" smtClean="0">
                <a:effectLst/>
              </a:rPr>
              <a:t> </a:t>
            </a:r>
            <a:r>
              <a:rPr lang="sl-SI" b="1" dirty="0" err="1" smtClean="0">
                <a:effectLst/>
              </a:rPr>
              <a:t>Stellam</a:t>
            </a:r>
            <a:r>
              <a:rPr lang="sl-SI" b="1" dirty="0" smtClean="0">
                <a:effectLst/>
              </a:rPr>
              <a:t>                                                </a:t>
            </a:r>
            <a:r>
              <a:rPr lang="sl-SI" sz="2300" dirty="0" smtClean="0">
                <a:effectLst/>
              </a:rPr>
              <a:t>1</a:t>
            </a:r>
            <a:r>
              <a:rPr lang="sl-SI" sz="2100" dirty="0" smtClean="0">
                <a:effectLst/>
              </a:rPr>
              <a:t>. zahodno glasbeno-umetniška oblika, im. </a:t>
            </a:r>
            <a:r>
              <a:rPr lang="sl-SI" sz="2100" b="1" dirty="0" smtClean="0">
                <a:solidFill>
                  <a:srgbClr val="00B0F0"/>
                </a:solidFill>
                <a:effectLst/>
              </a:rPr>
              <a:t>koral</a:t>
            </a:r>
            <a:endParaRPr lang="sl-SI" sz="1400" b="1" dirty="0" smtClean="0">
              <a:solidFill>
                <a:srgbClr val="00B0F0"/>
              </a:solidFill>
              <a:effectLst/>
            </a:endParaRPr>
          </a:p>
          <a:p>
            <a:pPr marL="415800" indent="-342900"/>
            <a:endParaRPr lang="sl-SI" sz="2400" b="1" u="sng" dirty="0" smtClean="0">
              <a:solidFill>
                <a:srgbClr val="00B0F0"/>
              </a:solidFill>
              <a:effectLst/>
            </a:endParaRPr>
          </a:p>
          <a:p>
            <a:pPr marL="72900" indent="0">
              <a:buNone/>
            </a:pPr>
            <a:r>
              <a:rPr lang="sl-SI" sz="2100" b="1" u="sng" dirty="0" smtClean="0">
                <a:solidFill>
                  <a:srgbClr val="00B0F0"/>
                </a:solidFill>
                <a:effectLst/>
              </a:rPr>
              <a:t>Enoglasni </a:t>
            </a:r>
            <a:r>
              <a:rPr lang="sl-SI" sz="2100" b="1" u="sng" dirty="0">
                <a:solidFill>
                  <a:srgbClr val="00B0F0"/>
                </a:solidFill>
                <a:effectLst/>
              </a:rPr>
              <a:t>koral</a:t>
            </a:r>
            <a:r>
              <a:rPr lang="sl-SI" sz="2100" dirty="0">
                <a:effectLst/>
              </a:rPr>
              <a:t>: je </a:t>
            </a:r>
            <a:r>
              <a:rPr lang="sl-SI" sz="2100" dirty="0" smtClean="0">
                <a:effectLst/>
              </a:rPr>
              <a:t>enoglasna glasbena </a:t>
            </a:r>
            <a:r>
              <a:rPr lang="sl-SI" sz="2100" dirty="0">
                <a:effectLst/>
              </a:rPr>
              <a:t>oblika, </a:t>
            </a:r>
            <a:r>
              <a:rPr lang="sl-SI" sz="2100" dirty="0" smtClean="0">
                <a:effectLst/>
              </a:rPr>
              <a:t>brez instrumentalne </a:t>
            </a:r>
            <a:r>
              <a:rPr lang="sl-SI" sz="2100" dirty="0">
                <a:effectLst/>
              </a:rPr>
              <a:t>spremljave, </a:t>
            </a:r>
            <a:r>
              <a:rPr lang="sl-SI" sz="2100" dirty="0" smtClean="0">
                <a:effectLst/>
              </a:rPr>
              <a:t>za pevski zbor, v </a:t>
            </a:r>
            <a:r>
              <a:rPr lang="sl-SI" sz="2100" dirty="0">
                <a:effectLst/>
              </a:rPr>
              <a:t>latinskem jeziku in z nabožno </a:t>
            </a:r>
            <a:r>
              <a:rPr lang="sl-SI" sz="2100" dirty="0" smtClean="0">
                <a:effectLst/>
              </a:rPr>
              <a:t>vsebino                                                                 </a:t>
            </a:r>
          </a:p>
          <a:p>
            <a:pPr lvl="1"/>
            <a:r>
              <a:rPr lang="sl-SI" sz="2100" dirty="0" smtClean="0">
                <a:effectLst/>
              </a:rPr>
              <a:t>Ime </a:t>
            </a:r>
            <a:r>
              <a:rPr lang="sl-SI" sz="2100" dirty="0">
                <a:effectLst/>
              </a:rPr>
              <a:t>ima po besedi </a:t>
            </a:r>
            <a:r>
              <a:rPr lang="sl-SI" sz="2100" dirty="0">
                <a:solidFill>
                  <a:srgbClr val="00B0F0"/>
                </a:solidFill>
                <a:effectLst/>
              </a:rPr>
              <a:t>KOR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-&gt; prostor </a:t>
            </a:r>
            <a:r>
              <a:rPr lang="sl-SI" sz="2100" dirty="0">
                <a:solidFill>
                  <a:srgbClr val="00B0F0"/>
                </a:solidFill>
                <a:effectLst/>
              </a:rPr>
              <a:t>za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pevce </a:t>
            </a:r>
            <a:r>
              <a:rPr lang="sl-SI" sz="2100" dirty="0" smtClean="0">
                <a:solidFill>
                  <a:schemeClr val="tx1"/>
                </a:solidFill>
                <a:effectLst/>
              </a:rPr>
              <a:t>(</a:t>
            </a:r>
            <a:r>
              <a:rPr lang="sl-SI" sz="2100" dirty="0" err="1" smtClean="0">
                <a:solidFill>
                  <a:schemeClr val="tx1"/>
                </a:solidFill>
                <a:effectLst/>
              </a:rPr>
              <a:t>chorus</a:t>
            </a:r>
            <a:r>
              <a:rPr lang="sl-SI" sz="21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lvl="1"/>
            <a:r>
              <a:rPr lang="sl-SI" sz="2100" dirty="0" smtClean="0">
                <a:effectLst/>
              </a:rPr>
              <a:t>Zbirka </a:t>
            </a:r>
            <a:r>
              <a:rPr lang="sl-SI" sz="2100" dirty="0">
                <a:effectLst/>
              </a:rPr>
              <a:t>enoglasnih koralov: </a:t>
            </a:r>
            <a:r>
              <a:rPr lang="sl-SI" sz="2100" dirty="0">
                <a:solidFill>
                  <a:srgbClr val="00B0F0"/>
                </a:solidFill>
                <a:effectLst/>
              </a:rPr>
              <a:t>GREGORIJANSKI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KORAL</a:t>
            </a:r>
            <a:endParaRPr lang="sl-SI" sz="2100" dirty="0">
              <a:effectLst/>
            </a:endParaRPr>
          </a:p>
          <a:p>
            <a:pPr lvl="1"/>
            <a:r>
              <a:rPr lang="sl-SI" sz="2100" dirty="0">
                <a:effectLst/>
              </a:rPr>
              <a:t>Pomen korala: </a:t>
            </a:r>
            <a:r>
              <a:rPr lang="sl-SI" sz="2100" dirty="0">
                <a:solidFill>
                  <a:srgbClr val="00B0F0"/>
                </a:solidFill>
                <a:effectLst/>
              </a:rPr>
              <a:t>osnova krščanskega obreda, temelj za razvoj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večglasja </a:t>
            </a:r>
          </a:p>
          <a:p>
            <a:pPr lvl="1"/>
            <a:r>
              <a:rPr lang="sl-SI" sz="2100" dirty="0" smtClean="0">
                <a:effectLst/>
              </a:rPr>
              <a:t>Vsa besedila cerkvenih spevov/koralov so bila v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latinskem jeziku</a:t>
            </a:r>
          </a:p>
          <a:p>
            <a:pPr lvl="1"/>
            <a:r>
              <a:rPr lang="sl-SI" sz="2100" dirty="0">
                <a:effectLst/>
              </a:rPr>
              <a:t>N</a:t>
            </a:r>
            <a:r>
              <a:rPr lang="sl-SI" sz="2100" dirty="0" smtClean="0">
                <a:effectLst/>
              </a:rPr>
              <a:t>otni zapis: </a:t>
            </a:r>
            <a:r>
              <a:rPr lang="sl-SI" sz="2100" dirty="0" smtClean="0">
                <a:solidFill>
                  <a:srgbClr val="00B0F0"/>
                </a:solidFill>
                <a:effectLst/>
              </a:rPr>
              <a:t>koralna notacija</a:t>
            </a:r>
            <a:r>
              <a:rPr lang="sl-SI" sz="2100" dirty="0" smtClean="0">
                <a:effectLst/>
              </a:rPr>
              <a:t> (</a:t>
            </a:r>
            <a:r>
              <a:rPr lang="sl-SI" sz="2100" dirty="0" err="1" smtClean="0">
                <a:solidFill>
                  <a:schemeClr val="tx1"/>
                </a:solidFill>
                <a:effectLst/>
              </a:rPr>
              <a:t>nevme</a:t>
            </a:r>
            <a:r>
              <a:rPr lang="sl-SI" sz="2100" dirty="0" smtClean="0">
                <a:solidFill>
                  <a:schemeClr val="tx1"/>
                </a:solidFill>
                <a:effectLst/>
              </a:rPr>
              <a:t> </a:t>
            </a:r>
            <a:r>
              <a:rPr lang="sl-SI" sz="2100" dirty="0" smtClean="0">
                <a:effectLst/>
              </a:rPr>
              <a:t>- srednjeveške note)</a:t>
            </a:r>
          </a:p>
          <a:p>
            <a:pPr lvl="1"/>
            <a:endParaRPr lang="sl-SI" sz="2100" dirty="0" smtClean="0">
              <a:effectLst/>
            </a:endParaRPr>
          </a:p>
          <a:p>
            <a:pPr lvl="1"/>
            <a:endParaRPr lang="sl-SI" sz="2100" dirty="0" smtClean="0">
              <a:effectLst/>
            </a:endParaRPr>
          </a:p>
          <a:p>
            <a:pPr marL="36900" indent="0" algn="ctr">
              <a:buNone/>
            </a:pPr>
            <a:r>
              <a:rPr lang="sl-SI" sz="2300" dirty="0" smtClean="0">
                <a:effectLst/>
              </a:rPr>
              <a:t>V </a:t>
            </a:r>
            <a:r>
              <a:rPr lang="sl-SI" sz="2300" dirty="0">
                <a:effectLst/>
              </a:rPr>
              <a:t>10. stoletju se je v pevskih šolah in samostanih ustvarilo večglasje. Med seboj so pevci povezovali dve melodiji ali več melodij. Prve oblike večglasja imenujemo</a:t>
            </a:r>
            <a:r>
              <a:rPr lang="sl-SI" sz="2300" b="1" dirty="0">
                <a:effectLst/>
              </a:rPr>
              <a:t> </a:t>
            </a:r>
            <a:r>
              <a:rPr lang="sl-SI" sz="2300" b="1" dirty="0" err="1">
                <a:solidFill>
                  <a:srgbClr val="00B0F0"/>
                </a:solidFill>
                <a:effectLst/>
              </a:rPr>
              <a:t>organum</a:t>
            </a:r>
            <a:r>
              <a:rPr lang="sl-SI" sz="2300" dirty="0">
                <a:solidFill>
                  <a:srgbClr val="00B0F0"/>
                </a:solidFill>
                <a:effectLst/>
              </a:rPr>
              <a:t>. </a:t>
            </a:r>
            <a:endParaRPr lang="sl-SI" sz="2300" dirty="0" smtClean="0">
              <a:solidFill>
                <a:srgbClr val="00B0F0"/>
              </a:solidFill>
              <a:effectLst/>
            </a:endParaRPr>
          </a:p>
          <a:p>
            <a:pPr marL="36900" indent="0">
              <a:buNone/>
            </a:pPr>
            <a:endParaRPr lang="sl-SI" dirty="0" smtClean="0">
              <a:solidFill>
                <a:srgbClr val="00B0F0"/>
              </a:solidFill>
              <a:effectLst/>
            </a:endParaRPr>
          </a:p>
          <a:p>
            <a:pPr marL="36900" indent="0" algn="ctr">
              <a:buNone/>
            </a:pPr>
            <a:r>
              <a:rPr lang="sl-SI" sz="1800" b="1" u="sng" dirty="0" smtClean="0">
                <a:effectLst/>
                <a:hlinkClick r:id="rId3"/>
              </a:rPr>
              <a:t>https</a:t>
            </a:r>
            <a:r>
              <a:rPr lang="sl-SI" sz="1800" b="1" u="sng" dirty="0">
                <a:effectLst/>
                <a:hlinkClick r:id="rId3"/>
              </a:rPr>
              <a:t>://www.youtube.com/watch?v=IDcSUd5KrCA</a:t>
            </a:r>
            <a:r>
              <a:rPr lang="sl-SI" sz="1800" b="1" dirty="0">
                <a:effectLst/>
              </a:rPr>
              <a:t> - Primer dodajanja glasov osnovni melodiji - ORGANUM</a:t>
            </a:r>
            <a:endParaRPr lang="sl-SI" sz="1800" dirty="0">
              <a:effectLst/>
            </a:endParaRPr>
          </a:p>
          <a:p>
            <a:pPr marL="36900" indent="0">
              <a:buNone/>
            </a:pPr>
            <a:endParaRPr lang="sl-SI" sz="2400" dirty="0" smtClean="0">
              <a:solidFill>
                <a:srgbClr val="00B0F0"/>
              </a:solidFill>
              <a:effectLst/>
            </a:endParaRPr>
          </a:p>
          <a:p>
            <a:pPr lvl="0"/>
            <a:endParaRPr lang="sl-SI" sz="2200" dirty="0">
              <a:effectLst/>
            </a:endParaRPr>
          </a:p>
          <a:p>
            <a:pPr marL="450000" lvl="1" indent="0">
              <a:buNone/>
            </a:pPr>
            <a:endParaRPr lang="sl-SI" dirty="0" smtClean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3305611"/>
            <a:ext cx="3398980" cy="21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5323" y="15638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GREGORIJANSKI KORAL</a:t>
            </a:r>
            <a:br>
              <a:rPr lang="sl-SI" dirty="0" smtClean="0"/>
            </a:br>
            <a:r>
              <a:rPr lang="sl-SI" sz="2200" dirty="0" smtClean="0"/>
              <a:t>Gregor 1. Veliki</a:t>
            </a: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3198" y="1228438"/>
            <a:ext cx="11988801" cy="5629562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endParaRPr lang="sl-SI" sz="1800" dirty="0" smtClean="0">
              <a:effectLst/>
            </a:endParaRPr>
          </a:p>
          <a:p>
            <a:pPr marL="36900" indent="0">
              <a:buNone/>
            </a:pPr>
            <a:r>
              <a:rPr lang="sl-SI" sz="1800" dirty="0" smtClean="0">
                <a:effectLst/>
              </a:rPr>
              <a:t>V </a:t>
            </a:r>
            <a:r>
              <a:rPr lang="sl-SI" sz="1800" dirty="0">
                <a:effectLst/>
              </a:rPr>
              <a:t>času </a:t>
            </a:r>
            <a:r>
              <a:rPr lang="sl-SI" sz="1800" dirty="0" smtClean="0">
                <a:effectLst/>
              </a:rPr>
              <a:t>papeževanja </a:t>
            </a:r>
            <a:r>
              <a:rPr lang="sl-SI" sz="1800" u="sng" dirty="0">
                <a:solidFill>
                  <a:srgbClr val="00B0F0"/>
                </a:solidFill>
                <a:effectLst/>
              </a:rPr>
              <a:t>Gregorja </a:t>
            </a:r>
            <a:r>
              <a:rPr lang="sl-SI" sz="1800" u="sng" dirty="0" smtClean="0">
                <a:solidFill>
                  <a:srgbClr val="00B0F0"/>
                </a:solidFill>
                <a:effectLst/>
              </a:rPr>
              <a:t>1. Velikega</a:t>
            </a:r>
            <a:r>
              <a:rPr lang="sl-SI" sz="18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800" dirty="0" smtClean="0">
                <a:solidFill>
                  <a:schemeClr val="tx1"/>
                </a:solidFill>
                <a:effectLst/>
              </a:rPr>
              <a:t>(590–604) </a:t>
            </a:r>
            <a:r>
              <a:rPr lang="sl-SI" sz="1800" dirty="0" smtClean="0">
                <a:effectLst/>
              </a:rPr>
              <a:t>so on in njegovi menihi zbrali, zapisali in določili </a:t>
            </a:r>
            <a:r>
              <a:rPr lang="sl-SI" sz="1800" dirty="0">
                <a:effectLst/>
              </a:rPr>
              <a:t>koralne </a:t>
            </a:r>
            <a:r>
              <a:rPr lang="sl-SI" sz="1800" dirty="0" smtClean="0">
                <a:effectLst/>
              </a:rPr>
              <a:t>napeve, ki so bili obvezni in dovoljeni med bogoslužjem. </a:t>
            </a:r>
          </a:p>
          <a:p>
            <a:pPr lvl="1"/>
            <a:r>
              <a:rPr lang="sl-SI" dirty="0" smtClean="0">
                <a:effectLst/>
              </a:rPr>
              <a:t>Korale so zbrali in določili zaradi vse večjega vdora </a:t>
            </a:r>
            <a:r>
              <a:rPr lang="sl-SI" dirty="0">
                <a:effectLst/>
              </a:rPr>
              <a:t>in mešanja posvetne/ljudske glasbe v </a:t>
            </a:r>
            <a:r>
              <a:rPr lang="sl-SI" dirty="0" smtClean="0">
                <a:effectLst/>
              </a:rPr>
              <a:t>cerkvah</a:t>
            </a:r>
            <a:endParaRPr lang="sl-SI" sz="1400" dirty="0">
              <a:effectLst/>
            </a:endParaRPr>
          </a:p>
          <a:p>
            <a:pPr lvl="1"/>
            <a:r>
              <a:rPr lang="sl-SI" dirty="0" smtClean="0">
                <a:effectLst/>
              </a:rPr>
              <a:t>Zbirka koralov (okoli 3000 koralov) iz 8. st. se imenuje </a:t>
            </a:r>
            <a:r>
              <a:rPr lang="sl-SI" b="1" u="sng" dirty="0" smtClean="0">
                <a:solidFill>
                  <a:srgbClr val="00B0F0"/>
                </a:solidFill>
                <a:effectLst/>
              </a:rPr>
              <a:t>GREGORIJANSKI KORAL</a:t>
            </a:r>
            <a:endParaRPr lang="sl-SI" dirty="0">
              <a:solidFill>
                <a:srgbClr val="00B0F0"/>
              </a:solidFill>
              <a:effectLst/>
            </a:endParaRPr>
          </a:p>
          <a:p>
            <a:pPr lvl="1"/>
            <a:r>
              <a:rPr lang="sl-SI" dirty="0">
                <a:effectLst/>
              </a:rPr>
              <a:t>Gregorijanski koral se lahko poje na dva načina:</a:t>
            </a:r>
          </a:p>
          <a:p>
            <a:pPr lvl="2"/>
            <a:r>
              <a:rPr lang="sl-SI" dirty="0">
                <a:effectLst/>
              </a:rPr>
              <a:t>n</a:t>
            </a:r>
            <a:r>
              <a:rPr lang="sl-SI" dirty="0" smtClean="0">
                <a:effectLst/>
              </a:rPr>
              <a:t>a </a:t>
            </a:r>
            <a:r>
              <a:rPr lang="sl-SI" dirty="0">
                <a:effectLst/>
              </a:rPr>
              <a:t>en zlog se poje več različnih tonov – </a:t>
            </a:r>
            <a:r>
              <a:rPr lang="sl-SI" b="1" dirty="0">
                <a:solidFill>
                  <a:srgbClr val="00B0F0"/>
                </a:solidFill>
                <a:effectLst/>
              </a:rPr>
              <a:t>MELIZMATIČNO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petje (v ospredju je melodija)</a:t>
            </a:r>
            <a:endParaRPr lang="sl-SI" dirty="0">
              <a:effectLst/>
            </a:endParaRPr>
          </a:p>
          <a:p>
            <a:pPr lvl="2"/>
            <a:r>
              <a:rPr lang="sl-SI" dirty="0" smtClean="0">
                <a:effectLst/>
              </a:rPr>
              <a:t>na </a:t>
            </a:r>
            <a:r>
              <a:rPr lang="sl-SI" dirty="0">
                <a:effectLst/>
              </a:rPr>
              <a:t>en zlog le en ton – </a:t>
            </a:r>
            <a:r>
              <a:rPr lang="sl-SI" b="1" dirty="0">
                <a:solidFill>
                  <a:srgbClr val="00B0F0"/>
                </a:solidFill>
                <a:effectLst/>
              </a:rPr>
              <a:t>SILABIČNO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petje (v ospredju je besedilo)</a:t>
            </a:r>
            <a:endParaRPr lang="sl-SI" dirty="0">
              <a:effectLst/>
            </a:endParaRPr>
          </a:p>
          <a:p>
            <a:pPr lvl="1"/>
            <a:r>
              <a:rPr lang="sl-SI" dirty="0" smtClean="0">
                <a:effectLst/>
              </a:rPr>
              <a:t>Koral „premaga“ </a:t>
            </a:r>
            <a:r>
              <a:rPr lang="sl-SI" dirty="0">
                <a:effectLst/>
              </a:rPr>
              <a:t>posvetno in instrumentalno </a:t>
            </a:r>
            <a:r>
              <a:rPr lang="sl-SI" dirty="0" smtClean="0">
                <a:effectLst/>
              </a:rPr>
              <a:t>glasbo</a:t>
            </a:r>
          </a:p>
          <a:p>
            <a:pPr marL="36900" indent="0">
              <a:buNone/>
            </a:pPr>
            <a:r>
              <a:rPr lang="sl-SI" dirty="0">
                <a:effectLst/>
              </a:rPr>
              <a:t> </a:t>
            </a:r>
          </a:p>
          <a:p>
            <a:pPr marL="36900" indent="0">
              <a:buNone/>
            </a:pPr>
            <a:r>
              <a:rPr lang="sl-SI" sz="1500" u="sng" dirty="0" smtClean="0">
                <a:effectLst/>
                <a:hlinkClick r:id="rId2"/>
              </a:rPr>
              <a:t>https</a:t>
            </a:r>
            <a:r>
              <a:rPr lang="sl-SI" sz="1500" u="sng" dirty="0">
                <a:effectLst/>
                <a:hlinkClick r:id="rId2"/>
              </a:rPr>
              <a:t>://www.youtube.com/watch?v=7KGFwZAiFCw</a:t>
            </a:r>
            <a:r>
              <a:rPr lang="sl-SI" sz="1500" dirty="0">
                <a:effectLst/>
              </a:rPr>
              <a:t> - Pater </a:t>
            </a:r>
            <a:r>
              <a:rPr lang="sl-SI" sz="1500" dirty="0" err="1">
                <a:effectLst/>
              </a:rPr>
              <a:t>Noster</a:t>
            </a:r>
            <a:r>
              <a:rPr lang="sl-SI" sz="1500" dirty="0">
                <a:effectLst/>
              </a:rPr>
              <a:t> - Gregorijanski </a:t>
            </a:r>
            <a:r>
              <a:rPr lang="sl-SI" sz="1500" dirty="0" smtClean="0">
                <a:effectLst/>
              </a:rPr>
              <a:t>koral</a:t>
            </a:r>
          </a:p>
          <a:p>
            <a:pPr marL="36900" indent="0">
              <a:buNone/>
            </a:pPr>
            <a:endParaRPr lang="sl-SI" sz="1500" dirty="0" smtClean="0">
              <a:effectLst/>
            </a:endParaRPr>
          </a:p>
          <a:p>
            <a:pPr marL="450000" lvl="1" indent="0" algn="ctr">
              <a:buNone/>
            </a:pPr>
            <a:endParaRPr lang="sl-SI" i="1" dirty="0" smtClean="0">
              <a:solidFill>
                <a:srgbClr val="FFC000"/>
              </a:solidFill>
              <a:effectLst/>
            </a:endParaRPr>
          </a:p>
          <a:p>
            <a:pPr marL="450000" lvl="1" indent="0" algn="ctr">
              <a:buNone/>
            </a:pPr>
            <a:r>
              <a:rPr lang="sl-SI" i="1" dirty="0" smtClean="0">
                <a:solidFill>
                  <a:srgbClr val="FFC000"/>
                </a:solidFill>
                <a:effectLst/>
              </a:rPr>
              <a:t>Legenda </a:t>
            </a:r>
            <a:r>
              <a:rPr lang="sl-SI" i="1" dirty="0">
                <a:solidFill>
                  <a:srgbClr val="FFC000"/>
                </a:solidFill>
                <a:effectLst/>
              </a:rPr>
              <a:t>pravi, da je knjiga </a:t>
            </a:r>
            <a:r>
              <a:rPr lang="sl-SI" i="1" dirty="0" smtClean="0">
                <a:solidFill>
                  <a:srgbClr val="FFC000"/>
                </a:solidFill>
                <a:effectLst/>
              </a:rPr>
              <a:t>Gregorijanski koral z </a:t>
            </a:r>
            <a:r>
              <a:rPr lang="sl-SI" i="1" dirty="0">
                <a:solidFill>
                  <a:srgbClr val="FFC000"/>
                </a:solidFill>
                <a:effectLst/>
              </a:rPr>
              <a:t>zbranimi korali bila z zlato verigo pripeta za oltar </a:t>
            </a:r>
            <a:r>
              <a:rPr lang="sl-SI" i="1" dirty="0" smtClean="0">
                <a:solidFill>
                  <a:srgbClr val="FFC000"/>
                </a:solidFill>
                <a:effectLst/>
              </a:rPr>
              <a:t>Petrove </a:t>
            </a:r>
            <a:r>
              <a:rPr lang="sl-SI" i="1" dirty="0">
                <a:solidFill>
                  <a:srgbClr val="FFC000"/>
                </a:solidFill>
                <a:effectLst/>
              </a:rPr>
              <a:t>cerkve v Rimu. Duhovniki, ki so iz vsega katoliškega sveta prihajali v Rim, so se v pevski šoli, ki jo je ustanovil Gregor 1. </a:t>
            </a:r>
            <a:r>
              <a:rPr lang="sl-SI" i="1" dirty="0" smtClean="0">
                <a:solidFill>
                  <a:srgbClr val="FFC000"/>
                </a:solidFill>
                <a:effectLst/>
              </a:rPr>
              <a:t>Veliki, </a:t>
            </a:r>
            <a:r>
              <a:rPr lang="sl-SI" i="1" dirty="0">
                <a:solidFill>
                  <a:srgbClr val="FFC000"/>
                </a:solidFill>
                <a:effectLst/>
              </a:rPr>
              <a:t>korale naučili na pamet in jih širili po svetu. Ob vpadu barbarov se je original knjige izgubil. Ohranili so se le prepisi knjige. </a:t>
            </a:r>
          </a:p>
          <a:p>
            <a:pPr lvl="1"/>
            <a:endParaRPr lang="sl-SI" sz="1400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91" y="2542165"/>
            <a:ext cx="2706255" cy="33136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13681" cy="1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267" y="0"/>
            <a:ext cx="10353762" cy="970450"/>
          </a:xfrm>
        </p:spPr>
        <p:txBody>
          <a:bodyPr/>
          <a:lstStyle/>
          <a:p>
            <a:r>
              <a:rPr lang="sl-SI" dirty="0" smtClean="0"/>
              <a:t>Romanika in Gotika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523" y="753079"/>
            <a:ext cx="12284968" cy="596669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l-SI" sz="1800" b="1" dirty="0" smtClean="0">
                <a:solidFill>
                  <a:srgbClr val="00B0F0"/>
                </a:solidFill>
              </a:rPr>
              <a:t>ROMANIKA</a:t>
            </a:r>
            <a:r>
              <a:rPr lang="sl-SI" sz="1800" dirty="0" smtClean="0"/>
              <a:t> (1000</a:t>
            </a:r>
            <a:r>
              <a:rPr lang="sl-SI" sz="1800" dirty="0" smtClean="0">
                <a:effectLst/>
              </a:rPr>
              <a:t> – 1</a:t>
            </a:r>
            <a:r>
              <a:rPr lang="sl-SI" sz="1800" dirty="0" smtClean="0"/>
              <a:t>250)</a:t>
            </a:r>
          </a:p>
          <a:p>
            <a:r>
              <a:rPr lang="sl-SI" sz="1800" dirty="0" smtClean="0">
                <a:effectLst/>
              </a:rPr>
              <a:t>Krščanstvo prevzame večino evropskih dežel </a:t>
            </a:r>
          </a:p>
          <a:p>
            <a:r>
              <a:rPr lang="sl-SI" sz="1800" dirty="0" smtClean="0">
                <a:effectLst/>
              </a:rPr>
              <a:t>1</a:t>
            </a:r>
            <a:r>
              <a:rPr lang="sl-SI" sz="1800" dirty="0">
                <a:effectLst/>
              </a:rPr>
              <a:t>. enotno slogovno obdobje v zahodnoevropski </a:t>
            </a:r>
            <a:r>
              <a:rPr lang="sl-SI" sz="1800" dirty="0" smtClean="0">
                <a:effectLst/>
              </a:rPr>
              <a:t>umetnosti</a:t>
            </a:r>
          </a:p>
          <a:p>
            <a:r>
              <a:rPr lang="sl-SI" sz="1800" dirty="0" smtClean="0">
                <a:effectLst/>
              </a:rPr>
              <a:t>Načeloma v </a:t>
            </a:r>
            <a:r>
              <a:rPr lang="sl-SI" sz="1800" dirty="0">
                <a:effectLst/>
              </a:rPr>
              <a:t>tej dobi </a:t>
            </a:r>
            <a:r>
              <a:rPr lang="sl-SI" sz="1800" dirty="0" smtClean="0">
                <a:effectLst/>
              </a:rPr>
              <a:t>še vedno prevladuje enoglasje</a:t>
            </a:r>
          </a:p>
          <a:p>
            <a:pPr marL="36900" indent="0">
              <a:buNone/>
            </a:pPr>
            <a:r>
              <a:rPr lang="sl-SI" sz="1800" b="1" dirty="0" smtClean="0">
                <a:solidFill>
                  <a:srgbClr val="00B0F0"/>
                </a:solidFill>
                <a:effectLst/>
              </a:rPr>
              <a:t>GOTIKA</a:t>
            </a:r>
            <a:r>
              <a:rPr lang="sl-SI" sz="1800" dirty="0" smtClean="0">
                <a:effectLst/>
              </a:rPr>
              <a:t> (13 st. – 15. st.)</a:t>
            </a:r>
          </a:p>
          <a:p>
            <a:r>
              <a:rPr lang="sl-SI" sz="1800" dirty="0" smtClean="0">
                <a:effectLst/>
              </a:rPr>
              <a:t>Razcvet </a:t>
            </a:r>
            <a:r>
              <a:rPr lang="sl-SI" sz="1800" b="1" u="sng" dirty="0" smtClean="0">
                <a:solidFill>
                  <a:srgbClr val="00B0F0"/>
                </a:solidFill>
                <a:effectLst/>
              </a:rPr>
              <a:t>POLIFONIJE</a:t>
            </a:r>
            <a:r>
              <a:rPr lang="sl-SI" sz="1800" b="1" u="sng" dirty="0" smtClean="0">
                <a:effectLst/>
              </a:rPr>
              <a:t> (večglasja) </a:t>
            </a:r>
            <a:r>
              <a:rPr lang="sl-SI" sz="1800" b="1" dirty="0" smtClean="0">
                <a:effectLst/>
              </a:rPr>
              <a:t> - </a:t>
            </a:r>
            <a:r>
              <a:rPr lang="sl-SI" sz="1800" dirty="0" smtClean="0">
                <a:effectLst/>
              </a:rPr>
              <a:t>žarišče tega razvojnega procesa je bil Pariz. </a:t>
            </a:r>
          </a:p>
          <a:p>
            <a:r>
              <a:rPr lang="sl-SI" sz="1800" b="1" dirty="0" smtClean="0">
                <a:effectLst/>
              </a:rPr>
              <a:t>Nove </a:t>
            </a:r>
            <a:r>
              <a:rPr lang="sl-SI" sz="1800" b="1" dirty="0">
                <a:effectLst/>
              </a:rPr>
              <a:t>glasbene oblike</a:t>
            </a:r>
            <a:r>
              <a:rPr lang="sl-SI" sz="1800" dirty="0">
                <a:effectLst/>
              </a:rPr>
              <a:t>:</a:t>
            </a:r>
          </a:p>
          <a:p>
            <a:pPr lvl="1"/>
            <a:r>
              <a:rPr lang="sl-SI" b="1" u="sng" dirty="0">
                <a:solidFill>
                  <a:srgbClr val="00B0F0"/>
                </a:solidFill>
                <a:effectLst/>
              </a:rPr>
              <a:t>MOTET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- cerkvena večglasna zborovska pesem </a:t>
            </a:r>
            <a:r>
              <a:rPr lang="sl-SI" dirty="0">
                <a:effectLst/>
              </a:rPr>
              <a:t>z religiozno vsebino </a:t>
            </a:r>
            <a:r>
              <a:rPr lang="sl-SI" dirty="0" smtClean="0">
                <a:effectLst/>
              </a:rPr>
              <a:t>v latinskem jeziku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MADRIGAL</a:t>
            </a:r>
            <a:r>
              <a:rPr lang="sl-SI" dirty="0">
                <a:effectLst/>
              </a:rPr>
              <a:t>: </a:t>
            </a:r>
            <a:r>
              <a:rPr lang="sl-SI" dirty="0" smtClean="0">
                <a:effectLst/>
              </a:rPr>
              <a:t>posvetna večglasna pesem v latinskem ali ljudskem jeziku, ki opeva naravo, ljubezen, živali …</a:t>
            </a:r>
            <a:endParaRPr lang="sl-SI" dirty="0">
              <a:effectLst/>
            </a:endParaRPr>
          </a:p>
          <a:p>
            <a:pPr lvl="1"/>
            <a:r>
              <a:rPr lang="sl-SI" b="1" u="sng" dirty="0">
                <a:solidFill>
                  <a:srgbClr val="00B0F0"/>
                </a:solidFill>
                <a:effectLst/>
              </a:rPr>
              <a:t>KANON</a:t>
            </a:r>
            <a:r>
              <a:rPr lang="sl-SI" dirty="0">
                <a:effectLst/>
              </a:rPr>
              <a:t>: Na </a:t>
            </a:r>
            <a:r>
              <a:rPr lang="sl-SI" dirty="0" smtClean="0">
                <a:effectLst/>
              </a:rPr>
              <a:t>začetku pevski </a:t>
            </a:r>
            <a:r>
              <a:rPr lang="sl-SI" dirty="0">
                <a:effectLst/>
              </a:rPr>
              <a:t>glasovi vstopajo zaporedoma, tako da imitirajo eden drugega in se nato na različne bolj ali manj zapletene načine povezujejo med </a:t>
            </a:r>
            <a:r>
              <a:rPr lang="sl-SI" dirty="0" smtClean="0">
                <a:effectLst/>
              </a:rPr>
              <a:t>seboj.</a:t>
            </a:r>
          </a:p>
          <a:p>
            <a:pPr marL="414000" lvl="1" indent="0">
              <a:buNone/>
            </a:pPr>
            <a:r>
              <a:rPr lang="sl-SI" sz="1600" b="1" dirty="0" smtClean="0">
                <a:solidFill>
                  <a:srgbClr val="00B0F0"/>
                </a:solidFill>
                <a:effectLst/>
              </a:rPr>
              <a:t>ARS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ANTIQUA</a:t>
            </a:r>
            <a:r>
              <a:rPr lang="sl-SI" sz="1600" dirty="0">
                <a:solidFill>
                  <a:srgbClr val="00B0F0"/>
                </a:solidFill>
                <a:effectLst/>
              </a:rPr>
              <a:t> </a:t>
            </a:r>
            <a:r>
              <a:rPr lang="sl-SI" sz="1600" dirty="0">
                <a:effectLst/>
              </a:rPr>
              <a:t>(notredamska šola v Parizu):</a:t>
            </a:r>
          </a:p>
          <a:p>
            <a:pPr lvl="1"/>
            <a:r>
              <a:rPr lang="sl-SI" sz="1600" dirty="0">
                <a:effectLst/>
              </a:rPr>
              <a:t>P</a:t>
            </a:r>
            <a:r>
              <a:rPr lang="sl-SI" sz="1600" dirty="0" smtClean="0">
                <a:effectLst/>
              </a:rPr>
              <a:t>omemben </a:t>
            </a:r>
            <a:r>
              <a:rPr lang="sl-SI" sz="1600" dirty="0">
                <a:effectLst/>
              </a:rPr>
              <a:t>napredek na področju </a:t>
            </a:r>
            <a:r>
              <a:rPr lang="sl-SI" sz="1600" b="1" dirty="0">
                <a:effectLst/>
              </a:rPr>
              <a:t>ritma</a:t>
            </a:r>
            <a:r>
              <a:rPr lang="sl-SI" sz="1600" dirty="0">
                <a:effectLst/>
              </a:rPr>
              <a:t> in </a:t>
            </a:r>
            <a:r>
              <a:rPr lang="sl-SI" sz="1600" b="1" dirty="0">
                <a:effectLst/>
              </a:rPr>
              <a:t>njegove </a:t>
            </a:r>
            <a:r>
              <a:rPr lang="sl-SI" sz="1600" b="1" dirty="0" smtClean="0">
                <a:effectLst/>
              </a:rPr>
              <a:t>notacije</a:t>
            </a:r>
            <a:r>
              <a:rPr lang="sl-SI" sz="1600" dirty="0" smtClean="0">
                <a:effectLst/>
              </a:rPr>
              <a:t>, razcvet </a:t>
            </a:r>
            <a:r>
              <a:rPr lang="sl-SI" sz="1600" b="1" dirty="0" smtClean="0">
                <a:effectLst/>
              </a:rPr>
              <a:t>večglasja</a:t>
            </a:r>
            <a:r>
              <a:rPr lang="sl-SI" sz="1600" dirty="0" smtClean="0">
                <a:effectLst/>
              </a:rPr>
              <a:t>, glasbena </a:t>
            </a:r>
            <a:r>
              <a:rPr lang="sl-SI" sz="1600" dirty="0">
                <a:effectLst/>
              </a:rPr>
              <a:t>vrsta </a:t>
            </a:r>
            <a:r>
              <a:rPr lang="sl-SI" sz="1600" b="1" u="sng" dirty="0">
                <a:effectLst/>
              </a:rPr>
              <a:t>motet</a:t>
            </a:r>
            <a:endParaRPr lang="sl-SI" sz="1600" dirty="0">
              <a:effectLst/>
            </a:endParaRPr>
          </a:p>
          <a:p>
            <a:pPr marL="414000" lvl="1" indent="0">
              <a:buNone/>
            </a:pPr>
            <a:r>
              <a:rPr lang="sl-SI" sz="1600" b="1" dirty="0">
                <a:solidFill>
                  <a:srgbClr val="00B0F0"/>
                </a:solidFill>
                <a:effectLst/>
              </a:rPr>
              <a:t>ARS NOVA</a:t>
            </a:r>
            <a:r>
              <a:rPr lang="sl-SI" sz="1600" dirty="0">
                <a:solidFill>
                  <a:srgbClr val="00B0F0"/>
                </a:solidFill>
                <a:effectLst/>
              </a:rPr>
              <a:t> </a:t>
            </a:r>
            <a:r>
              <a:rPr lang="sl-SI" sz="1600" dirty="0" smtClean="0">
                <a:effectLst/>
              </a:rPr>
              <a:t>(središče </a:t>
            </a:r>
            <a:r>
              <a:rPr lang="sl-SI" sz="1600" dirty="0">
                <a:effectLst/>
              </a:rPr>
              <a:t>v Franciji):</a:t>
            </a:r>
          </a:p>
          <a:p>
            <a:pPr lvl="1"/>
            <a:r>
              <a:rPr lang="sl-SI" sz="1600" dirty="0">
                <a:effectLst/>
              </a:rPr>
              <a:t>S</a:t>
            </a:r>
            <a:r>
              <a:rPr lang="sl-SI" sz="1600" dirty="0" smtClean="0">
                <a:effectLst/>
              </a:rPr>
              <a:t>kladatelji so v </a:t>
            </a:r>
            <a:r>
              <a:rPr lang="sl-SI" sz="1600" dirty="0">
                <a:effectLst/>
              </a:rPr>
              <a:t>glasbo vnašali več </a:t>
            </a:r>
            <a:r>
              <a:rPr lang="sl-SI" sz="1600" b="1" u="sng" dirty="0">
                <a:effectLst/>
              </a:rPr>
              <a:t>izraza</a:t>
            </a:r>
            <a:r>
              <a:rPr lang="sl-SI" sz="1600" dirty="0">
                <a:effectLst/>
              </a:rPr>
              <a:t> in </a:t>
            </a:r>
            <a:r>
              <a:rPr lang="sl-SI" sz="1600" b="1" u="sng" dirty="0" smtClean="0">
                <a:effectLst/>
              </a:rPr>
              <a:t>raznolikosti</a:t>
            </a:r>
            <a:r>
              <a:rPr lang="sl-SI" sz="1600" dirty="0" smtClean="0">
                <a:effectLst/>
              </a:rPr>
              <a:t>, prehod </a:t>
            </a:r>
            <a:r>
              <a:rPr lang="sl-SI" sz="1600" dirty="0">
                <a:effectLst/>
              </a:rPr>
              <a:t>v </a:t>
            </a:r>
            <a:r>
              <a:rPr lang="sl-SI" sz="1600" dirty="0" smtClean="0">
                <a:effectLst/>
              </a:rPr>
              <a:t>renesanso, instrumentalna </a:t>
            </a:r>
            <a:r>
              <a:rPr lang="sl-SI" sz="1600" dirty="0">
                <a:effectLst/>
              </a:rPr>
              <a:t>glasba še zmeraj v </a:t>
            </a:r>
            <a:r>
              <a:rPr lang="sl-SI" sz="1600" dirty="0" smtClean="0">
                <a:effectLst/>
              </a:rPr>
              <a:t>ozadju</a:t>
            </a: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33" y="753079"/>
            <a:ext cx="3565604" cy="27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84984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Posvetna glasba – ljudska 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364" y="637310"/>
            <a:ext cx="11516939" cy="5726545"/>
          </a:xfrm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endParaRPr lang="sl-SI" dirty="0" smtClean="0">
              <a:solidFill>
                <a:srgbClr val="00B0F0"/>
              </a:solidFill>
            </a:endParaRPr>
          </a:p>
          <a:p>
            <a:pPr marL="36900" indent="0" algn="ctr">
              <a:buNone/>
            </a:pPr>
            <a:r>
              <a:rPr lang="sl-SI" sz="2600" dirty="0">
                <a:solidFill>
                  <a:srgbClr val="00B0F0"/>
                </a:solidFill>
                <a:effectLst/>
              </a:rPr>
              <a:t>Zraven cerkvene glasbe se je v srednjem veku med bogato gospodo začela razvijati </a:t>
            </a:r>
            <a:r>
              <a:rPr lang="sl-SI" sz="2600" b="1" dirty="0">
                <a:solidFill>
                  <a:srgbClr val="00B0F0"/>
                </a:solidFill>
                <a:effectLst/>
              </a:rPr>
              <a:t>posvetna glasba</a:t>
            </a:r>
            <a:r>
              <a:rPr lang="sl-SI" sz="2600" dirty="0">
                <a:solidFill>
                  <a:srgbClr val="00B0F0"/>
                </a:solidFill>
                <a:effectLst/>
              </a:rPr>
              <a:t>, </a:t>
            </a:r>
            <a:r>
              <a:rPr lang="sl-SI" sz="2600" b="1" dirty="0">
                <a:solidFill>
                  <a:srgbClr val="00B0F0"/>
                </a:solidFill>
                <a:effectLst/>
              </a:rPr>
              <a:t>ki je bogatila razne svečanosti in je opevala naravo, živali, junaštvo in </a:t>
            </a:r>
            <a:r>
              <a:rPr lang="sl-SI" sz="2600" b="1" dirty="0" smtClean="0">
                <a:solidFill>
                  <a:srgbClr val="00B0F0"/>
                </a:solidFill>
                <a:effectLst/>
              </a:rPr>
              <a:t>ljubezen</a:t>
            </a:r>
          </a:p>
          <a:p>
            <a:r>
              <a:rPr lang="sl-SI" sz="2300" dirty="0" smtClean="0">
                <a:solidFill>
                  <a:schemeClr val="tx1"/>
                </a:solidFill>
                <a:effectLst/>
              </a:rPr>
              <a:t>Vrh posvetne glasbe v srednjem veku predstavlja </a:t>
            </a:r>
            <a:r>
              <a:rPr lang="sl-SI" sz="2300" b="1" dirty="0" smtClean="0">
                <a:solidFill>
                  <a:schemeClr val="tx1"/>
                </a:solidFill>
                <a:effectLst/>
              </a:rPr>
              <a:t>viteška pesem oz. viteška </a:t>
            </a:r>
            <a:r>
              <a:rPr lang="sl-SI" sz="2300" b="1" dirty="0" smtClean="0">
                <a:solidFill>
                  <a:schemeClr val="tx1"/>
                </a:solidFill>
                <a:effectLst/>
              </a:rPr>
              <a:t>lirika</a:t>
            </a:r>
            <a:endParaRPr lang="sl-SI" sz="2300" b="1" dirty="0">
              <a:solidFill>
                <a:schemeClr val="tx1"/>
              </a:solidFill>
              <a:effectLst/>
            </a:endParaRPr>
          </a:p>
          <a:p>
            <a:r>
              <a:rPr lang="sl-SI" sz="2300" dirty="0" smtClean="0">
                <a:effectLst/>
              </a:rPr>
              <a:t>Peli </a:t>
            </a:r>
            <a:r>
              <a:rPr lang="sl-SI" sz="2300" dirty="0">
                <a:effectLst/>
              </a:rPr>
              <a:t>in igrali so </a:t>
            </a:r>
            <a:r>
              <a:rPr lang="sl-SI" sz="2300" dirty="0" smtClean="0">
                <a:effectLst/>
              </a:rPr>
              <a:t>jo </a:t>
            </a:r>
            <a:r>
              <a:rPr lang="sl-SI" sz="2300" b="1" dirty="0" smtClean="0">
                <a:solidFill>
                  <a:srgbClr val="00B0F0"/>
                </a:solidFill>
                <a:effectLst/>
              </a:rPr>
              <a:t>popotni muzikanti</a:t>
            </a:r>
            <a:r>
              <a:rPr lang="sl-SI" sz="23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2300" dirty="0" smtClean="0">
                <a:effectLst/>
              </a:rPr>
              <a:t>(</a:t>
            </a:r>
            <a:r>
              <a:rPr lang="sl-SI" sz="2300" dirty="0">
                <a:effectLst/>
              </a:rPr>
              <a:t>najpogosteje vitezi). Med drugim so morali znati kovati rime in pesmi ter igrati vsaj devet </a:t>
            </a:r>
            <a:r>
              <a:rPr lang="sl-SI" sz="2300" dirty="0" smtClean="0">
                <a:effectLst/>
              </a:rPr>
              <a:t>instrumentov </a:t>
            </a:r>
            <a:endParaRPr lang="sl-SI" sz="2300" dirty="0">
              <a:effectLst/>
            </a:endParaRPr>
          </a:p>
          <a:p>
            <a:r>
              <a:rPr lang="sl-SI" sz="2300" dirty="0">
                <a:effectLst/>
              </a:rPr>
              <a:t>V Franciji so bili ti pevci (vitezi), imenovani </a:t>
            </a:r>
            <a:r>
              <a:rPr lang="sl-SI" sz="2300" b="1" dirty="0">
                <a:solidFill>
                  <a:srgbClr val="00B0F0"/>
                </a:solidFill>
                <a:effectLst/>
              </a:rPr>
              <a:t>trubadurji ali </a:t>
            </a:r>
            <a:r>
              <a:rPr lang="sl-SI" sz="2300" b="1" dirty="0" err="1" smtClean="0">
                <a:solidFill>
                  <a:srgbClr val="00B0F0"/>
                </a:solidFill>
                <a:effectLst/>
              </a:rPr>
              <a:t>truverji</a:t>
            </a:r>
            <a:r>
              <a:rPr lang="sl-SI" sz="2300" b="1" dirty="0" smtClean="0">
                <a:solidFill>
                  <a:srgbClr val="00B0F0"/>
                </a:solidFill>
                <a:effectLst/>
              </a:rPr>
              <a:t>,</a:t>
            </a:r>
            <a:r>
              <a:rPr lang="sl-SI" sz="23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2300" dirty="0">
                <a:effectLst/>
              </a:rPr>
              <a:t>opevali pa so ljubezen in </a:t>
            </a:r>
            <a:r>
              <a:rPr lang="sl-SI" sz="2300" dirty="0" smtClean="0">
                <a:effectLst/>
              </a:rPr>
              <a:t>naravo</a:t>
            </a:r>
          </a:p>
          <a:p>
            <a:pPr lvl="1"/>
            <a:r>
              <a:rPr lang="sl-SI" sz="2300" dirty="0" smtClean="0">
                <a:effectLst/>
              </a:rPr>
              <a:t> </a:t>
            </a:r>
            <a:r>
              <a:rPr lang="sl-SI" sz="2300" dirty="0" smtClean="0">
                <a:effectLst/>
              </a:rPr>
              <a:t>znana </a:t>
            </a:r>
            <a:r>
              <a:rPr lang="sl-SI" sz="2300" dirty="0">
                <a:effectLst/>
              </a:rPr>
              <a:t>sta </a:t>
            </a:r>
            <a:r>
              <a:rPr lang="sl-SI" sz="2300" b="1" dirty="0">
                <a:solidFill>
                  <a:srgbClr val="00B0F0"/>
                </a:solidFill>
                <a:effectLst/>
              </a:rPr>
              <a:t>Adam de la Halle in </a:t>
            </a:r>
            <a:r>
              <a:rPr lang="sl-SI" sz="2300" b="1" dirty="0" err="1">
                <a:solidFill>
                  <a:srgbClr val="00B0F0"/>
                </a:solidFill>
                <a:effectLst/>
              </a:rPr>
              <a:t>Moniot</a:t>
            </a:r>
            <a:r>
              <a:rPr lang="sl-SI" sz="2300" b="1" dirty="0">
                <a:solidFill>
                  <a:srgbClr val="00B0F0"/>
                </a:solidFill>
                <a:effectLst/>
              </a:rPr>
              <a:t> </a:t>
            </a:r>
            <a:r>
              <a:rPr lang="sl-SI" sz="2300" b="1" dirty="0" err="1" smtClean="0">
                <a:solidFill>
                  <a:srgbClr val="00B0F0"/>
                </a:solidFill>
                <a:effectLst/>
              </a:rPr>
              <a:t>d'Arras</a:t>
            </a:r>
            <a:r>
              <a:rPr lang="sl-SI" sz="2300" dirty="0" smtClean="0">
                <a:effectLst/>
              </a:rPr>
              <a:t> </a:t>
            </a:r>
            <a:endParaRPr lang="sl-SI" sz="2300" dirty="0" smtClean="0">
              <a:effectLst/>
            </a:endParaRPr>
          </a:p>
          <a:p>
            <a:r>
              <a:rPr lang="sl-SI" sz="2300" dirty="0" smtClean="0">
                <a:effectLst/>
              </a:rPr>
              <a:t>V </a:t>
            </a:r>
            <a:r>
              <a:rPr lang="sl-SI" sz="2300" dirty="0">
                <a:effectLst/>
              </a:rPr>
              <a:t>nemških </a:t>
            </a:r>
            <a:r>
              <a:rPr lang="sl-SI" sz="2300" dirty="0" smtClean="0">
                <a:effectLst/>
              </a:rPr>
              <a:t>deželah </a:t>
            </a:r>
            <a:r>
              <a:rPr lang="sl-SI" sz="2300" dirty="0">
                <a:effectLst/>
              </a:rPr>
              <a:t>so širili posvetno glasbo </a:t>
            </a:r>
            <a:r>
              <a:rPr lang="sl-SI" sz="2300" b="1" dirty="0">
                <a:solidFill>
                  <a:srgbClr val="00B0F0"/>
                </a:solidFill>
                <a:effectLst/>
              </a:rPr>
              <a:t>ljubezenski pevci ali </a:t>
            </a:r>
            <a:r>
              <a:rPr lang="sl-SI" sz="2300" b="1" dirty="0" err="1">
                <a:solidFill>
                  <a:srgbClr val="00B0F0"/>
                </a:solidFill>
                <a:effectLst/>
              </a:rPr>
              <a:t>minnesängerji</a:t>
            </a:r>
            <a:r>
              <a:rPr lang="sl-SI" sz="2300" dirty="0">
                <a:effectLst/>
              </a:rPr>
              <a:t>, še bolj cenjeni pa so bili </a:t>
            </a:r>
            <a:r>
              <a:rPr lang="sl-SI" sz="2300" b="1" dirty="0" err="1" smtClean="0">
                <a:solidFill>
                  <a:srgbClr val="00B0F0"/>
                </a:solidFill>
                <a:effectLst/>
              </a:rPr>
              <a:t>meistersängerji</a:t>
            </a:r>
            <a:endParaRPr lang="sl-SI" sz="2300" dirty="0">
              <a:effectLst/>
            </a:endParaRPr>
          </a:p>
          <a:p>
            <a:r>
              <a:rPr lang="sl-SI" sz="2300" dirty="0">
                <a:effectLst/>
              </a:rPr>
              <a:t>V 13. st. so posvetne pesmi dobile svojo </a:t>
            </a:r>
            <a:r>
              <a:rPr lang="sl-SI" sz="2300" b="1" dirty="0">
                <a:solidFill>
                  <a:srgbClr val="00B0F0"/>
                </a:solidFill>
                <a:effectLst/>
              </a:rPr>
              <a:t>prvo rokopisno zbirko</a:t>
            </a:r>
            <a:r>
              <a:rPr lang="sl-SI" sz="2300" dirty="0">
                <a:solidFill>
                  <a:srgbClr val="00B0F0"/>
                </a:solidFill>
                <a:effectLst/>
              </a:rPr>
              <a:t> </a:t>
            </a:r>
            <a:r>
              <a:rPr lang="sl-SI" sz="2300" dirty="0">
                <a:effectLst/>
              </a:rPr>
              <a:t>imenovano </a:t>
            </a:r>
            <a:r>
              <a:rPr lang="sl-SI" sz="2300" b="1" dirty="0" err="1">
                <a:solidFill>
                  <a:srgbClr val="FFC000"/>
                </a:solidFill>
                <a:effectLst/>
              </a:rPr>
              <a:t>Carmina</a:t>
            </a:r>
            <a:r>
              <a:rPr lang="sl-SI" sz="2300" b="1" dirty="0">
                <a:solidFill>
                  <a:srgbClr val="FFC000"/>
                </a:solidFill>
                <a:effectLst/>
              </a:rPr>
              <a:t> </a:t>
            </a:r>
            <a:r>
              <a:rPr lang="sl-SI" sz="2300" b="1" dirty="0" err="1" smtClean="0">
                <a:solidFill>
                  <a:srgbClr val="FFC000"/>
                </a:solidFill>
                <a:effectLst/>
              </a:rPr>
              <a:t>bura</a:t>
            </a:r>
            <a:r>
              <a:rPr lang="sl-SI" sz="2600" b="1" dirty="0" err="1" smtClean="0">
                <a:solidFill>
                  <a:srgbClr val="FFC000"/>
                </a:solidFill>
                <a:effectLst/>
              </a:rPr>
              <a:t>na</a:t>
            </a:r>
            <a:endParaRPr lang="sl-SI" sz="2600" dirty="0">
              <a:effectLst/>
            </a:endParaRPr>
          </a:p>
          <a:p>
            <a:r>
              <a:rPr lang="sl-SI" sz="2300" dirty="0" smtClean="0">
                <a:solidFill>
                  <a:schemeClr val="tx1"/>
                </a:solidFill>
              </a:rPr>
              <a:t>Potujoči </a:t>
            </a:r>
            <a:r>
              <a:rPr lang="sl-SI" sz="2300" dirty="0">
                <a:solidFill>
                  <a:schemeClr val="tx1"/>
                </a:solidFill>
              </a:rPr>
              <a:t>pevci iz nižjih </a:t>
            </a:r>
            <a:r>
              <a:rPr lang="sl-SI" sz="2300" dirty="0" smtClean="0">
                <a:solidFill>
                  <a:schemeClr val="tx1"/>
                </a:solidFill>
              </a:rPr>
              <a:t>slojev </a:t>
            </a:r>
            <a:r>
              <a:rPr lang="sl-SI" sz="2300" dirty="0">
                <a:solidFill>
                  <a:schemeClr val="tx1"/>
                </a:solidFill>
              </a:rPr>
              <a:t>ljudstvo niso le zabavali s petjem in igranjem, temveč tudi z žongliranjem, čarovnijami, cirkuškimi točkami… c</a:t>
            </a:r>
            <a:r>
              <a:rPr lang="sl-SI" sz="2300" dirty="0" smtClean="0">
                <a:solidFill>
                  <a:schemeClr val="tx1"/>
                </a:solidFill>
              </a:rPr>
              <a:t>erkev </a:t>
            </a:r>
            <a:r>
              <a:rPr lang="sl-SI" sz="2300" dirty="0">
                <a:solidFill>
                  <a:schemeClr val="tx1"/>
                </a:solidFill>
              </a:rPr>
              <a:t>jih je imela za hudičeve </a:t>
            </a:r>
            <a:r>
              <a:rPr lang="sl-SI" sz="2300" dirty="0" smtClean="0">
                <a:solidFill>
                  <a:schemeClr val="tx1"/>
                </a:solidFill>
              </a:rPr>
              <a:t>pomočnike </a:t>
            </a:r>
            <a:endParaRPr lang="sl-SI" sz="2300" dirty="0" smtClean="0">
              <a:solidFill>
                <a:schemeClr val="tx1"/>
              </a:solidFill>
            </a:endParaRPr>
          </a:p>
          <a:p>
            <a:r>
              <a:rPr lang="sl-SI" sz="2300" dirty="0" smtClean="0">
                <a:solidFill>
                  <a:schemeClr val="tx1"/>
                </a:solidFill>
              </a:rPr>
              <a:t>Sem spadajo tudi pesmi, ki so jih peli </a:t>
            </a:r>
            <a:r>
              <a:rPr lang="sl-SI" sz="2300" b="1" dirty="0" smtClean="0">
                <a:solidFill>
                  <a:srgbClr val="00B0F0"/>
                </a:solidFill>
              </a:rPr>
              <a:t>vaganti</a:t>
            </a:r>
            <a:r>
              <a:rPr lang="sl-SI" sz="2300" dirty="0" smtClean="0">
                <a:solidFill>
                  <a:schemeClr val="tx1"/>
                </a:solidFill>
              </a:rPr>
              <a:t> (potujoči izobraženci)</a:t>
            </a:r>
            <a:endParaRPr lang="sl-SI" sz="2300" dirty="0">
              <a:solidFill>
                <a:schemeClr val="tx1"/>
              </a:solidFill>
            </a:endParaRPr>
          </a:p>
          <a:p>
            <a:r>
              <a:rPr lang="sl-SI" sz="2300" dirty="0" smtClean="0">
                <a:solidFill>
                  <a:schemeClr val="tx1"/>
                </a:solidFill>
              </a:rPr>
              <a:t>Glasbene oblike srednjeveške posvetne glasbe:</a:t>
            </a:r>
            <a:endParaRPr lang="sl-SI" sz="2300" dirty="0">
              <a:solidFill>
                <a:schemeClr val="tx1"/>
              </a:solidFill>
            </a:endParaRPr>
          </a:p>
          <a:p>
            <a:pPr lvl="1"/>
            <a:r>
              <a:rPr lang="sl-SI" sz="2000" b="1" dirty="0">
                <a:solidFill>
                  <a:schemeClr val="tx1"/>
                </a:solidFill>
              </a:rPr>
              <a:t>ž</a:t>
            </a:r>
            <a:r>
              <a:rPr lang="sl-SI" sz="2000" b="1" dirty="0" smtClean="0">
                <a:solidFill>
                  <a:schemeClr val="tx1"/>
                </a:solidFill>
              </a:rPr>
              <a:t>alostinke</a:t>
            </a:r>
            <a:r>
              <a:rPr lang="sl-SI" sz="2000" b="1" dirty="0">
                <a:solidFill>
                  <a:schemeClr val="tx1"/>
                </a:solidFill>
              </a:rPr>
              <a:t>, </a:t>
            </a:r>
            <a:r>
              <a:rPr lang="sl-SI" sz="2000" b="1" dirty="0" smtClean="0">
                <a:solidFill>
                  <a:schemeClr val="tx1"/>
                </a:solidFill>
              </a:rPr>
              <a:t>serenade, uspavanke, balade, romance, ljubezenske </a:t>
            </a:r>
            <a:r>
              <a:rPr lang="sl-SI" sz="2000" b="1" dirty="0">
                <a:solidFill>
                  <a:schemeClr val="tx1"/>
                </a:solidFill>
              </a:rPr>
              <a:t>pesmi </a:t>
            </a:r>
          </a:p>
          <a:p>
            <a:pPr marL="414000" lvl="1" indent="0">
              <a:buNone/>
            </a:pPr>
            <a:r>
              <a:rPr lang="sl-SI" sz="2000" b="1" dirty="0" smtClean="0">
                <a:solidFill>
                  <a:schemeClr val="tx1"/>
                </a:solidFill>
              </a:rPr>
              <a:t>      vojaške</a:t>
            </a:r>
            <a:r>
              <a:rPr lang="sl-SI" sz="2000" b="1" dirty="0">
                <a:solidFill>
                  <a:schemeClr val="tx1"/>
                </a:solidFill>
              </a:rPr>
              <a:t>, delavne, mornarske, pastirske pesmi (pastorala</a:t>
            </a:r>
            <a:r>
              <a:rPr lang="sl-SI" sz="2000" b="1" dirty="0" smtClean="0">
                <a:solidFill>
                  <a:schemeClr val="tx1"/>
                </a:solidFill>
              </a:rPr>
              <a:t>)</a:t>
            </a:r>
            <a:endParaRPr lang="sl-SI" sz="1700" b="1" dirty="0">
              <a:solidFill>
                <a:srgbClr val="00B0F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44" y="4650508"/>
            <a:ext cx="4294103" cy="20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-147781"/>
            <a:ext cx="10353762" cy="970450"/>
          </a:xfrm>
        </p:spPr>
        <p:txBody>
          <a:bodyPr/>
          <a:lstStyle/>
          <a:p>
            <a:r>
              <a:rPr lang="sl-SI" dirty="0" smtClean="0"/>
              <a:t>Instrumentalna 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673" y="656414"/>
            <a:ext cx="11129011" cy="6289331"/>
          </a:xfr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sl-SI" sz="1600" b="1" dirty="0">
                <a:solidFill>
                  <a:srgbClr val="00B0F0"/>
                </a:solidFill>
                <a:effectLst/>
              </a:rPr>
              <a:t>Instrumentalna glasba v srednjem veku je bila dolga stoletja namenjena le za spremljavo plesu, petju in zabavi. Šele v 16. stoletju se je oblikovala kot samostojna </a:t>
            </a:r>
            <a:r>
              <a:rPr lang="sl-SI" sz="1600" b="1" dirty="0" smtClean="0">
                <a:solidFill>
                  <a:srgbClr val="00B0F0"/>
                </a:solidFill>
                <a:effectLst/>
              </a:rPr>
              <a:t>zvrst</a:t>
            </a:r>
            <a:endParaRPr lang="sl-SI" sz="1600" b="1" dirty="0" smtClean="0">
              <a:effectLst/>
            </a:endParaRPr>
          </a:p>
          <a:p>
            <a:r>
              <a:rPr lang="sl-SI" sz="1600" dirty="0" smtClean="0">
                <a:effectLst/>
              </a:rPr>
              <a:t>Znani </a:t>
            </a:r>
            <a:r>
              <a:rPr lang="sl-SI" sz="1600" dirty="0">
                <a:effectLst/>
              </a:rPr>
              <a:t>srednjeveški instrumenti viteške lirike so bili:</a:t>
            </a: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Harfa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Fidel (godalo)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Rebek (godalo)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Boben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Dude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err="1" smtClean="0">
                <a:solidFill>
                  <a:srgbClr val="FFC000"/>
                </a:solidFill>
                <a:effectLst/>
              </a:rPr>
              <a:t>Portativ</a:t>
            </a:r>
            <a:r>
              <a:rPr lang="sl-SI" sz="1600" b="1" i="1" dirty="0" smtClean="0">
                <a:solidFill>
                  <a:srgbClr val="FFC000"/>
                </a:solidFill>
                <a:effectLst/>
              </a:rPr>
              <a:t> (prenosne orgle)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Piščal</a:t>
            </a:r>
          </a:p>
          <a:p>
            <a:pPr lvl="1"/>
            <a:r>
              <a:rPr lang="sl-SI" sz="1600" b="1" i="1" dirty="0">
                <a:solidFill>
                  <a:srgbClr val="FFC000"/>
                </a:solidFill>
                <a:effectLst/>
              </a:rPr>
              <a:t>Lutnja (priljubljeno hišno glasbilo za bogate </a:t>
            </a:r>
            <a:r>
              <a:rPr lang="sl-SI" sz="1600" b="1" i="1" dirty="0" smtClean="0">
                <a:solidFill>
                  <a:srgbClr val="FFC000"/>
                </a:solidFill>
                <a:effectLst/>
              </a:rPr>
              <a:t>ljudi)</a:t>
            </a:r>
          </a:p>
          <a:p>
            <a:pPr lvl="1"/>
            <a:endParaRPr lang="sl-SI" sz="1400" b="1" i="1" dirty="0">
              <a:effectLst/>
            </a:endParaRPr>
          </a:p>
          <a:p>
            <a:pPr lvl="1"/>
            <a:endParaRPr lang="sl-SI" sz="1400" b="1" i="1" dirty="0" smtClean="0">
              <a:effectLst/>
            </a:endParaRPr>
          </a:p>
          <a:p>
            <a:pPr lvl="1"/>
            <a:endParaRPr lang="sl-SI" sz="1400" b="1" i="1" dirty="0" smtClean="0">
              <a:effectLst/>
            </a:endParaRPr>
          </a:p>
          <a:p>
            <a:pPr lvl="1"/>
            <a:endParaRPr lang="sl-SI" sz="1400" b="1" i="1" dirty="0">
              <a:effectLst/>
            </a:endParaRPr>
          </a:p>
          <a:p>
            <a:pPr lvl="1"/>
            <a:endParaRPr lang="sl-SI" sz="1400" b="1" i="1" dirty="0" smtClean="0">
              <a:effectLst/>
            </a:endParaRPr>
          </a:p>
          <a:p>
            <a:pPr lvl="1"/>
            <a:endParaRPr lang="sl-SI" sz="1400" dirty="0" smtClean="0">
              <a:effectLst/>
            </a:endParaRPr>
          </a:p>
          <a:p>
            <a:pPr marL="36900" indent="0">
              <a:buNone/>
            </a:pPr>
            <a:r>
              <a:rPr lang="sl-SI" sz="1400" b="1" u="sng" dirty="0" smtClean="0">
                <a:effectLst/>
                <a:hlinkClick r:id="rId2"/>
              </a:rPr>
              <a:t>https</a:t>
            </a:r>
            <a:r>
              <a:rPr lang="sl-SI" sz="1400" b="1" u="sng" dirty="0">
                <a:effectLst/>
                <a:hlinkClick r:id="rId2"/>
              </a:rPr>
              <a:t>://www.youtube.com/watch?v=zuk6p95wzoA</a:t>
            </a:r>
            <a:r>
              <a:rPr lang="sl-SI" sz="1400" b="1" dirty="0">
                <a:effectLst/>
              </a:rPr>
              <a:t> - Predstavitev srednjeveških instrumentov</a:t>
            </a:r>
            <a:endParaRPr lang="sl-SI" sz="1400" dirty="0">
              <a:effectLst/>
            </a:endParaRPr>
          </a:p>
          <a:p>
            <a:pPr marL="36900" indent="0">
              <a:buNone/>
            </a:pPr>
            <a:r>
              <a:rPr lang="sl-SI" sz="1400" b="1" u="sng" dirty="0">
                <a:effectLst/>
                <a:hlinkClick r:id="rId3"/>
              </a:rPr>
              <a:t>https://www.youtube.com/watch?v=mx_fjcPMYC0</a:t>
            </a:r>
            <a:r>
              <a:rPr lang="sl-SI" sz="1400" b="1" dirty="0">
                <a:effectLst/>
              </a:rPr>
              <a:t> - Srednjeveška instrumentalna glasba</a:t>
            </a:r>
            <a:endParaRPr lang="sl-SI" sz="1400" dirty="0">
              <a:effectLst/>
            </a:endParaRPr>
          </a:p>
          <a:p>
            <a:endParaRPr lang="sl-SI" dirty="0"/>
          </a:p>
        </p:txBody>
      </p:sp>
      <p:pic>
        <p:nvPicPr>
          <p:cNvPr id="4" name="Slika 3" descr="Google Image Result for  http://www.minstrelsgallery.com/Images/Final%2520Pictures/Instrument%2520Poste…  | Renaissance instruments, Medieval music, Renaissance mus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0" y="1496290"/>
            <a:ext cx="5209309" cy="4285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7613" y="110836"/>
            <a:ext cx="10353762" cy="970450"/>
          </a:xfrm>
        </p:spPr>
        <p:txBody>
          <a:bodyPr/>
          <a:lstStyle/>
          <a:p>
            <a:r>
              <a:rPr lang="sl-SI" dirty="0" smtClean="0"/>
              <a:t>Zanimivosti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4057" y="1081285"/>
            <a:ext cx="11600874" cy="5236387"/>
          </a:xfrm>
        </p:spPr>
        <p:txBody>
          <a:bodyPr>
            <a:normAutofit/>
          </a:bodyPr>
          <a:lstStyle/>
          <a:p>
            <a:pPr algn="just"/>
            <a:r>
              <a:rPr lang="sl-SI" dirty="0" err="1">
                <a:solidFill>
                  <a:srgbClr val="00B0F0"/>
                </a:solidFill>
                <a:effectLst/>
              </a:rPr>
              <a:t>Guido</a:t>
            </a:r>
            <a:r>
              <a:rPr lang="sl-SI" dirty="0">
                <a:solidFill>
                  <a:srgbClr val="00B0F0"/>
                </a:solidFill>
                <a:effectLst/>
              </a:rPr>
              <a:t> iz </a:t>
            </a:r>
            <a:r>
              <a:rPr lang="sl-SI" dirty="0" err="1">
                <a:solidFill>
                  <a:srgbClr val="00B0F0"/>
                </a:solidFill>
                <a:effectLst/>
              </a:rPr>
              <a:t>Arezza</a:t>
            </a:r>
            <a:r>
              <a:rPr lang="sl-SI" dirty="0">
                <a:solidFill>
                  <a:srgbClr val="00B0F0"/>
                </a:solidFill>
                <a:effectLst/>
              </a:rPr>
              <a:t> </a:t>
            </a:r>
            <a:r>
              <a:rPr lang="sl-SI" dirty="0">
                <a:solidFill>
                  <a:schemeClr val="tx1"/>
                </a:solidFill>
                <a:effectLst/>
              </a:rPr>
              <a:t>(992–1050) </a:t>
            </a:r>
            <a:r>
              <a:rPr lang="sl-SI" dirty="0">
                <a:effectLst/>
              </a:rPr>
              <a:t>je bil menih, ki je postavil temelje današnjega notnega sistema. Določil je </a:t>
            </a:r>
            <a:r>
              <a:rPr lang="sl-SI" dirty="0">
                <a:solidFill>
                  <a:srgbClr val="FFC000"/>
                </a:solidFill>
                <a:effectLst/>
              </a:rPr>
              <a:t>štiri notne črte različnih barv</a:t>
            </a:r>
            <a:r>
              <a:rPr lang="sl-SI" dirty="0">
                <a:effectLst/>
              </a:rPr>
              <a:t>, na začetek črtovja pa postavil </a:t>
            </a:r>
            <a:r>
              <a:rPr lang="sl-SI" dirty="0">
                <a:solidFill>
                  <a:srgbClr val="FFC000"/>
                </a:solidFill>
                <a:effectLst/>
              </a:rPr>
              <a:t>ključ</a:t>
            </a:r>
            <a:r>
              <a:rPr lang="sl-SI" dirty="0">
                <a:effectLst/>
              </a:rPr>
              <a:t>, ki je označeval višino tona (</a:t>
            </a:r>
            <a:r>
              <a:rPr lang="sl-SI" dirty="0">
                <a:solidFill>
                  <a:srgbClr val="FFC000"/>
                </a:solidFill>
                <a:effectLst/>
              </a:rPr>
              <a:t>kvadratna ali koralna notacija</a:t>
            </a:r>
            <a:r>
              <a:rPr lang="sl-SI" dirty="0">
                <a:effectLst/>
              </a:rPr>
              <a:t>). Za lažje petje brez notnega zapisa je izumil </a:t>
            </a:r>
            <a:r>
              <a:rPr lang="sl-SI" dirty="0">
                <a:solidFill>
                  <a:srgbClr val="FFC000"/>
                </a:solidFill>
                <a:effectLst/>
              </a:rPr>
              <a:t>solmizacijske zloge </a:t>
            </a:r>
            <a:r>
              <a:rPr lang="sl-SI" dirty="0">
                <a:effectLst/>
              </a:rPr>
              <a:t>(ut, re mi, </a:t>
            </a:r>
            <a:r>
              <a:rPr lang="sl-SI" dirty="0" err="1">
                <a:effectLst/>
              </a:rPr>
              <a:t>fa</a:t>
            </a:r>
            <a:r>
              <a:rPr lang="sl-SI" dirty="0">
                <a:effectLst/>
              </a:rPr>
              <a:t>, sol, la).</a:t>
            </a:r>
            <a:r>
              <a:rPr lang="sl-SI" u="sng" dirty="0">
                <a:effectLst/>
              </a:rPr>
              <a:t> </a:t>
            </a:r>
            <a:endParaRPr lang="sl-SI" u="sng" dirty="0" smtClean="0">
              <a:effectLst/>
            </a:endParaRPr>
          </a:p>
          <a:p>
            <a:pPr algn="just"/>
            <a:r>
              <a:rPr lang="sl-SI" dirty="0" err="1" smtClean="0">
                <a:effectLst/>
              </a:rPr>
              <a:t>Najpomebnejši</a:t>
            </a:r>
            <a:r>
              <a:rPr lang="sl-SI" dirty="0" smtClean="0">
                <a:effectLst/>
              </a:rPr>
              <a:t> srednjeveški skladatelji:</a:t>
            </a:r>
          </a:p>
          <a:p>
            <a:pPr lvl="1" algn="just"/>
            <a:r>
              <a:rPr lang="sl-SI" sz="2000" i="1" dirty="0" smtClean="0">
                <a:solidFill>
                  <a:srgbClr val="00B0F0"/>
                </a:solidFill>
                <a:effectLst/>
              </a:rPr>
              <a:t>Adam de la Halle in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Moniot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d'Arras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(najbolj znana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truverja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)</a:t>
            </a:r>
          </a:p>
          <a:p>
            <a:pPr lvl="1" algn="just"/>
            <a:r>
              <a:rPr lang="sl-SI" sz="2000" i="1" dirty="0" smtClean="0">
                <a:solidFill>
                  <a:srgbClr val="00B0F0"/>
                </a:solidFill>
                <a:effectLst/>
              </a:rPr>
              <a:t>Hildegard </a:t>
            </a:r>
            <a:r>
              <a:rPr lang="sl-SI" sz="2000" i="1" dirty="0">
                <a:solidFill>
                  <a:srgbClr val="00B0F0"/>
                </a:solidFill>
                <a:effectLst/>
              </a:rPr>
              <a:t>von </a:t>
            </a:r>
            <a:r>
              <a:rPr lang="sl-SI" sz="2000" i="1" dirty="0" err="1">
                <a:solidFill>
                  <a:srgbClr val="00B0F0"/>
                </a:solidFill>
                <a:effectLst/>
              </a:rPr>
              <a:t>Bingen</a:t>
            </a:r>
            <a:r>
              <a:rPr lang="sl-SI" sz="2000" i="1" dirty="0">
                <a:solidFill>
                  <a:srgbClr val="00B0F0"/>
                </a:solidFill>
                <a:effectLst/>
              </a:rPr>
              <a:t> 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(1</a:t>
            </a:r>
            <a:r>
              <a:rPr lang="sl-SI" sz="2000" i="1" dirty="0">
                <a:solidFill>
                  <a:srgbClr val="00B0F0"/>
                </a:solidFill>
                <a:effectLst/>
              </a:rPr>
              <a:t>. znana skladateljica v 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zgodovini glasbe)</a:t>
            </a:r>
          </a:p>
          <a:p>
            <a:pPr lvl="1" algn="just"/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Leonin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in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Perotin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</a:t>
            </a:r>
          </a:p>
          <a:p>
            <a:pPr lvl="2" algn="just"/>
            <a:r>
              <a:rPr lang="sl-SI" i="1" dirty="0" smtClean="0">
                <a:solidFill>
                  <a:srgbClr val="00B0F0"/>
                </a:solidFill>
                <a:effectLst/>
              </a:rPr>
              <a:t>Predstavnika notredamske šole in začetnika sodobne zahodne glasbe</a:t>
            </a:r>
          </a:p>
          <a:p>
            <a:pPr lvl="1" algn="just"/>
            <a:r>
              <a:rPr lang="sl-SI" sz="2000" i="1" dirty="0" smtClean="0">
                <a:solidFill>
                  <a:srgbClr val="00B0F0"/>
                </a:solidFill>
                <a:effectLst/>
              </a:rPr>
              <a:t>Guillaume de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Machaut</a:t>
            </a:r>
            <a:endParaRPr lang="sl-SI" sz="2000" i="1" dirty="0" smtClean="0">
              <a:solidFill>
                <a:srgbClr val="00B0F0"/>
              </a:solidFill>
              <a:effectLst/>
            </a:endParaRPr>
          </a:p>
          <a:p>
            <a:pPr lvl="2" algn="just"/>
            <a:r>
              <a:rPr lang="sl-SI" sz="1800" i="1" dirty="0" err="1" smtClean="0">
                <a:solidFill>
                  <a:srgbClr val="00B0F0"/>
                </a:solidFill>
                <a:effectLst/>
              </a:rPr>
              <a:t>Najpomebnejši</a:t>
            </a:r>
            <a:r>
              <a:rPr lang="sl-SI" sz="1800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800" i="1" dirty="0" err="1" smtClean="0">
                <a:solidFill>
                  <a:srgbClr val="00B0F0"/>
                </a:solidFill>
                <a:effectLst/>
              </a:rPr>
              <a:t>skladatatelj</a:t>
            </a:r>
            <a:r>
              <a:rPr lang="sl-SI" sz="1800" i="1" dirty="0" smtClean="0">
                <a:solidFill>
                  <a:srgbClr val="00B0F0"/>
                </a:solidFill>
                <a:effectLst/>
              </a:rPr>
              <a:t> ars nove</a:t>
            </a:r>
          </a:p>
          <a:p>
            <a:pPr lvl="1" algn="just"/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Johannes</a:t>
            </a:r>
            <a:r>
              <a:rPr lang="sl-SI" sz="2000" i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2000" i="1" dirty="0" err="1" smtClean="0">
                <a:solidFill>
                  <a:srgbClr val="00B0F0"/>
                </a:solidFill>
                <a:effectLst/>
              </a:rPr>
              <a:t>Ockeghem</a:t>
            </a:r>
            <a:endParaRPr lang="sl-SI" sz="2000" i="1" dirty="0" smtClean="0">
              <a:solidFill>
                <a:srgbClr val="00B0F0"/>
              </a:solidFill>
              <a:effectLst/>
            </a:endParaRPr>
          </a:p>
          <a:p>
            <a:pPr lvl="2" algn="just"/>
            <a:r>
              <a:rPr lang="sl-SI" sz="1800" i="1" dirty="0" smtClean="0">
                <a:solidFill>
                  <a:srgbClr val="00B0F0"/>
                </a:solidFill>
                <a:effectLst/>
              </a:rPr>
              <a:t>Najbolj znan skladatelj ob koncu srednjega veka</a:t>
            </a:r>
          </a:p>
          <a:p>
            <a:pPr algn="just"/>
            <a:endParaRPr lang="sl-SI" dirty="0">
              <a:effectLst/>
            </a:endParaRPr>
          </a:p>
          <a:p>
            <a:pPr algn="just"/>
            <a:endParaRPr lang="sl-SI" dirty="0">
              <a:effectLst/>
            </a:endParaRPr>
          </a:p>
          <a:p>
            <a:pPr algn="just"/>
            <a:endParaRPr lang="sl-SI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22" y="2172440"/>
            <a:ext cx="2872053" cy="42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3868" y="137535"/>
            <a:ext cx="10353762" cy="970450"/>
          </a:xfrm>
        </p:spPr>
        <p:txBody>
          <a:bodyPr/>
          <a:lstStyle/>
          <a:p>
            <a:r>
              <a:rPr lang="sl-SI" dirty="0" smtClean="0"/>
              <a:t>Srednjeveška glasba na Slovenskih tleh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6400" y="895927"/>
            <a:ext cx="12201236" cy="5962073"/>
          </a:xfrm>
        </p:spPr>
        <p:txBody>
          <a:bodyPr>
            <a:normAutofit/>
          </a:bodyPr>
          <a:lstStyle/>
          <a:p>
            <a:r>
              <a:rPr lang="sl-SI" dirty="0">
                <a:effectLst/>
              </a:rPr>
              <a:t>V času pokristjanjevanja </a:t>
            </a:r>
            <a:r>
              <a:rPr lang="sl-SI" dirty="0" smtClean="0">
                <a:effectLst/>
              </a:rPr>
              <a:t>na slovenskih tleh (od 8. st. naprej) so </a:t>
            </a:r>
            <a:r>
              <a:rPr lang="sl-SI" dirty="0">
                <a:effectLst/>
              </a:rPr>
              <a:t>tudi </a:t>
            </a:r>
            <a:r>
              <a:rPr lang="sl-SI" dirty="0" smtClean="0">
                <a:effectLst/>
              </a:rPr>
              <a:t>„Slovenci“ </a:t>
            </a:r>
            <a:r>
              <a:rPr lang="sl-SI" dirty="0">
                <a:effectLst/>
              </a:rPr>
              <a:t>spoznali koralne </a:t>
            </a:r>
            <a:r>
              <a:rPr lang="sl-SI" dirty="0" smtClean="0">
                <a:effectLst/>
              </a:rPr>
              <a:t>speve</a:t>
            </a:r>
          </a:p>
          <a:p>
            <a:pPr lvl="1"/>
            <a:r>
              <a:rPr lang="sl-SI" dirty="0">
                <a:effectLst/>
              </a:rPr>
              <a:t>»</a:t>
            </a:r>
            <a:r>
              <a:rPr lang="sl-SI" b="1" dirty="0" err="1">
                <a:solidFill>
                  <a:srgbClr val="00B0F0"/>
                </a:solidFill>
                <a:effectLst/>
              </a:rPr>
              <a:t>Kyrie</a:t>
            </a:r>
            <a:r>
              <a:rPr lang="sl-SI" b="1" dirty="0">
                <a:solidFill>
                  <a:srgbClr val="00B0F0"/>
                </a:solidFill>
                <a:effectLst/>
              </a:rPr>
              <a:t> </a:t>
            </a:r>
            <a:r>
              <a:rPr lang="sl-SI" b="1" dirty="0" err="1" smtClean="0">
                <a:solidFill>
                  <a:srgbClr val="00B0F0"/>
                </a:solidFill>
                <a:effectLst/>
              </a:rPr>
              <a:t>eleison</a:t>
            </a:r>
            <a:r>
              <a:rPr lang="sl-SI" dirty="0" smtClean="0">
                <a:effectLst/>
              </a:rPr>
              <a:t>« najstarejši </a:t>
            </a:r>
            <a:r>
              <a:rPr lang="sl-SI" dirty="0">
                <a:effectLst/>
              </a:rPr>
              <a:t>slovenski cerkveni </a:t>
            </a:r>
            <a:r>
              <a:rPr lang="sl-SI" dirty="0" smtClean="0">
                <a:effectLst/>
              </a:rPr>
              <a:t>spev</a:t>
            </a:r>
          </a:p>
          <a:p>
            <a:r>
              <a:rPr lang="sl-SI" dirty="0">
                <a:effectLst/>
              </a:rPr>
              <a:t>Pomembno vlogo v glasbenem življenju na slovenskem so imeli </a:t>
            </a:r>
            <a:r>
              <a:rPr lang="sl-SI" dirty="0" smtClean="0">
                <a:effectLst/>
              </a:rPr>
              <a:t>samostani:</a:t>
            </a:r>
          </a:p>
          <a:p>
            <a:pPr lvl="1"/>
            <a:r>
              <a:rPr lang="sl-SI" dirty="0" smtClean="0">
                <a:solidFill>
                  <a:srgbClr val="00B0F0"/>
                </a:solidFill>
                <a:effectLst/>
              </a:rPr>
              <a:t>Stiški rokopis</a:t>
            </a:r>
          </a:p>
          <a:p>
            <a:pPr lvl="1"/>
            <a:r>
              <a:rPr lang="sl-SI" dirty="0" smtClean="0">
                <a:solidFill>
                  <a:srgbClr val="00B0F0"/>
                </a:solidFill>
                <a:effectLst/>
              </a:rPr>
              <a:t>Brižinski </a:t>
            </a:r>
            <a:r>
              <a:rPr lang="sl-SI" dirty="0">
                <a:solidFill>
                  <a:srgbClr val="00B0F0"/>
                </a:solidFill>
                <a:effectLst/>
              </a:rPr>
              <a:t>spomeniki </a:t>
            </a:r>
            <a:r>
              <a:rPr lang="sl-SI" dirty="0">
                <a:effectLst/>
              </a:rPr>
              <a:t>-</a:t>
            </a:r>
            <a:r>
              <a:rPr lang="sl-SI" dirty="0" smtClean="0">
                <a:effectLst/>
              </a:rPr>
              <a:t> </a:t>
            </a:r>
            <a:r>
              <a:rPr lang="sl-SI" dirty="0">
                <a:effectLst/>
              </a:rPr>
              <a:t>najstarejši znani ohranjeni zapisi v </a:t>
            </a:r>
            <a:r>
              <a:rPr lang="sl-SI" dirty="0" smtClean="0">
                <a:effectLst/>
              </a:rPr>
              <a:t>slovenščini.</a:t>
            </a:r>
          </a:p>
          <a:p>
            <a:r>
              <a:rPr lang="sl-SI" dirty="0">
                <a:effectLst/>
              </a:rPr>
              <a:t>N</a:t>
            </a:r>
            <a:r>
              <a:rPr lang="sl-SI" dirty="0" smtClean="0">
                <a:effectLst/>
              </a:rPr>
              <a:t>ajbolj znana epska pesem:  </a:t>
            </a:r>
          </a:p>
          <a:p>
            <a:pPr lvl="1"/>
            <a:r>
              <a:rPr lang="sl-SI" dirty="0" smtClean="0">
                <a:solidFill>
                  <a:srgbClr val="00B0F0"/>
                </a:solidFill>
                <a:effectLst/>
              </a:rPr>
              <a:t>Pegam </a:t>
            </a:r>
            <a:r>
              <a:rPr lang="sl-SI" dirty="0">
                <a:solidFill>
                  <a:srgbClr val="00B0F0"/>
                </a:solidFill>
                <a:effectLst/>
              </a:rPr>
              <a:t>in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Lamberga</a:t>
            </a:r>
            <a:r>
              <a:rPr lang="sl-SI" dirty="0" smtClean="0">
                <a:effectLst/>
              </a:rPr>
              <a:t>r - prva </a:t>
            </a:r>
            <a:r>
              <a:rPr lang="sl-SI" dirty="0">
                <a:effectLst/>
              </a:rPr>
              <a:t>objavljena slovenska pripovedna pesem. </a:t>
            </a:r>
          </a:p>
          <a:p>
            <a:r>
              <a:rPr lang="sl-SI" dirty="0">
                <a:effectLst/>
              </a:rPr>
              <a:t>Kljub pokristjanjevanju pa so Slovenci ohranjali tudi stare poganske šege in </a:t>
            </a:r>
            <a:r>
              <a:rPr lang="sl-SI" dirty="0" smtClean="0">
                <a:effectLst/>
              </a:rPr>
              <a:t>navade:</a:t>
            </a:r>
          </a:p>
          <a:p>
            <a:pPr lvl="1"/>
            <a:r>
              <a:rPr lang="sl-SI" dirty="0" smtClean="0">
                <a:effectLst/>
              </a:rPr>
              <a:t>koledovanje</a:t>
            </a:r>
            <a:r>
              <a:rPr lang="sl-SI" dirty="0">
                <a:effectLst/>
              </a:rPr>
              <a:t>, pustovanje (odganjanje zime), jurjevanje (ob prihodu pomladi), kresovanje (petje kresnih pesmi</a:t>
            </a:r>
            <a:r>
              <a:rPr lang="sl-SI" dirty="0" smtClean="0">
                <a:effectLst/>
              </a:rPr>
              <a:t>).</a:t>
            </a:r>
          </a:p>
          <a:p>
            <a:r>
              <a:rPr lang="sl-SI" dirty="0" smtClean="0">
                <a:effectLst/>
              </a:rPr>
              <a:t>Najvidnejši slovenski skladatelj je bil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1. dunajski škof Jurij </a:t>
            </a:r>
            <a:r>
              <a:rPr lang="sl-SI" b="1" dirty="0" err="1" smtClean="0">
                <a:solidFill>
                  <a:srgbClr val="00B0F0"/>
                </a:solidFill>
                <a:effectLst/>
              </a:rPr>
              <a:t>Slatkonja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(1456 </a:t>
            </a:r>
            <a:r>
              <a:rPr lang="sl-SI" dirty="0">
                <a:effectLst/>
              </a:rPr>
              <a:t>- 1522)</a:t>
            </a:r>
            <a:endParaRPr lang="sl-SI" dirty="0" smtClean="0">
              <a:effectLst/>
            </a:endParaRPr>
          </a:p>
          <a:p>
            <a:pPr lvl="1"/>
            <a:r>
              <a:rPr lang="sl-SI" dirty="0">
                <a:effectLst/>
              </a:rPr>
              <a:t>ustanovitelj </a:t>
            </a:r>
            <a:r>
              <a:rPr lang="sl-SI" b="1" dirty="0">
                <a:solidFill>
                  <a:srgbClr val="00B0F0"/>
                </a:solidFill>
                <a:effectLst/>
              </a:rPr>
              <a:t>pevskega zbora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in </a:t>
            </a:r>
            <a:r>
              <a:rPr lang="sl-SI" b="1" dirty="0">
                <a:solidFill>
                  <a:srgbClr val="00B0F0"/>
                </a:solidFill>
                <a:effectLst/>
              </a:rPr>
              <a:t>godbe na dvoru cesarja </a:t>
            </a:r>
            <a:r>
              <a:rPr lang="sl-SI" dirty="0">
                <a:effectLst/>
              </a:rPr>
              <a:t>Maksimilijana I. </a:t>
            </a:r>
            <a:r>
              <a:rPr lang="sl-SI" dirty="0" smtClean="0">
                <a:effectLst/>
              </a:rPr>
              <a:t>Habsburškega </a:t>
            </a:r>
          </a:p>
          <a:p>
            <a:pPr lvl="1"/>
            <a:r>
              <a:rPr lang="sl-SI" dirty="0" smtClean="0">
                <a:effectLst/>
              </a:rPr>
              <a:t>Ustanovitelj in prvi direktor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zbora dunajskih dečkov </a:t>
            </a:r>
            <a:r>
              <a:rPr lang="sl-SI" dirty="0" smtClean="0">
                <a:effectLst/>
              </a:rPr>
              <a:t>(leta 1498)</a:t>
            </a:r>
          </a:p>
          <a:p>
            <a:pPr lvl="1"/>
            <a:endParaRPr lang="sl-SI" dirty="0" smtClean="0">
              <a:effectLst/>
            </a:endParaRPr>
          </a:p>
          <a:p>
            <a:pPr lvl="1"/>
            <a:endParaRPr lang="sl-SI" dirty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55" y="1336332"/>
            <a:ext cx="1811770" cy="268471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745" y="4716162"/>
            <a:ext cx="1662545" cy="20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554</TotalTime>
  <Words>1308</Words>
  <Application>Microsoft Office PowerPoint</Application>
  <PresentationFormat>Širokozaslonsko</PresentationFormat>
  <Paragraphs>150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Calibri</vt:lpstr>
      <vt:lpstr>Calisto MT</vt:lpstr>
      <vt:lpstr>Trebuchet MS</vt:lpstr>
      <vt:lpstr>Wingdings 2</vt:lpstr>
      <vt:lpstr>Skril</vt:lpstr>
      <vt:lpstr>Razvoj glasbene ustvarjalnosti in poustvarjalnosti v času in  prostoru</vt:lpstr>
      <vt:lpstr>Srednji vek traja od konca 5. stoletja do konca 15. stoletja</vt:lpstr>
      <vt:lpstr>Starokrščanska umetnost</vt:lpstr>
      <vt:lpstr>GREGORIJANSKI KORAL Gregor 1. Veliki</vt:lpstr>
      <vt:lpstr>Romanika in Gotika</vt:lpstr>
      <vt:lpstr>Posvetna glasba – ljudska glasba</vt:lpstr>
      <vt:lpstr>Instrumentalna glasba</vt:lpstr>
      <vt:lpstr>Zanimivosti</vt:lpstr>
      <vt:lpstr>Srednjeveška glasba na Slovenskih tleh</vt:lpstr>
      <vt:lpstr>Glasbeni primeri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glasbene ustvarjalnosti in poustvarjalnosti v času in  prostoru</dc:title>
  <dc:creator>Sola PC - SIO2020</dc:creator>
  <cp:lastModifiedBy>Sola PC - SIO2020</cp:lastModifiedBy>
  <cp:revision>68</cp:revision>
  <dcterms:created xsi:type="dcterms:W3CDTF">2020-12-09T10:38:14Z</dcterms:created>
  <dcterms:modified xsi:type="dcterms:W3CDTF">2021-01-04T19:39:01Z</dcterms:modified>
</cp:coreProperties>
</file>