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6" r:id="rId2"/>
    <p:sldId id="257" r:id="rId3"/>
    <p:sldId id="264" r:id="rId4"/>
    <p:sldId id="258" r:id="rId5"/>
    <p:sldId id="259" r:id="rId6"/>
    <p:sldId id="265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193D-CB63-4703-9910-A6E30B82A1FC}" type="datetimeFigureOut">
              <a:rPr lang="sl-SI" smtClean="0"/>
              <a:t>6. 10. 2020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3BCC9-73E9-4668-969A-95CA08375CA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1416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193D-CB63-4703-9910-A6E30B82A1FC}" type="datetimeFigureOut">
              <a:rPr lang="sl-SI" smtClean="0"/>
              <a:t>6. 10. 2020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3BCC9-73E9-4668-969A-95CA08375CA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0483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193D-CB63-4703-9910-A6E30B82A1FC}" type="datetimeFigureOut">
              <a:rPr lang="sl-SI" smtClean="0"/>
              <a:t>6. 10. 2020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3BCC9-73E9-4668-969A-95CA08375CA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91520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193D-CB63-4703-9910-A6E30B82A1FC}" type="datetimeFigureOut">
              <a:rPr lang="sl-SI" smtClean="0"/>
              <a:t>6. 10. 2020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3BCC9-73E9-4668-969A-95CA08375CA8}" type="slidenum">
              <a:rPr lang="sl-SI" smtClean="0"/>
              <a:t>‹#›</a:t>
            </a:fld>
            <a:endParaRPr lang="sl-SI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8491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193D-CB63-4703-9910-A6E30B82A1FC}" type="datetimeFigureOut">
              <a:rPr lang="sl-SI" smtClean="0"/>
              <a:t>6. 10. 2020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3BCC9-73E9-4668-969A-95CA08375CA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98575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193D-CB63-4703-9910-A6E30B82A1FC}" type="datetimeFigureOut">
              <a:rPr lang="sl-SI" smtClean="0"/>
              <a:t>6. 10. 2020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3BCC9-73E9-4668-969A-95CA08375CA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39105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193D-CB63-4703-9910-A6E30B82A1FC}" type="datetimeFigureOut">
              <a:rPr lang="sl-SI" smtClean="0"/>
              <a:t>6. 10. 2020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3BCC9-73E9-4668-969A-95CA08375CA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3157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193D-CB63-4703-9910-A6E30B82A1FC}" type="datetimeFigureOut">
              <a:rPr lang="sl-SI" smtClean="0"/>
              <a:t>6. 10. 2020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3BCC9-73E9-4668-969A-95CA08375CA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69813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193D-CB63-4703-9910-A6E30B82A1FC}" type="datetimeFigureOut">
              <a:rPr lang="sl-SI" smtClean="0"/>
              <a:t>6. 10. 2020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3BCC9-73E9-4668-969A-95CA08375CA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64228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193D-CB63-4703-9910-A6E30B82A1FC}" type="datetimeFigureOut">
              <a:rPr lang="sl-SI" smtClean="0"/>
              <a:t>6. 10. 2020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3BCC9-73E9-4668-969A-95CA08375CA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9551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193D-CB63-4703-9910-A6E30B82A1FC}" type="datetimeFigureOut">
              <a:rPr lang="sl-SI" smtClean="0"/>
              <a:t>6. 10. 2020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3BCC9-73E9-4668-969A-95CA08375CA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71904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193D-CB63-4703-9910-A6E30B82A1FC}" type="datetimeFigureOut">
              <a:rPr lang="sl-SI" smtClean="0"/>
              <a:t>6. 10. 2020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3BCC9-73E9-4668-969A-95CA08375CA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09646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193D-CB63-4703-9910-A6E30B82A1FC}" type="datetimeFigureOut">
              <a:rPr lang="sl-SI" smtClean="0"/>
              <a:t>6. 10. 2020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3BCC9-73E9-4668-969A-95CA08375CA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4329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193D-CB63-4703-9910-A6E30B82A1FC}" type="datetimeFigureOut">
              <a:rPr lang="sl-SI" smtClean="0"/>
              <a:t>6. 10. 2020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3BCC9-73E9-4668-969A-95CA08375CA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4847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193D-CB63-4703-9910-A6E30B82A1FC}" type="datetimeFigureOut">
              <a:rPr lang="sl-SI" smtClean="0"/>
              <a:t>6. 10. 2020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3BCC9-73E9-4668-969A-95CA08375CA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29211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193D-CB63-4703-9910-A6E30B82A1FC}" type="datetimeFigureOut">
              <a:rPr lang="sl-SI" smtClean="0"/>
              <a:t>6. 10. 2020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3BCC9-73E9-4668-969A-95CA08375CA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97072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8193D-CB63-4703-9910-A6E30B82A1FC}" type="datetimeFigureOut">
              <a:rPr lang="sl-SI" smtClean="0"/>
              <a:t>6. 10. 2020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3BCC9-73E9-4668-969A-95CA08375CA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3169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D18193D-CB63-4703-9910-A6E30B82A1FC}" type="datetimeFigureOut">
              <a:rPr lang="sl-SI" smtClean="0"/>
              <a:t>6. 10. 2020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683BCC9-73E9-4668-969A-95CA08375CA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78115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Vokalna in instrumentalna glasba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062576" y="4281309"/>
            <a:ext cx="8689976" cy="1371599"/>
          </a:xfrm>
        </p:spPr>
        <p:txBody>
          <a:bodyPr/>
          <a:lstStyle/>
          <a:p>
            <a:pPr algn="r"/>
            <a:r>
              <a:rPr lang="sl-SI" dirty="0" smtClean="0"/>
              <a:t>Gimnazija Ptuj</a:t>
            </a:r>
          </a:p>
          <a:p>
            <a:pPr algn="r"/>
            <a:r>
              <a:rPr lang="sl-SI" cap="none" dirty="0" smtClean="0"/>
              <a:t>Aleš Pevec, prof</a:t>
            </a:r>
            <a:r>
              <a:rPr lang="sl-SI" dirty="0" smtClean="0"/>
              <a:t>.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75" y="3391865"/>
            <a:ext cx="4465165" cy="157524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4206" y="195884"/>
            <a:ext cx="2143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29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913774" y="692729"/>
            <a:ext cx="10363826" cy="6096000"/>
          </a:xfrm>
        </p:spPr>
        <p:txBody>
          <a:bodyPr>
            <a:normAutofit/>
          </a:bodyPr>
          <a:lstStyle/>
          <a:p>
            <a:pPr lvl="0">
              <a:buClr>
                <a:prstClr val="black"/>
              </a:buClr>
            </a:pPr>
            <a:r>
              <a:rPr lang="sl-SI" cap="none" dirty="0">
                <a:solidFill>
                  <a:srgbClr val="FF0000"/>
                </a:solidFill>
              </a:rPr>
              <a:t>SIMFONIČNI OKESTER </a:t>
            </a:r>
            <a:r>
              <a:rPr lang="sl-SI" cap="none" dirty="0">
                <a:solidFill>
                  <a:prstClr val="black"/>
                </a:solidFill>
              </a:rPr>
              <a:t>- veliki orkester, ki ga sestavljajo godala, pihala, trobila, tolkala, brenkalo (harfa), instrument s tipkami (klavir</a:t>
            </a:r>
            <a:r>
              <a:rPr lang="sl-SI" cap="none" dirty="0" smtClean="0">
                <a:solidFill>
                  <a:prstClr val="black"/>
                </a:solidFill>
              </a:rPr>
              <a:t>)</a:t>
            </a:r>
          </a:p>
          <a:p>
            <a:pPr lvl="0">
              <a:buClr>
                <a:prstClr val="black"/>
              </a:buClr>
            </a:pPr>
            <a:endParaRPr lang="sl-SI" cap="none" dirty="0">
              <a:solidFill>
                <a:prstClr val="black"/>
              </a:solidFill>
            </a:endParaRPr>
          </a:p>
          <a:p>
            <a:pPr lvl="0">
              <a:buClr>
                <a:prstClr val="black"/>
              </a:buClr>
            </a:pPr>
            <a:endParaRPr lang="sl-SI" cap="none" dirty="0" smtClean="0">
              <a:solidFill>
                <a:prstClr val="black"/>
              </a:solidFill>
            </a:endParaRPr>
          </a:p>
          <a:p>
            <a:pPr lvl="0">
              <a:buClr>
                <a:prstClr val="black"/>
              </a:buClr>
            </a:pPr>
            <a:endParaRPr lang="sl-SI" cap="none" dirty="0">
              <a:solidFill>
                <a:prstClr val="black"/>
              </a:solidFill>
            </a:endParaRPr>
          </a:p>
          <a:p>
            <a:pPr lvl="0">
              <a:buClr>
                <a:prstClr val="black"/>
              </a:buClr>
            </a:pPr>
            <a:endParaRPr lang="sl-SI" cap="none" dirty="0" smtClean="0">
              <a:solidFill>
                <a:prstClr val="black"/>
              </a:solidFill>
            </a:endParaRPr>
          </a:p>
          <a:p>
            <a:pPr lvl="0">
              <a:buClr>
                <a:prstClr val="black"/>
              </a:buClr>
            </a:pPr>
            <a:endParaRPr lang="sl-SI" cap="none" dirty="0">
              <a:solidFill>
                <a:prstClr val="black"/>
              </a:solidFill>
            </a:endParaRPr>
          </a:p>
          <a:p>
            <a:pPr lvl="1">
              <a:buClr>
                <a:prstClr val="black"/>
              </a:buClr>
            </a:pPr>
            <a:r>
              <a:rPr lang="sl-SI" cap="none" dirty="0">
                <a:solidFill>
                  <a:srgbClr val="FF0000"/>
                </a:solidFill>
              </a:rPr>
              <a:t>Dirigent </a:t>
            </a:r>
            <a:r>
              <a:rPr lang="sl-SI" cap="none" dirty="0">
                <a:solidFill>
                  <a:prstClr val="black"/>
                </a:solidFill>
              </a:rPr>
              <a:t>vodi orkester, kadar dirigira uporablja kretnje z rokami, mimiko obraza, premike telesa. Dirigira z dirigentsko </a:t>
            </a:r>
            <a:r>
              <a:rPr lang="sl-SI" cap="none" dirty="0" smtClean="0">
                <a:solidFill>
                  <a:prstClr val="black"/>
                </a:solidFill>
              </a:rPr>
              <a:t>paličico:</a:t>
            </a:r>
          </a:p>
          <a:p>
            <a:pPr lvl="1">
              <a:buClr>
                <a:prstClr val="black"/>
              </a:buClr>
            </a:pPr>
            <a:r>
              <a:rPr lang="sl-SI" cap="none" dirty="0" smtClean="0">
                <a:solidFill>
                  <a:prstClr val="black"/>
                </a:solidFill>
              </a:rPr>
              <a:t>Nakazuje </a:t>
            </a:r>
            <a:r>
              <a:rPr lang="sl-SI" cap="none" dirty="0">
                <a:solidFill>
                  <a:prstClr val="black"/>
                </a:solidFill>
              </a:rPr>
              <a:t>začetek in konec </a:t>
            </a:r>
            <a:r>
              <a:rPr lang="sl-SI" cap="none" dirty="0" smtClean="0">
                <a:solidFill>
                  <a:prstClr val="black"/>
                </a:solidFill>
              </a:rPr>
              <a:t>skladb, vstope </a:t>
            </a:r>
            <a:r>
              <a:rPr lang="sl-SI" cap="none" dirty="0">
                <a:solidFill>
                  <a:prstClr val="black"/>
                </a:solidFill>
              </a:rPr>
              <a:t>posameznih instrumentov, tempo, spremembe hitrosti, glasnost, posebne poudarke, značaj glasbe …</a:t>
            </a:r>
          </a:p>
          <a:p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/>
          <a:srcRect t="1673" r="4968" b="9482"/>
          <a:stretch/>
        </p:blipFill>
        <p:spPr>
          <a:xfrm>
            <a:off x="0" y="3965068"/>
            <a:ext cx="1616364" cy="254656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531" y="1230458"/>
            <a:ext cx="4974214" cy="273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16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150" y="0"/>
            <a:ext cx="10364451" cy="1596177"/>
          </a:xfrm>
        </p:spPr>
        <p:txBody>
          <a:bodyPr>
            <a:normAutofit/>
          </a:bodyPr>
          <a:lstStyle/>
          <a:p>
            <a:r>
              <a:rPr lang="sl-SI" sz="4400" b="1" u="sng" dirty="0" smtClean="0">
                <a:solidFill>
                  <a:srgbClr val="FF0000"/>
                </a:solidFill>
              </a:rPr>
              <a:t>VOKALNA GLASBA</a:t>
            </a:r>
            <a:endParaRPr lang="sl-SI" sz="4400" b="1" u="sng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585216" y="1315532"/>
            <a:ext cx="10872216" cy="4719508"/>
          </a:xfrm>
        </p:spPr>
        <p:txBody>
          <a:bodyPr>
            <a:normAutofit fontScale="92500" lnSpcReduction="10000"/>
          </a:bodyPr>
          <a:lstStyle/>
          <a:p>
            <a:r>
              <a:rPr lang="sl-SI" sz="2400" cap="none" dirty="0"/>
              <a:t>Glasbo, ki jo izvaja </a:t>
            </a:r>
            <a:r>
              <a:rPr lang="sl-SI" sz="2400" cap="none" dirty="0">
                <a:solidFill>
                  <a:srgbClr val="FF0000"/>
                </a:solidFill>
              </a:rPr>
              <a:t>človeški glas ali vokal </a:t>
            </a:r>
            <a:r>
              <a:rPr lang="sl-SI" sz="2400" cap="none" dirty="0"/>
              <a:t>(latinsko </a:t>
            </a:r>
            <a:r>
              <a:rPr lang="sl-SI" sz="2400" cap="none" dirty="0" err="1">
                <a:solidFill>
                  <a:srgbClr val="FF0000"/>
                </a:solidFill>
              </a:rPr>
              <a:t>vox</a:t>
            </a:r>
            <a:r>
              <a:rPr lang="sl-SI" sz="2400" cap="none" dirty="0">
                <a:solidFill>
                  <a:srgbClr val="FF0000"/>
                </a:solidFill>
              </a:rPr>
              <a:t> = glas</a:t>
            </a:r>
            <a:r>
              <a:rPr lang="sl-SI" sz="2400" cap="none" dirty="0"/>
              <a:t>), imenujemo </a:t>
            </a:r>
            <a:r>
              <a:rPr lang="sl-SI" sz="2400" cap="none" dirty="0">
                <a:solidFill>
                  <a:srgbClr val="FF0000"/>
                </a:solidFill>
              </a:rPr>
              <a:t>vokalna </a:t>
            </a:r>
            <a:r>
              <a:rPr lang="sl-SI" sz="2400" cap="none" dirty="0" smtClean="0">
                <a:solidFill>
                  <a:srgbClr val="FF0000"/>
                </a:solidFill>
              </a:rPr>
              <a:t>glasba</a:t>
            </a:r>
          </a:p>
          <a:p>
            <a:endParaRPr lang="sl-SI" sz="2400" cap="none" dirty="0" smtClean="0">
              <a:solidFill>
                <a:srgbClr val="FF0000"/>
              </a:solidFill>
            </a:endParaRPr>
          </a:p>
          <a:p>
            <a:r>
              <a:rPr lang="sl-SI" sz="2400" cap="none" dirty="0"/>
              <a:t>Človeški glas je </a:t>
            </a:r>
            <a:r>
              <a:rPr lang="sl-SI" sz="2400" cap="none" dirty="0" smtClean="0"/>
              <a:t>najbolj unikatno, „najlepšo“ in najstarejše glasbeno sredstvo – </a:t>
            </a:r>
            <a:r>
              <a:rPr lang="sl-SI" sz="2400" cap="none" dirty="0" smtClean="0">
                <a:solidFill>
                  <a:srgbClr val="FF0000"/>
                </a:solidFill>
              </a:rPr>
              <a:t>petje</a:t>
            </a:r>
          </a:p>
          <a:p>
            <a:endParaRPr lang="sl-SI" sz="2400" cap="none" dirty="0" smtClean="0"/>
          </a:p>
          <a:p>
            <a:r>
              <a:rPr lang="sl-SI" sz="2400" cap="none" dirty="0" smtClean="0"/>
              <a:t>Glas oblikujemo z </a:t>
            </a:r>
            <a:r>
              <a:rPr lang="sl-SI" sz="2400" cap="none" dirty="0" smtClean="0">
                <a:solidFill>
                  <a:srgbClr val="FF0000"/>
                </a:solidFill>
              </a:rPr>
              <a:t>govorili</a:t>
            </a:r>
            <a:r>
              <a:rPr lang="sl-SI" sz="2400" cap="none" dirty="0" smtClean="0"/>
              <a:t>:</a:t>
            </a:r>
          </a:p>
          <a:p>
            <a:pPr lvl="1"/>
            <a:r>
              <a:rPr lang="sl-SI" sz="2000" cap="none" dirty="0" smtClean="0"/>
              <a:t>Pljuči, sapnikom</a:t>
            </a:r>
            <a:r>
              <a:rPr lang="sl-SI" sz="2000" cap="none" dirty="0"/>
              <a:t>, grlom, glasilkami, </a:t>
            </a:r>
            <a:r>
              <a:rPr lang="sl-SI" sz="2000" cap="none" dirty="0" smtClean="0"/>
              <a:t>jezikom, z zobmi, ustnicami, </a:t>
            </a:r>
            <a:r>
              <a:rPr lang="sl-SI" sz="2000" cap="none" dirty="0"/>
              <a:t>trebušno </a:t>
            </a:r>
            <a:r>
              <a:rPr lang="sl-SI" sz="2000" cap="none" dirty="0" smtClean="0"/>
              <a:t>prepono, ustno </a:t>
            </a:r>
            <a:r>
              <a:rPr lang="sl-SI" sz="2000" cap="none" dirty="0"/>
              <a:t>in nosno </a:t>
            </a:r>
            <a:r>
              <a:rPr lang="sl-SI" sz="2000" cap="none" dirty="0" smtClean="0"/>
              <a:t>votlino</a:t>
            </a:r>
          </a:p>
          <a:p>
            <a:pPr lvl="1"/>
            <a:endParaRPr lang="sl-SI" sz="2000" cap="none" dirty="0" smtClean="0"/>
          </a:p>
          <a:p>
            <a:r>
              <a:rPr lang="sl-SI" sz="2400" cap="none" dirty="0">
                <a:solidFill>
                  <a:srgbClr val="FF0000"/>
                </a:solidFill>
              </a:rPr>
              <a:t>Glas varujemo </a:t>
            </a:r>
            <a:r>
              <a:rPr lang="sl-SI" sz="2400" cap="none" dirty="0"/>
              <a:t>pred prehladi, kričanjem, naprezanjem, </a:t>
            </a:r>
            <a:r>
              <a:rPr lang="sl-SI" sz="2400" cap="none" dirty="0" smtClean="0"/>
              <a:t>kajenjem, gaziranimi pijačami ...</a:t>
            </a:r>
          </a:p>
          <a:p>
            <a:endParaRPr lang="sl-SI" sz="2400" cap="none" dirty="0"/>
          </a:p>
          <a:p>
            <a:r>
              <a:rPr lang="sl-SI" sz="2400" cap="none" dirty="0" smtClean="0"/>
              <a:t>Lep in čisti pevski glas </a:t>
            </a:r>
            <a:r>
              <a:rPr lang="sl-SI" sz="2400" cap="none" dirty="0"/>
              <a:t>si pridobimo s </a:t>
            </a:r>
            <a:r>
              <a:rPr lang="sl-SI" sz="2400" cap="none" dirty="0">
                <a:solidFill>
                  <a:srgbClr val="FF0000"/>
                </a:solidFill>
              </a:rPr>
              <a:t>pevskimi in dihalnimi </a:t>
            </a:r>
            <a:r>
              <a:rPr lang="sl-SI" sz="2400" cap="none" dirty="0" smtClean="0">
                <a:solidFill>
                  <a:srgbClr val="FF0000"/>
                </a:solidFill>
              </a:rPr>
              <a:t>vajami</a:t>
            </a:r>
            <a:endParaRPr lang="sl-SI" sz="2400" cap="none" dirty="0">
              <a:solidFill>
                <a:srgbClr val="FF0000"/>
              </a:solidFill>
            </a:endParaRPr>
          </a:p>
          <a:p>
            <a:endParaRPr lang="sl-SI" cap="none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l-SI" cap="none" dirty="0"/>
          </a:p>
        </p:txBody>
      </p:sp>
    </p:spTree>
    <p:extLst>
      <p:ext uri="{BB962C8B-B14F-4D97-AF65-F5344CB8AC3E}">
        <p14:creationId xmlns:p14="http://schemas.microsoft.com/office/powerpoint/2010/main" val="407927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913774" y="785092"/>
            <a:ext cx="10363826" cy="5006108"/>
          </a:xfrm>
        </p:spPr>
        <p:txBody>
          <a:bodyPr/>
          <a:lstStyle/>
          <a:p>
            <a:pPr lvl="0">
              <a:buClr>
                <a:prstClr val="black"/>
              </a:buClr>
            </a:pPr>
            <a:r>
              <a:rPr lang="sl-SI" sz="2400" cap="none" dirty="0">
                <a:solidFill>
                  <a:srgbClr val="FF0000"/>
                </a:solidFill>
              </a:rPr>
              <a:t>Posluh</a:t>
            </a:r>
            <a:r>
              <a:rPr lang="sl-SI" sz="2400" cap="none" dirty="0">
                <a:solidFill>
                  <a:prstClr val="black"/>
                </a:solidFill>
              </a:rPr>
              <a:t> je sposobnost prepoznavanja in izvajanja tonskih višin</a:t>
            </a:r>
            <a:r>
              <a:rPr lang="sl-SI" sz="2400" cap="none" dirty="0" smtClean="0">
                <a:solidFill>
                  <a:prstClr val="black"/>
                </a:solidFill>
              </a:rPr>
              <a:t>:</a:t>
            </a:r>
          </a:p>
          <a:p>
            <a:pPr lvl="0">
              <a:buClr>
                <a:prstClr val="black"/>
              </a:buClr>
            </a:pPr>
            <a:endParaRPr lang="sl-SI" sz="2400" cap="none" dirty="0">
              <a:solidFill>
                <a:prstClr val="black"/>
              </a:solidFill>
            </a:endParaRPr>
          </a:p>
          <a:p>
            <a:pPr lvl="1">
              <a:buClr>
                <a:prstClr val="black"/>
              </a:buClr>
            </a:pPr>
            <a:r>
              <a:rPr lang="sl-SI" sz="2000" cap="none" dirty="0">
                <a:solidFill>
                  <a:prstClr val="black"/>
                </a:solidFill>
              </a:rPr>
              <a:t>Absolutni posluh (je prirojen</a:t>
            </a:r>
            <a:r>
              <a:rPr lang="sl-SI" sz="2000" cap="none" dirty="0" smtClean="0">
                <a:solidFill>
                  <a:prstClr val="black"/>
                </a:solidFill>
              </a:rPr>
              <a:t>)</a:t>
            </a:r>
          </a:p>
          <a:p>
            <a:pPr lvl="1">
              <a:buClr>
                <a:prstClr val="black"/>
              </a:buClr>
            </a:pPr>
            <a:endParaRPr lang="sl-SI" sz="2000" cap="none" dirty="0">
              <a:solidFill>
                <a:prstClr val="black"/>
              </a:solidFill>
            </a:endParaRPr>
          </a:p>
          <a:p>
            <a:pPr lvl="1">
              <a:buClr>
                <a:prstClr val="black"/>
              </a:buClr>
            </a:pPr>
            <a:r>
              <a:rPr lang="sl-SI" sz="2000" cap="none" dirty="0">
                <a:solidFill>
                  <a:prstClr val="black"/>
                </a:solidFill>
              </a:rPr>
              <a:t>Ljudje z relativnim posluhom pa se priučijo lepega, točnega petja in z vajo pojejo na podlagi predhodne </a:t>
            </a:r>
            <a:r>
              <a:rPr lang="sl-SI" sz="2000" cap="none" dirty="0" smtClean="0">
                <a:solidFill>
                  <a:prstClr val="black"/>
                </a:solidFill>
              </a:rPr>
              <a:t>intonacije</a:t>
            </a:r>
          </a:p>
          <a:p>
            <a:pPr lvl="1">
              <a:buClr>
                <a:prstClr val="black"/>
              </a:buClr>
            </a:pPr>
            <a:endParaRPr lang="sl-SI" sz="2000" cap="none" dirty="0">
              <a:solidFill>
                <a:prstClr val="black"/>
              </a:solidFill>
            </a:endParaRPr>
          </a:p>
          <a:p>
            <a:pPr lvl="0">
              <a:buClr>
                <a:prstClr val="black"/>
              </a:buClr>
            </a:pPr>
            <a:r>
              <a:rPr lang="sl-SI" sz="2400" cap="none" dirty="0">
                <a:solidFill>
                  <a:srgbClr val="FF0000"/>
                </a:solidFill>
              </a:rPr>
              <a:t>Mutacija</a:t>
            </a:r>
            <a:r>
              <a:rPr lang="sl-SI" sz="2400" cap="none" dirty="0">
                <a:solidFill>
                  <a:prstClr val="black"/>
                </a:solidFill>
              </a:rPr>
              <a:t> je pomembno obdobje v človekovem razvoju vezano na puberteto, ko se otroški glas dokončno preoblikuje v odrasli glas. Bolj opazen je pri fantih, navadno se dokončno preoblikuje do 20. leta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0495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6827"/>
            <a:ext cx="10364451" cy="1596177"/>
          </a:xfrm>
        </p:spPr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Delitve pevskih glasov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1352687" y="1197864"/>
            <a:ext cx="10363826" cy="5120640"/>
          </a:xfrm>
        </p:spPr>
        <p:txBody>
          <a:bodyPr>
            <a:normAutofit lnSpcReduction="10000"/>
          </a:bodyPr>
          <a:lstStyle/>
          <a:p>
            <a:pPr lvl="0">
              <a:buClr>
                <a:prstClr val="black"/>
              </a:buClr>
            </a:pPr>
            <a:r>
              <a:rPr lang="sl-SI" sz="1900" cap="none" dirty="0">
                <a:solidFill>
                  <a:prstClr val="black"/>
                </a:solidFill>
              </a:rPr>
              <a:t>Človeški glas (govorni oz. pevski) ločimo </a:t>
            </a:r>
            <a:r>
              <a:rPr lang="sl-SI" sz="1900" cap="none" dirty="0" smtClean="0">
                <a:solidFill>
                  <a:prstClr val="black"/>
                </a:solidFill>
              </a:rPr>
              <a:t>na:</a:t>
            </a:r>
          </a:p>
          <a:p>
            <a:pPr lvl="1">
              <a:buClr>
                <a:prstClr val="black"/>
              </a:buClr>
            </a:pPr>
            <a:r>
              <a:rPr lang="sl-SI" sz="1700" cap="none" dirty="0" smtClean="0">
                <a:solidFill>
                  <a:prstClr val="black"/>
                </a:solidFill>
              </a:rPr>
              <a:t>otroške in odrasle (moške </a:t>
            </a:r>
            <a:r>
              <a:rPr lang="sl-SI" sz="1700" cap="none" dirty="0">
                <a:solidFill>
                  <a:prstClr val="black"/>
                </a:solidFill>
              </a:rPr>
              <a:t>in </a:t>
            </a:r>
            <a:r>
              <a:rPr lang="sl-SI" sz="1700" cap="none" dirty="0" smtClean="0">
                <a:solidFill>
                  <a:prstClr val="black"/>
                </a:solidFill>
              </a:rPr>
              <a:t>ženske) ter visoke </a:t>
            </a:r>
            <a:r>
              <a:rPr lang="sl-SI" sz="1700" cap="none" dirty="0">
                <a:solidFill>
                  <a:prstClr val="black"/>
                </a:solidFill>
              </a:rPr>
              <a:t>in </a:t>
            </a:r>
            <a:r>
              <a:rPr lang="sl-SI" sz="1700" cap="none" dirty="0" smtClean="0">
                <a:solidFill>
                  <a:prstClr val="black"/>
                </a:solidFill>
              </a:rPr>
              <a:t>nizke</a:t>
            </a:r>
          </a:p>
          <a:p>
            <a:pPr>
              <a:buClr>
                <a:prstClr val="black"/>
              </a:buClr>
            </a:pPr>
            <a:r>
              <a:rPr lang="sl-SI" sz="1900" cap="none" dirty="0" smtClean="0">
                <a:solidFill>
                  <a:srgbClr val="FF0000"/>
                </a:solidFill>
              </a:rPr>
              <a:t>OTROŠKI GLASOVI:</a:t>
            </a:r>
          </a:p>
          <a:p>
            <a:pPr lvl="1">
              <a:buClr>
                <a:prstClr val="black"/>
              </a:buClr>
            </a:pPr>
            <a:r>
              <a:rPr lang="sl-SI" sz="1700" cap="none" dirty="0" smtClean="0">
                <a:solidFill>
                  <a:prstClr val="black"/>
                </a:solidFill>
              </a:rPr>
              <a:t>Dekliški in deški pevski glas</a:t>
            </a:r>
          </a:p>
          <a:p>
            <a:pPr>
              <a:buClr>
                <a:prstClr val="black"/>
              </a:buClr>
            </a:pPr>
            <a:r>
              <a:rPr lang="sl-SI" sz="1900" cap="none" dirty="0">
                <a:solidFill>
                  <a:srgbClr val="FF0000"/>
                </a:solidFill>
              </a:rPr>
              <a:t> MOŠKI GLASOVI: </a:t>
            </a:r>
          </a:p>
          <a:p>
            <a:pPr lvl="1">
              <a:buClr>
                <a:prstClr val="black"/>
              </a:buClr>
            </a:pPr>
            <a:r>
              <a:rPr lang="sl-SI" sz="1700" cap="none" dirty="0" smtClean="0">
                <a:solidFill>
                  <a:prstClr val="black"/>
                </a:solidFill>
              </a:rPr>
              <a:t>Tenor </a:t>
            </a:r>
            <a:r>
              <a:rPr lang="sl-SI" sz="1700" cap="none" dirty="0">
                <a:solidFill>
                  <a:prstClr val="black"/>
                </a:solidFill>
              </a:rPr>
              <a:t>– </a:t>
            </a:r>
            <a:r>
              <a:rPr lang="sl-SI" sz="1700" cap="none" dirty="0" smtClean="0">
                <a:solidFill>
                  <a:prstClr val="black"/>
                </a:solidFill>
              </a:rPr>
              <a:t>visoki, bariton </a:t>
            </a:r>
            <a:r>
              <a:rPr lang="sl-SI" sz="1700" cap="none" dirty="0">
                <a:solidFill>
                  <a:prstClr val="black"/>
                </a:solidFill>
              </a:rPr>
              <a:t>– </a:t>
            </a:r>
            <a:r>
              <a:rPr lang="sl-SI" sz="1700" cap="none" dirty="0" smtClean="0">
                <a:solidFill>
                  <a:prstClr val="black"/>
                </a:solidFill>
              </a:rPr>
              <a:t>srednji, bas </a:t>
            </a:r>
            <a:r>
              <a:rPr lang="sl-SI" sz="1700" cap="none" dirty="0">
                <a:solidFill>
                  <a:prstClr val="black"/>
                </a:solidFill>
              </a:rPr>
              <a:t>– </a:t>
            </a:r>
            <a:r>
              <a:rPr lang="sl-SI" sz="1700" cap="none" dirty="0" smtClean="0">
                <a:solidFill>
                  <a:prstClr val="black"/>
                </a:solidFill>
              </a:rPr>
              <a:t>nizek, </a:t>
            </a:r>
            <a:r>
              <a:rPr lang="sl-SI" sz="1700" cap="none" dirty="0">
                <a:solidFill>
                  <a:prstClr val="black"/>
                </a:solidFill>
              </a:rPr>
              <a:t>k</a:t>
            </a:r>
            <a:r>
              <a:rPr lang="sl-SI" sz="1700" cap="none" dirty="0" smtClean="0">
                <a:solidFill>
                  <a:prstClr val="black"/>
                </a:solidFill>
              </a:rPr>
              <a:t>ontra </a:t>
            </a:r>
            <a:r>
              <a:rPr lang="sl-SI" sz="1700" cap="none" dirty="0">
                <a:solidFill>
                  <a:prstClr val="black"/>
                </a:solidFill>
              </a:rPr>
              <a:t>tenor </a:t>
            </a:r>
            <a:r>
              <a:rPr lang="sl-SI" sz="1700" cap="none" dirty="0" smtClean="0">
                <a:solidFill>
                  <a:prstClr val="black"/>
                </a:solidFill>
              </a:rPr>
              <a:t>– zelo </a:t>
            </a:r>
            <a:r>
              <a:rPr lang="sl-SI" sz="1700" cap="none" dirty="0">
                <a:solidFill>
                  <a:prstClr val="black"/>
                </a:solidFill>
              </a:rPr>
              <a:t>visok (podoben ženskemu</a:t>
            </a:r>
            <a:r>
              <a:rPr lang="sl-SI" sz="1700" cap="none" dirty="0" smtClean="0">
                <a:solidFill>
                  <a:prstClr val="black"/>
                </a:solidFill>
              </a:rPr>
              <a:t>) </a:t>
            </a:r>
            <a:endParaRPr lang="sl-SI" sz="1700" cap="none" dirty="0">
              <a:solidFill>
                <a:prstClr val="black"/>
              </a:solidFill>
            </a:endParaRPr>
          </a:p>
          <a:p>
            <a:pPr>
              <a:buClr>
                <a:prstClr val="black"/>
              </a:buClr>
            </a:pPr>
            <a:r>
              <a:rPr lang="sl-SI" sz="1900" cap="none" dirty="0" smtClean="0">
                <a:solidFill>
                  <a:srgbClr val="FF0000"/>
                </a:solidFill>
              </a:rPr>
              <a:t>ŽENSKI </a:t>
            </a:r>
            <a:r>
              <a:rPr lang="sl-SI" sz="1900" cap="none" dirty="0">
                <a:solidFill>
                  <a:srgbClr val="FF0000"/>
                </a:solidFill>
              </a:rPr>
              <a:t>GLASOVI: </a:t>
            </a:r>
            <a:endParaRPr lang="sl-SI" sz="1900" cap="none" dirty="0" smtClean="0">
              <a:solidFill>
                <a:srgbClr val="FF0000"/>
              </a:solidFill>
            </a:endParaRPr>
          </a:p>
          <a:p>
            <a:pPr lvl="1">
              <a:buClr>
                <a:prstClr val="black"/>
              </a:buClr>
            </a:pPr>
            <a:r>
              <a:rPr lang="sl-SI" sz="1700" cap="none" dirty="0" smtClean="0">
                <a:solidFill>
                  <a:prstClr val="black"/>
                </a:solidFill>
              </a:rPr>
              <a:t>Sopran </a:t>
            </a:r>
            <a:r>
              <a:rPr lang="sl-SI" sz="1700" cap="none" dirty="0">
                <a:solidFill>
                  <a:prstClr val="black"/>
                </a:solidFill>
              </a:rPr>
              <a:t>– </a:t>
            </a:r>
            <a:r>
              <a:rPr lang="sl-SI" sz="1700" cap="none" dirty="0" smtClean="0">
                <a:solidFill>
                  <a:prstClr val="black"/>
                </a:solidFill>
              </a:rPr>
              <a:t>visok, m</a:t>
            </a:r>
            <a:r>
              <a:rPr lang="sl-SI" sz="1900" cap="none" dirty="0" smtClean="0">
                <a:solidFill>
                  <a:prstClr val="black"/>
                </a:solidFill>
              </a:rPr>
              <a:t>ezzosopran </a:t>
            </a:r>
            <a:r>
              <a:rPr lang="sl-SI" sz="1900" cap="none" dirty="0">
                <a:solidFill>
                  <a:prstClr val="black"/>
                </a:solidFill>
              </a:rPr>
              <a:t>– </a:t>
            </a:r>
            <a:r>
              <a:rPr lang="sl-SI" sz="1900" cap="none" dirty="0" smtClean="0">
                <a:solidFill>
                  <a:prstClr val="black"/>
                </a:solidFill>
              </a:rPr>
              <a:t>srednji, alt </a:t>
            </a:r>
            <a:r>
              <a:rPr lang="sl-SI" sz="1900" cap="none" dirty="0">
                <a:solidFill>
                  <a:prstClr val="black"/>
                </a:solidFill>
              </a:rPr>
              <a:t>– </a:t>
            </a:r>
            <a:r>
              <a:rPr lang="sl-SI" sz="1900" cap="none" dirty="0" smtClean="0">
                <a:solidFill>
                  <a:prstClr val="black"/>
                </a:solidFill>
              </a:rPr>
              <a:t>nizek, </a:t>
            </a:r>
            <a:r>
              <a:rPr lang="sl-SI" sz="1900" cap="none" dirty="0" err="1" smtClean="0">
                <a:solidFill>
                  <a:prstClr val="black"/>
                </a:solidFill>
              </a:rPr>
              <a:t>kolaturni</a:t>
            </a:r>
            <a:r>
              <a:rPr lang="sl-SI" sz="1900" cap="none" dirty="0" smtClean="0">
                <a:solidFill>
                  <a:prstClr val="black"/>
                </a:solidFill>
              </a:rPr>
              <a:t> sopran – zelo </a:t>
            </a:r>
            <a:r>
              <a:rPr lang="sl-SI" sz="1900" cap="none" dirty="0">
                <a:solidFill>
                  <a:prstClr val="black"/>
                </a:solidFill>
              </a:rPr>
              <a:t>visok (</a:t>
            </a:r>
            <a:r>
              <a:rPr lang="sl-SI" sz="1900" cap="none" dirty="0" smtClean="0">
                <a:solidFill>
                  <a:prstClr val="black"/>
                </a:solidFill>
              </a:rPr>
              <a:t>kot piščal) </a:t>
            </a:r>
          </a:p>
          <a:p>
            <a:pPr marL="457200" lvl="1" indent="0">
              <a:buClr>
                <a:prstClr val="black"/>
              </a:buClr>
              <a:buNone/>
            </a:pPr>
            <a:endParaRPr lang="sl-SI" sz="1900" cap="none" dirty="0">
              <a:solidFill>
                <a:prstClr val="black"/>
              </a:solidFill>
            </a:endParaRPr>
          </a:p>
          <a:p>
            <a:pPr lvl="1">
              <a:buClr>
                <a:prstClr val="black"/>
              </a:buClr>
            </a:pPr>
            <a:r>
              <a:rPr lang="sl-SI" sz="1700" cap="none" dirty="0">
                <a:solidFill>
                  <a:srgbClr val="FF0000"/>
                </a:solidFill>
              </a:rPr>
              <a:t>DIKCIJA</a:t>
            </a:r>
            <a:r>
              <a:rPr lang="sl-SI" sz="1700" cap="none" dirty="0">
                <a:solidFill>
                  <a:prstClr val="black"/>
                </a:solidFill>
              </a:rPr>
              <a:t> </a:t>
            </a:r>
            <a:r>
              <a:rPr lang="sl-SI" sz="1700" cap="none" dirty="0" smtClean="0">
                <a:solidFill>
                  <a:prstClr val="black"/>
                </a:solidFill>
              </a:rPr>
              <a:t>– dobra izgovorjava - hitro </a:t>
            </a:r>
            <a:r>
              <a:rPr lang="sl-SI" sz="1700" cap="none" dirty="0">
                <a:solidFill>
                  <a:prstClr val="black"/>
                </a:solidFill>
              </a:rPr>
              <a:t>petje </a:t>
            </a:r>
            <a:endParaRPr lang="sl-SI" sz="1700" cap="none" dirty="0" smtClean="0">
              <a:solidFill>
                <a:prstClr val="black"/>
              </a:solidFill>
            </a:endParaRPr>
          </a:p>
          <a:p>
            <a:pPr marL="0" indent="0" algn="ctr">
              <a:buClr>
                <a:prstClr val="black"/>
              </a:buClr>
              <a:buNone/>
            </a:pPr>
            <a:r>
              <a:rPr lang="sl-SI" sz="1900" i="1" cap="none" dirty="0" smtClean="0">
                <a:solidFill>
                  <a:prstClr val="black"/>
                </a:solidFill>
              </a:rPr>
              <a:t>Od </a:t>
            </a:r>
            <a:r>
              <a:rPr lang="sl-SI" sz="1900" i="1" cap="none" dirty="0">
                <a:solidFill>
                  <a:prstClr val="black"/>
                </a:solidFill>
              </a:rPr>
              <a:t>pevca se pričakuje čista intonacija, točen ritem, dikcija, </a:t>
            </a:r>
            <a:r>
              <a:rPr lang="sl-SI" sz="1900" i="1" cap="none" dirty="0" smtClean="0">
                <a:solidFill>
                  <a:prstClr val="black"/>
                </a:solidFill>
              </a:rPr>
              <a:t>kvaliteta </a:t>
            </a:r>
            <a:r>
              <a:rPr lang="sl-SI" sz="1900" i="1" cap="none" dirty="0">
                <a:solidFill>
                  <a:prstClr val="black"/>
                </a:solidFill>
              </a:rPr>
              <a:t>petja v vseh pevskih legah, </a:t>
            </a:r>
            <a:r>
              <a:rPr lang="sl-SI" sz="1900" i="1" cap="none" dirty="0" smtClean="0">
                <a:solidFill>
                  <a:prstClr val="black"/>
                </a:solidFill>
              </a:rPr>
              <a:t>upoštevanje interpretacij (hitrost, jakost)</a:t>
            </a:r>
          </a:p>
          <a:p>
            <a:pPr marL="0" indent="0" algn="ctr">
              <a:buClr>
                <a:prstClr val="black"/>
              </a:buClr>
              <a:buNone/>
            </a:pPr>
            <a:r>
              <a:rPr lang="pt-BR" sz="1900" i="1" cap="none" dirty="0">
                <a:solidFill>
                  <a:prstClr val="black"/>
                </a:solidFill>
              </a:rPr>
              <a:t>Petje se pogosto kombinira s plesom</a:t>
            </a:r>
            <a:endParaRPr lang="sl-SI" sz="1900" i="1" cap="none" dirty="0" smtClean="0">
              <a:solidFill>
                <a:prstClr val="black"/>
              </a:solidFill>
            </a:endParaRPr>
          </a:p>
          <a:p>
            <a:pPr>
              <a:buClr>
                <a:prstClr val="black"/>
              </a:buClr>
            </a:pPr>
            <a:endParaRPr lang="sl-SI" sz="1900" cap="none" dirty="0" smtClean="0">
              <a:solidFill>
                <a:prstClr val="black"/>
              </a:solidFill>
            </a:endParaRP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1981" y="1097280"/>
            <a:ext cx="3445152" cy="208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47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4" y="161317"/>
            <a:ext cx="10364451" cy="1091411"/>
          </a:xfrm>
        </p:spPr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Izvajalci vokalne glasbe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914399" y="1044705"/>
            <a:ext cx="11000510" cy="6104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cap="none" dirty="0" smtClean="0">
                <a:solidFill>
                  <a:srgbClr val="FF0000"/>
                </a:solidFill>
              </a:rPr>
              <a:t>1. Solist -</a:t>
            </a:r>
            <a:r>
              <a:rPr lang="pl-PL" cap="none" dirty="0" smtClean="0"/>
              <a:t> poje sam in je sam odgovoren za svoj pevski glas in nastop</a:t>
            </a:r>
          </a:p>
          <a:p>
            <a:pPr marL="457200" indent="-457200">
              <a:buAutoNum type="arabicPeriod"/>
            </a:pPr>
            <a:endParaRPr lang="pl-PL" cap="none" dirty="0"/>
          </a:p>
          <a:p>
            <a:pPr marL="0" indent="0">
              <a:buNone/>
            </a:pPr>
            <a:r>
              <a:rPr lang="pl-PL" cap="none" dirty="0" smtClean="0">
                <a:solidFill>
                  <a:srgbClr val="FF0000"/>
                </a:solidFill>
              </a:rPr>
              <a:t>2. Vokalne skupine:</a:t>
            </a:r>
            <a:endParaRPr lang="sl-SI" cap="none" dirty="0" smtClean="0">
              <a:solidFill>
                <a:srgbClr val="FF0000"/>
              </a:solidFill>
            </a:endParaRPr>
          </a:p>
          <a:p>
            <a:pPr lvl="1"/>
            <a:r>
              <a:rPr lang="sl-SI" dirty="0" smtClean="0"/>
              <a:t>2 </a:t>
            </a:r>
            <a:r>
              <a:rPr lang="sl-SI" cap="none" dirty="0" smtClean="0"/>
              <a:t>osebi – duet</a:t>
            </a:r>
          </a:p>
          <a:p>
            <a:pPr lvl="1"/>
            <a:r>
              <a:rPr lang="sl-SI" cap="none" dirty="0" smtClean="0"/>
              <a:t>3 osebe – tercet</a:t>
            </a:r>
          </a:p>
          <a:p>
            <a:pPr lvl="1"/>
            <a:r>
              <a:rPr lang="sl-SI" cap="none" dirty="0" smtClean="0"/>
              <a:t>4 osebe – kvartet </a:t>
            </a:r>
          </a:p>
          <a:p>
            <a:pPr lvl="1"/>
            <a:r>
              <a:rPr lang="sl-SI" cap="none" dirty="0" smtClean="0"/>
              <a:t>5 oseb – kvintet </a:t>
            </a:r>
          </a:p>
          <a:p>
            <a:pPr lvl="1"/>
            <a:r>
              <a:rPr lang="sl-SI" cap="none" dirty="0" smtClean="0"/>
              <a:t>6 oseb – sekstet</a:t>
            </a:r>
          </a:p>
          <a:p>
            <a:pPr lvl="1"/>
            <a:r>
              <a:rPr lang="sl-SI" cap="none" dirty="0" smtClean="0"/>
              <a:t>7 </a:t>
            </a:r>
            <a:r>
              <a:rPr lang="sl-SI" cap="none" dirty="0" smtClean="0"/>
              <a:t>oseb – </a:t>
            </a:r>
            <a:r>
              <a:rPr lang="sl-SI" cap="none" dirty="0" err="1" smtClean="0"/>
              <a:t>septet</a:t>
            </a:r>
            <a:r>
              <a:rPr lang="sl-SI" cap="none" dirty="0" smtClean="0"/>
              <a:t> </a:t>
            </a:r>
          </a:p>
          <a:p>
            <a:pPr lvl="1"/>
            <a:r>
              <a:rPr lang="sl-SI" cap="none" dirty="0" smtClean="0"/>
              <a:t>8 oseb – oktet</a:t>
            </a:r>
          </a:p>
          <a:p>
            <a:pPr lvl="1"/>
            <a:r>
              <a:rPr lang="sl-SI" cap="none" dirty="0" smtClean="0"/>
              <a:t>9 oseb – nonet </a:t>
            </a:r>
          </a:p>
          <a:p>
            <a:pPr lvl="2"/>
            <a:r>
              <a:rPr lang="sl-SI" sz="1800" cap="none" dirty="0">
                <a:solidFill>
                  <a:srgbClr val="FF0000"/>
                </a:solidFill>
              </a:rPr>
              <a:t>Umetniški vodja </a:t>
            </a:r>
            <a:r>
              <a:rPr lang="sl-SI" sz="1800" cap="none" dirty="0"/>
              <a:t>je </a:t>
            </a:r>
            <a:r>
              <a:rPr lang="sl-SI" sz="1800" cap="none" dirty="0" smtClean="0"/>
              <a:t>vodja teh skupin vendar tudi eden </a:t>
            </a:r>
            <a:r>
              <a:rPr lang="sl-SI" sz="1800" cap="none" dirty="0"/>
              <a:t>od pevcev in ne </a:t>
            </a:r>
            <a:r>
              <a:rPr lang="sl-SI" sz="1800" cap="none" dirty="0" smtClean="0"/>
              <a:t>dirigira (vodi pevske vaje)</a:t>
            </a:r>
          </a:p>
          <a:p>
            <a:pPr marL="0" indent="0">
              <a:buNone/>
            </a:pPr>
            <a:endParaRPr lang="sl-SI" sz="2400" cap="none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8209" y="1252728"/>
            <a:ext cx="1957999" cy="163525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8521" y="2255068"/>
            <a:ext cx="2619375" cy="174307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454" y="1572923"/>
            <a:ext cx="2171700" cy="210502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4461" y="3595234"/>
            <a:ext cx="3489767" cy="195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27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913774" y="711200"/>
            <a:ext cx="10363826" cy="6146800"/>
          </a:xfrm>
        </p:spPr>
        <p:txBody>
          <a:bodyPr>
            <a:normAutofit/>
          </a:bodyPr>
          <a:lstStyle/>
          <a:p>
            <a:pPr marL="0" lvl="0" indent="0">
              <a:buClr>
                <a:prstClr val="black"/>
              </a:buClr>
              <a:buNone/>
            </a:pPr>
            <a:r>
              <a:rPr lang="sl-SI" cap="none" dirty="0">
                <a:solidFill>
                  <a:srgbClr val="FF0000"/>
                </a:solidFill>
              </a:rPr>
              <a:t>Zbore </a:t>
            </a:r>
            <a:r>
              <a:rPr lang="sl-SI" cap="none" dirty="0">
                <a:solidFill>
                  <a:prstClr val="black"/>
                </a:solidFill>
              </a:rPr>
              <a:t>delimo na:</a:t>
            </a:r>
          </a:p>
          <a:p>
            <a:pPr lvl="0">
              <a:buClr>
                <a:prstClr val="black"/>
              </a:buClr>
            </a:pPr>
            <a:r>
              <a:rPr lang="sl-SI" cap="none" dirty="0">
                <a:solidFill>
                  <a:srgbClr val="FF0000"/>
                </a:solidFill>
              </a:rPr>
              <a:t>Otroški pevski zbor </a:t>
            </a:r>
            <a:r>
              <a:rPr lang="sl-SI" cap="none" dirty="0">
                <a:solidFill>
                  <a:prstClr val="black"/>
                </a:solidFill>
              </a:rPr>
              <a:t>(do 10 let) pojejo </a:t>
            </a:r>
            <a:r>
              <a:rPr lang="sl-SI" cap="none" dirty="0" smtClean="0">
                <a:solidFill>
                  <a:prstClr val="black"/>
                </a:solidFill>
              </a:rPr>
              <a:t>enoglasno</a:t>
            </a:r>
          </a:p>
          <a:p>
            <a:pPr lvl="0">
              <a:buClr>
                <a:prstClr val="black"/>
              </a:buClr>
            </a:pPr>
            <a:endParaRPr lang="sl-SI" cap="none" dirty="0">
              <a:solidFill>
                <a:prstClr val="black"/>
              </a:solidFill>
            </a:endParaRPr>
          </a:p>
          <a:p>
            <a:pPr lvl="0">
              <a:buClr>
                <a:prstClr val="black"/>
              </a:buClr>
            </a:pPr>
            <a:r>
              <a:rPr lang="sl-SI" cap="none" dirty="0" smtClean="0">
                <a:solidFill>
                  <a:prstClr val="black"/>
                </a:solidFill>
              </a:rPr>
              <a:t>Mladinske pevske zbore </a:t>
            </a:r>
            <a:r>
              <a:rPr lang="sl-SI" cap="none" dirty="0">
                <a:solidFill>
                  <a:prstClr val="black"/>
                </a:solidFill>
              </a:rPr>
              <a:t>(nad 10 let do 20 let - OŠ in SŠ</a:t>
            </a:r>
            <a:r>
              <a:rPr lang="sl-SI" cap="none" dirty="0" smtClean="0">
                <a:solidFill>
                  <a:prstClr val="black"/>
                </a:solidFill>
              </a:rPr>
              <a:t>), </a:t>
            </a:r>
            <a:r>
              <a:rPr lang="sl-SI" cap="none" dirty="0">
                <a:solidFill>
                  <a:prstClr val="black"/>
                </a:solidFill>
              </a:rPr>
              <a:t>pojejo 2 ali 3 </a:t>
            </a:r>
            <a:r>
              <a:rPr lang="sl-SI" cap="none" dirty="0" smtClean="0">
                <a:solidFill>
                  <a:prstClr val="black"/>
                </a:solidFill>
              </a:rPr>
              <a:t>glasno, </a:t>
            </a:r>
            <a:r>
              <a:rPr lang="sl-SI" cap="none" dirty="0">
                <a:solidFill>
                  <a:prstClr val="black"/>
                </a:solidFill>
              </a:rPr>
              <a:t>delimo jih na:</a:t>
            </a:r>
          </a:p>
          <a:p>
            <a:pPr lvl="1">
              <a:buClr>
                <a:prstClr val="black"/>
              </a:buClr>
            </a:pPr>
            <a:r>
              <a:rPr lang="sl-SI" sz="2000" cap="none" dirty="0">
                <a:solidFill>
                  <a:srgbClr val="FF0000"/>
                </a:solidFill>
              </a:rPr>
              <a:t>Dekliški pevski zbor, deški pevski zbor in mešani mladinski pevski </a:t>
            </a:r>
            <a:r>
              <a:rPr lang="sl-SI" sz="2000" cap="none" dirty="0" smtClean="0">
                <a:solidFill>
                  <a:srgbClr val="FF0000"/>
                </a:solidFill>
              </a:rPr>
              <a:t>zbor</a:t>
            </a:r>
          </a:p>
          <a:p>
            <a:pPr lvl="1">
              <a:buClr>
                <a:prstClr val="black"/>
              </a:buClr>
            </a:pPr>
            <a:endParaRPr lang="sl-SI" cap="none" dirty="0">
              <a:solidFill>
                <a:prstClr val="black"/>
              </a:solidFill>
            </a:endParaRPr>
          </a:p>
          <a:p>
            <a:pPr lvl="0">
              <a:buClr>
                <a:prstClr val="black"/>
              </a:buClr>
            </a:pPr>
            <a:r>
              <a:rPr lang="sl-SI" cap="none" dirty="0" smtClean="0">
                <a:solidFill>
                  <a:prstClr val="black"/>
                </a:solidFill>
              </a:rPr>
              <a:t>Odrasle zbore </a:t>
            </a:r>
            <a:r>
              <a:rPr lang="sl-SI" cap="none" dirty="0">
                <a:solidFill>
                  <a:prstClr val="black"/>
                </a:solidFill>
              </a:rPr>
              <a:t>(pojejo 4 </a:t>
            </a:r>
            <a:r>
              <a:rPr lang="sl-SI" cap="none" dirty="0" smtClean="0">
                <a:solidFill>
                  <a:prstClr val="black"/>
                </a:solidFill>
              </a:rPr>
              <a:t>glasno), delimo jih na</a:t>
            </a:r>
            <a:r>
              <a:rPr lang="sl-SI" cap="none" dirty="0">
                <a:solidFill>
                  <a:prstClr val="black"/>
                </a:solidFill>
              </a:rPr>
              <a:t>:</a:t>
            </a:r>
          </a:p>
          <a:p>
            <a:pPr lvl="1">
              <a:buClr>
                <a:prstClr val="black"/>
              </a:buClr>
            </a:pPr>
            <a:r>
              <a:rPr lang="sl-SI" cap="none" dirty="0">
                <a:solidFill>
                  <a:prstClr val="black"/>
                </a:solidFill>
              </a:rPr>
              <a:t> </a:t>
            </a:r>
            <a:r>
              <a:rPr lang="sl-SI" sz="2000" cap="none" dirty="0">
                <a:solidFill>
                  <a:srgbClr val="FF0000"/>
                </a:solidFill>
              </a:rPr>
              <a:t>Moški pevski zbor, ženski pevski zbor in mešani pevski </a:t>
            </a:r>
            <a:r>
              <a:rPr lang="sl-SI" sz="2000" cap="none" dirty="0" smtClean="0">
                <a:solidFill>
                  <a:srgbClr val="FF0000"/>
                </a:solidFill>
              </a:rPr>
              <a:t>zbor</a:t>
            </a:r>
          </a:p>
          <a:p>
            <a:pPr lvl="1">
              <a:buClr>
                <a:prstClr val="black"/>
              </a:buClr>
            </a:pPr>
            <a:endParaRPr lang="sl-SI" cap="none" dirty="0" smtClean="0">
              <a:solidFill>
                <a:prstClr val="black"/>
              </a:solidFill>
            </a:endParaRPr>
          </a:p>
          <a:p>
            <a:pPr lvl="1">
              <a:buClr>
                <a:prstClr val="black"/>
              </a:buClr>
            </a:pPr>
            <a:endParaRPr lang="sl-SI" cap="none" dirty="0">
              <a:solidFill>
                <a:prstClr val="black"/>
              </a:solidFill>
            </a:endParaRPr>
          </a:p>
          <a:p>
            <a:pPr lvl="1">
              <a:buClr>
                <a:prstClr val="black"/>
              </a:buClr>
            </a:pPr>
            <a:endParaRPr lang="sl-SI" cap="none" dirty="0">
              <a:solidFill>
                <a:prstClr val="black"/>
              </a:solidFill>
            </a:endParaRPr>
          </a:p>
          <a:p>
            <a:pPr lvl="0">
              <a:buClr>
                <a:prstClr val="black"/>
              </a:buClr>
            </a:pPr>
            <a:r>
              <a:rPr lang="sl-SI" cap="none" dirty="0">
                <a:solidFill>
                  <a:srgbClr val="FF0000"/>
                </a:solidFill>
              </a:rPr>
              <a:t>Zborovodja</a:t>
            </a:r>
            <a:r>
              <a:rPr lang="sl-SI" cap="none" dirty="0">
                <a:solidFill>
                  <a:prstClr val="black"/>
                </a:solidFill>
              </a:rPr>
              <a:t> stoji pred zborom, vodi zbor in dirigira. Zbor mora imeti več kot 9 </a:t>
            </a:r>
            <a:r>
              <a:rPr lang="sl-SI" cap="none" dirty="0" smtClean="0">
                <a:solidFill>
                  <a:prstClr val="black"/>
                </a:solidFill>
              </a:rPr>
              <a:t>pevcev </a:t>
            </a:r>
            <a:endParaRPr lang="sl-SI" cap="none" dirty="0">
              <a:solidFill>
                <a:prstClr val="black"/>
              </a:solidFill>
            </a:endParaRPr>
          </a:p>
          <a:p>
            <a:pPr lvl="0">
              <a:buClr>
                <a:prstClr val="black"/>
              </a:buClr>
            </a:pPr>
            <a:r>
              <a:rPr lang="sl-SI" cap="none" dirty="0">
                <a:solidFill>
                  <a:prstClr val="black"/>
                </a:solidFill>
              </a:rPr>
              <a:t>Običajno zbor z do 20 pevci imenujemo </a:t>
            </a:r>
            <a:r>
              <a:rPr lang="sl-SI" cap="none" dirty="0">
                <a:solidFill>
                  <a:srgbClr val="FF0000"/>
                </a:solidFill>
              </a:rPr>
              <a:t>komorni pevski </a:t>
            </a:r>
            <a:r>
              <a:rPr lang="sl-SI" cap="none" dirty="0" smtClean="0">
                <a:solidFill>
                  <a:srgbClr val="FF0000"/>
                </a:solidFill>
              </a:rPr>
              <a:t>zbor</a:t>
            </a:r>
            <a:endParaRPr lang="sl-SI" cap="none" dirty="0">
              <a:solidFill>
                <a:prstClr val="black"/>
              </a:solidFill>
            </a:endParaRP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418" y="361910"/>
            <a:ext cx="2968913" cy="185034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3930" y="3417888"/>
            <a:ext cx="3549925" cy="206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10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0"/>
            <a:ext cx="10364451" cy="1596177"/>
          </a:xfrm>
        </p:spPr>
        <p:txBody>
          <a:bodyPr/>
          <a:lstStyle/>
          <a:p>
            <a:r>
              <a:rPr lang="sl-SI" b="1" u="sng" dirty="0" smtClean="0">
                <a:solidFill>
                  <a:srgbClr val="FF0000"/>
                </a:solidFill>
              </a:rPr>
              <a:t>INSTRUMENTALNA GLASBA</a:t>
            </a:r>
            <a:endParaRPr lang="sl-SI" b="1" u="sng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914400" y="1355710"/>
            <a:ext cx="10363826" cy="51928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cap="none" dirty="0" smtClean="0"/>
              <a:t>Človek pozna glasbene instrumente od kamene dobe naprej. Glasbila so mu obogatila življenje in ga spremljala ob različnih </a:t>
            </a:r>
            <a:r>
              <a:rPr lang="sl-SI" cap="none" dirty="0" smtClean="0"/>
              <a:t>dogodkih ter praznovanjih. </a:t>
            </a:r>
            <a:endParaRPr lang="sl-SI" cap="none" dirty="0" smtClean="0"/>
          </a:p>
          <a:p>
            <a:pPr marL="0" indent="0" algn="ctr">
              <a:buNone/>
            </a:pPr>
            <a:r>
              <a:rPr lang="sl-SI" cap="none" dirty="0" smtClean="0"/>
              <a:t>Veliko glasbil se je razvilo iz svojih ljudskih prednikov, veliko pa tudi ob razvoju industrije in </a:t>
            </a:r>
            <a:r>
              <a:rPr lang="sl-SI" cap="none" dirty="0" smtClean="0"/>
              <a:t>zaradi tehnološkega </a:t>
            </a:r>
            <a:r>
              <a:rPr lang="sl-SI" cap="none" dirty="0" smtClean="0"/>
              <a:t>napredka.</a:t>
            </a:r>
          </a:p>
          <a:p>
            <a:pPr marL="0" indent="0" algn="ctr">
              <a:buNone/>
            </a:pPr>
            <a:endParaRPr lang="sl-SI" cap="none" dirty="0" smtClean="0"/>
          </a:p>
          <a:p>
            <a:pPr marL="0" indent="0">
              <a:buNone/>
            </a:pPr>
            <a:r>
              <a:rPr lang="sl-SI" cap="none" dirty="0" smtClean="0"/>
              <a:t>Glasbila delimo glede na:</a:t>
            </a:r>
          </a:p>
          <a:p>
            <a:pPr marL="0" indent="0">
              <a:buNone/>
            </a:pPr>
            <a:r>
              <a:rPr lang="sl-SI" cap="none" dirty="0" smtClean="0">
                <a:solidFill>
                  <a:srgbClr val="FF0000"/>
                </a:solidFill>
              </a:rPr>
              <a:t>1. Zvočilo</a:t>
            </a:r>
            <a:r>
              <a:rPr lang="sl-SI" cap="none" dirty="0" smtClean="0"/>
              <a:t> – znanstvena razdelitev (kaj daje zvok): </a:t>
            </a:r>
            <a:endParaRPr lang="sl-SI" dirty="0"/>
          </a:p>
          <a:p>
            <a:pPr marL="457200" lvl="1" indent="0">
              <a:buNone/>
            </a:pPr>
            <a:r>
              <a:rPr lang="sl-SI" cap="none" dirty="0" smtClean="0">
                <a:solidFill>
                  <a:srgbClr val="FF0000"/>
                </a:solidFill>
              </a:rPr>
              <a:t>AEROFONI</a:t>
            </a:r>
            <a:r>
              <a:rPr lang="sl-SI" cap="none" dirty="0" smtClean="0"/>
              <a:t> (</a:t>
            </a:r>
            <a:r>
              <a:rPr lang="sl-SI" cap="none" dirty="0" err="1" smtClean="0"/>
              <a:t>aer</a:t>
            </a:r>
            <a:r>
              <a:rPr lang="sl-SI" cap="none" dirty="0" smtClean="0"/>
              <a:t> – zrak) - zvok povzroča nihajoči zrak (pihala, trobila)</a:t>
            </a:r>
            <a:endParaRPr lang="sl-SI" sz="1400" cap="none" dirty="0" smtClean="0"/>
          </a:p>
          <a:p>
            <a:pPr marL="457200" lvl="1" indent="0">
              <a:buNone/>
            </a:pPr>
            <a:r>
              <a:rPr lang="sl-SI" cap="none" dirty="0" smtClean="0">
                <a:solidFill>
                  <a:srgbClr val="FF0000"/>
                </a:solidFill>
              </a:rPr>
              <a:t>KORDOFONI </a:t>
            </a:r>
            <a:r>
              <a:rPr lang="sl-SI" cap="none" dirty="0" smtClean="0"/>
              <a:t> (</a:t>
            </a:r>
            <a:r>
              <a:rPr lang="sl-SI" cap="none" dirty="0" err="1" smtClean="0"/>
              <a:t>corda</a:t>
            </a:r>
            <a:r>
              <a:rPr lang="sl-SI" cap="none" dirty="0" smtClean="0"/>
              <a:t> – struna) - zvok povzroča nihajoča struna (brenkala, godala)</a:t>
            </a:r>
            <a:endParaRPr lang="sl-SI" sz="1400" cap="none" dirty="0" smtClean="0"/>
          </a:p>
          <a:p>
            <a:pPr marL="457200" lvl="1" indent="0">
              <a:buNone/>
            </a:pPr>
            <a:r>
              <a:rPr lang="sl-SI" cap="none" dirty="0" smtClean="0">
                <a:solidFill>
                  <a:srgbClr val="FF0000"/>
                </a:solidFill>
              </a:rPr>
              <a:t>IDIOFONI</a:t>
            </a:r>
            <a:r>
              <a:rPr lang="sl-SI" cap="none" dirty="0" smtClean="0"/>
              <a:t> (</a:t>
            </a:r>
            <a:r>
              <a:rPr lang="sl-SI" cap="none" dirty="0" err="1" smtClean="0"/>
              <a:t>samozvočna</a:t>
            </a:r>
            <a:r>
              <a:rPr lang="sl-SI" cap="none" dirty="0" smtClean="0"/>
              <a:t> glasbila) - instrumenti zvenijo v celoti sami (</a:t>
            </a:r>
            <a:r>
              <a:rPr lang="sl-SI" cap="none" dirty="0" err="1" smtClean="0"/>
              <a:t>orffovi</a:t>
            </a:r>
            <a:r>
              <a:rPr lang="sl-SI" cap="none" dirty="0" smtClean="0"/>
              <a:t> instrumenti)</a:t>
            </a:r>
            <a:endParaRPr lang="sl-SI" sz="1400" cap="none" dirty="0" smtClean="0"/>
          </a:p>
          <a:p>
            <a:pPr marL="457200" lvl="1" indent="0">
              <a:buNone/>
            </a:pPr>
            <a:r>
              <a:rPr lang="sl-SI" cap="none" dirty="0" smtClean="0">
                <a:solidFill>
                  <a:srgbClr val="FF0000"/>
                </a:solidFill>
              </a:rPr>
              <a:t>ELEKTROFONI</a:t>
            </a:r>
            <a:r>
              <a:rPr lang="sl-SI" cap="none" dirty="0" smtClean="0"/>
              <a:t> (zvenijo s pomočjo elektrike) - za zvok je potrebna elektrika (električne orgle, el. kitara)</a:t>
            </a:r>
            <a:endParaRPr lang="sl-SI" sz="1400" cap="none" dirty="0" smtClean="0"/>
          </a:p>
          <a:p>
            <a:pPr marL="457200" lvl="1" indent="0">
              <a:buNone/>
            </a:pPr>
            <a:r>
              <a:rPr lang="sl-SI" cap="none" dirty="0" smtClean="0">
                <a:solidFill>
                  <a:srgbClr val="FF0000"/>
                </a:solidFill>
              </a:rPr>
              <a:t>MEMBRANOFONI</a:t>
            </a:r>
            <a:r>
              <a:rPr lang="sl-SI" cap="none" dirty="0" smtClean="0"/>
              <a:t> (membrana ali opno) - zvok povzroča nihajoča koža ali membrana (boben)</a:t>
            </a:r>
            <a:endParaRPr lang="sl-SI" sz="1400" cap="none" dirty="0" smtClean="0"/>
          </a:p>
          <a:p>
            <a:pPr marL="800100" lvl="1" indent="-342900">
              <a:buAutoNum type="arabicPeriod"/>
            </a:pPr>
            <a:endParaRPr lang="sl-SI" cap="none" dirty="0" smtClean="0"/>
          </a:p>
          <a:p>
            <a:pPr marL="800100" lvl="1" indent="-342900">
              <a:buAutoNum type="arabicPeriod"/>
            </a:pPr>
            <a:endParaRPr lang="sl-SI" cap="none" dirty="0" smtClean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4872" y="2669309"/>
            <a:ext cx="2660073" cy="222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8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1033221" y="628073"/>
            <a:ext cx="10363826" cy="5902036"/>
          </a:xfrm>
        </p:spPr>
        <p:txBody>
          <a:bodyPr/>
          <a:lstStyle/>
          <a:p>
            <a:pPr marL="0" indent="0">
              <a:buNone/>
            </a:pPr>
            <a:r>
              <a:rPr lang="sl-SI" dirty="0">
                <a:solidFill>
                  <a:srgbClr val="FF0000"/>
                </a:solidFill>
              </a:rPr>
              <a:t>2. </a:t>
            </a:r>
            <a:r>
              <a:rPr lang="sl-SI" cap="none" dirty="0" smtClean="0">
                <a:solidFill>
                  <a:srgbClr val="FF0000"/>
                </a:solidFill>
              </a:rPr>
              <a:t>Način igranja </a:t>
            </a:r>
            <a:r>
              <a:rPr lang="sl-SI" cap="none" dirty="0" smtClean="0"/>
              <a:t>- praktična razdelitev: </a:t>
            </a:r>
          </a:p>
          <a:p>
            <a:pPr marL="457200" lvl="1" indent="0">
              <a:buNone/>
            </a:pPr>
            <a:r>
              <a:rPr lang="sl-SI" cap="none" dirty="0" smtClean="0">
                <a:solidFill>
                  <a:srgbClr val="FF0000"/>
                </a:solidFill>
              </a:rPr>
              <a:t>PIHALA </a:t>
            </a:r>
            <a:r>
              <a:rPr lang="sl-SI" cap="none" dirty="0" smtClean="0"/>
              <a:t>(flavta, </a:t>
            </a:r>
            <a:r>
              <a:rPr lang="sl-SI" cap="none" dirty="0" err="1" smtClean="0"/>
              <a:t>piccolo</a:t>
            </a:r>
            <a:r>
              <a:rPr lang="sl-SI" cap="none" dirty="0" smtClean="0"/>
              <a:t> flavta, oboa, klarinet, ang. Rog, fagot) – v vanje pihamo zrak</a:t>
            </a:r>
          </a:p>
          <a:p>
            <a:pPr marL="457200" lvl="1" indent="0">
              <a:buNone/>
            </a:pPr>
            <a:r>
              <a:rPr lang="sl-SI" cap="none" dirty="0" smtClean="0">
                <a:solidFill>
                  <a:srgbClr val="FF0000"/>
                </a:solidFill>
              </a:rPr>
              <a:t>TROBILA</a:t>
            </a:r>
            <a:r>
              <a:rPr lang="sl-SI" cap="none" dirty="0" smtClean="0"/>
              <a:t> (trobenta, pozavna, tuba, rog) – v vanje trobimo zrak s pomočjo napetih ustnic</a:t>
            </a:r>
          </a:p>
          <a:p>
            <a:pPr marL="457200" lvl="1" indent="0">
              <a:buNone/>
            </a:pPr>
            <a:r>
              <a:rPr lang="sl-SI" cap="none" dirty="0" smtClean="0">
                <a:solidFill>
                  <a:srgbClr val="FF0000"/>
                </a:solidFill>
              </a:rPr>
              <a:t>BRENKALA</a:t>
            </a:r>
            <a:r>
              <a:rPr lang="sl-SI" cap="none" dirty="0" smtClean="0"/>
              <a:t> (harfa, kitara) – po njihovih strunah brenkamo s prsti</a:t>
            </a:r>
          </a:p>
          <a:p>
            <a:pPr marL="457200" lvl="1" indent="0">
              <a:buNone/>
            </a:pPr>
            <a:r>
              <a:rPr lang="sl-SI" cap="none" dirty="0" smtClean="0">
                <a:solidFill>
                  <a:srgbClr val="FF0000"/>
                </a:solidFill>
              </a:rPr>
              <a:t>GODALA</a:t>
            </a:r>
            <a:r>
              <a:rPr lang="sl-SI" cap="none" dirty="0" smtClean="0"/>
              <a:t> (violina, viola, čelo, kontrabas) – po njihovih 4 strunah godemo s lokom</a:t>
            </a:r>
          </a:p>
          <a:p>
            <a:pPr marL="457200" lvl="1" indent="0">
              <a:buNone/>
            </a:pPr>
            <a:r>
              <a:rPr lang="sl-SI" cap="none" dirty="0" smtClean="0">
                <a:solidFill>
                  <a:srgbClr val="FF0000"/>
                </a:solidFill>
              </a:rPr>
              <a:t>TOLKALA</a:t>
            </a:r>
            <a:r>
              <a:rPr lang="sl-SI" cap="none" dirty="0" smtClean="0"/>
              <a:t> (</a:t>
            </a:r>
            <a:r>
              <a:rPr lang="sl-SI" cap="none" dirty="0" err="1" smtClean="0"/>
              <a:t>membranofoni</a:t>
            </a:r>
            <a:r>
              <a:rPr lang="sl-SI" cap="none" dirty="0" smtClean="0"/>
              <a:t> in </a:t>
            </a:r>
            <a:r>
              <a:rPr lang="sl-SI" cap="none" dirty="0" err="1" smtClean="0"/>
              <a:t>idiofoni</a:t>
            </a:r>
            <a:r>
              <a:rPr lang="sl-SI" cap="none" dirty="0" smtClean="0"/>
              <a:t>) – po njih tolčemo </a:t>
            </a:r>
          </a:p>
          <a:p>
            <a:pPr marL="457200" lvl="1" indent="0">
              <a:buNone/>
            </a:pPr>
            <a:r>
              <a:rPr lang="sl-SI" cap="none" dirty="0" smtClean="0">
                <a:solidFill>
                  <a:srgbClr val="FF0000"/>
                </a:solidFill>
              </a:rPr>
              <a:t>GLASBILA S TIPKAMI </a:t>
            </a:r>
            <a:r>
              <a:rPr lang="sl-SI" cap="none" dirty="0" smtClean="0"/>
              <a:t>(klavir, orgle, harmonika) – s prsti pritiskamo na njihove tipke</a:t>
            </a:r>
          </a:p>
          <a:p>
            <a:pPr marL="0" indent="0">
              <a:buNone/>
            </a:pPr>
            <a:r>
              <a:rPr lang="sl-SI" cap="none" dirty="0" smtClean="0">
                <a:solidFill>
                  <a:srgbClr val="FF0000"/>
                </a:solidFill>
              </a:rPr>
              <a:t>3. Orkestrsko razporeditev</a:t>
            </a:r>
          </a:p>
          <a:p>
            <a:pPr marL="0" indent="0">
              <a:buNone/>
            </a:pPr>
            <a:r>
              <a:rPr lang="sl-SI" cap="none" dirty="0"/>
              <a:t>Skladatelji združujejo glasbila v večje ali manjše </a:t>
            </a:r>
            <a:r>
              <a:rPr lang="sl-SI" cap="none" dirty="0" smtClean="0"/>
              <a:t>instrumentalne zasedbe:</a:t>
            </a:r>
          </a:p>
          <a:p>
            <a:r>
              <a:rPr lang="sl-SI" cap="none" dirty="0" smtClean="0">
                <a:solidFill>
                  <a:srgbClr val="FF0000"/>
                </a:solidFill>
              </a:rPr>
              <a:t>Komorne zasedbe:</a:t>
            </a:r>
          </a:p>
          <a:p>
            <a:pPr marL="457200" lvl="1" indent="0">
              <a:buNone/>
            </a:pPr>
            <a:r>
              <a:rPr lang="sl-SI" cap="none" dirty="0" err="1" smtClean="0"/>
              <a:t>duo</a:t>
            </a:r>
            <a:r>
              <a:rPr lang="sl-SI" cap="none" dirty="0" smtClean="0"/>
              <a:t> (klavirski </a:t>
            </a:r>
            <a:r>
              <a:rPr lang="sl-SI" cap="none" dirty="0" err="1" smtClean="0"/>
              <a:t>duo</a:t>
            </a:r>
            <a:r>
              <a:rPr lang="sl-SI" cap="none" dirty="0" smtClean="0"/>
              <a:t> – 2 klavirja), trio (klavirski trio – klavir, violina, čelo), kvartet (godalni kvartet – 2 violini, viola, čelo), kvintet (pihalni kvintet - flavta, oboa, klarinet, fagot, fr. rog; trobilni kvintet – 2 trobenti, fr. rog, pozavna, tuba), </a:t>
            </a:r>
            <a:r>
              <a:rPr lang="sl-SI" cap="none" dirty="0"/>
              <a:t>sekstet, </a:t>
            </a:r>
            <a:r>
              <a:rPr lang="sl-SI" cap="none" dirty="0" err="1" smtClean="0"/>
              <a:t>septet</a:t>
            </a:r>
            <a:r>
              <a:rPr lang="sl-SI" cap="none" dirty="0"/>
              <a:t>, </a:t>
            </a:r>
            <a:r>
              <a:rPr lang="sl-SI" cap="none" dirty="0" smtClean="0"/>
              <a:t>oktet</a:t>
            </a:r>
            <a:r>
              <a:rPr lang="sl-SI" cap="none" dirty="0"/>
              <a:t>, </a:t>
            </a:r>
            <a:r>
              <a:rPr lang="sl-SI" cap="none" dirty="0" smtClean="0"/>
              <a:t>nonet, </a:t>
            </a:r>
            <a:r>
              <a:rPr lang="sl-SI" cap="none" dirty="0" err="1" smtClean="0"/>
              <a:t>decet</a:t>
            </a:r>
            <a:endParaRPr lang="sl-SI" cap="none" dirty="0"/>
          </a:p>
          <a:p>
            <a:pPr lvl="1"/>
            <a:endParaRPr lang="sl-SI" cap="none" dirty="0" smtClean="0"/>
          </a:p>
          <a:p>
            <a:pPr lvl="1"/>
            <a:endParaRPr lang="sl-SI" cap="none" dirty="0" smtClean="0"/>
          </a:p>
          <a:p>
            <a:endParaRPr lang="sl-SI" cap="none" dirty="0" smtClean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9994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1089890" y="600363"/>
            <a:ext cx="10714182" cy="6257637"/>
          </a:xfrm>
        </p:spPr>
        <p:txBody>
          <a:bodyPr>
            <a:normAutofit/>
          </a:bodyPr>
          <a:lstStyle/>
          <a:p>
            <a:r>
              <a:rPr lang="sl-SI" sz="2400" cap="none" dirty="0" smtClean="0">
                <a:solidFill>
                  <a:srgbClr val="FF0000"/>
                </a:solidFill>
              </a:rPr>
              <a:t>Orkestri</a:t>
            </a:r>
          </a:p>
          <a:p>
            <a:pPr marL="0" indent="0">
              <a:buNone/>
            </a:pPr>
            <a:r>
              <a:rPr lang="sl-SI" cap="none" dirty="0" smtClean="0"/>
              <a:t>Glede </a:t>
            </a:r>
            <a:r>
              <a:rPr lang="sl-SI" cap="none" dirty="0"/>
              <a:t>na zasedbo poznamo več orkestrov:</a:t>
            </a:r>
          </a:p>
          <a:p>
            <a:pPr marL="0" indent="0">
              <a:buNone/>
            </a:pPr>
            <a:r>
              <a:rPr lang="sl-SI" cap="none" dirty="0"/>
              <a:t>•	</a:t>
            </a:r>
            <a:r>
              <a:rPr lang="sl-SI" cap="none" dirty="0" smtClean="0">
                <a:solidFill>
                  <a:srgbClr val="FF0000"/>
                </a:solidFill>
              </a:rPr>
              <a:t>KOMORNI ORKESTER </a:t>
            </a:r>
            <a:r>
              <a:rPr lang="sl-SI" cap="none" dirty="0" smtClean="0"/>
              <a:t>- manjši, </a:t>
            </a:r>
            <a:r>
              <a:rPr lang="sl-SI" cap="none" dirty="0"/>
              <a:t>predvsem z nekaj godali in izbranimi pihali </a:t>
            </a:r>
            <a:r>
              <a:rPr lang="sl-SI" cap="none" dirty="0" smtClean="0"/>
              <a:t>ter </a:t>
            </a:r>
            <a:r>
              <a:rPr lang="sl-SI" cap="none" dirty="0"/>
              <a:t>trobili</a:t>
            </a:r>
          </a:p>
          <a:p>
            <a:pPr marL="0" indent="0">
              <a:buNone/>
            </a:pPr>
            <a:r>
              <a:rPr lang="sl-SI" cap="none" dirty="0"/>
              <a:t>•	</a:t>
            </a:r>
            <a:r>
              <a:rPr lang="sl-SI" cap="none" dirty="0" smtClean="0">
                <a:solidFill>
                  <a:srgbClr val="FF0000"/>
                </a:solidFill>
              </a:rPr>
              <a:t>PIHALNI ORKESTER </a:t>
            </a:r>
            <a:r>
              <a:rPr lang="sl-SI" cap="none" dirty="0" smtClean="0"/>
              <a:t>- pihala</a:t>
            </a:r>
            <a:r>
              <a:rPr lang="sl-SI" cap="none" dirty="0"/>
              <a:t>, </a:t>
            </a:r>
            <a:r>
              <a:rPr lang="sl-SI" cap="none" dirty="0" smtClean="0"/>
              <a:t>trobila </a:t>
            </a:r>
            <a:r>
              <a:rPr lang="sl-SI" cap="none" dirty="0"/>
              <a:t>in tolkala.</a:t>
            </a:r>
          </a:p>
          <a:p>
            <a:pPr marL="0" indent="0">
              <a:buNone/>
            </a:pPr>
            <a:r>
              <a:rPr lang="sl-SI" cap="none" dirty="0"/>
              <a:t>•	</a:t>
            </a:r>
            <a:r>
              <a:rPr lang="sl-SI" cap="none" dirty="0" smtClean="0">
                <a:solidFill>
                  <a:srgbClr val="FF0000"/>
                </a:solidFill>
              </a:rPr>
              <a:t>GODALNI ORKESTER </a:t>
            </a:r>
            <a:r>
              <a:rPr lang="sl-SI" cap="none" dirty="0" smtClean="0"/>
              <a:t>- </a:t>
            </a:r>
            <a:r>
              <a:rPr lang="sl-SI" cap="none" dirty="0"/>
              <a:t>vsa godala</a:t>
            </a:r>
          </a:p>
          <a:p>
            <a:pPr marL="0" indent="0">
              <a:buNone/>
            </a:pPr>
            <a:r>
              <a:rPr lang="sl-SI" cap="none" dirty="0"/>
              <a:t>•	</a:t>
            </a:r>
            <a:r>
              <a:rPr lang="sl-SI" cap="none" dirty="0" smtClean="0">
                <a:solidFill>
                  <a:srgbClr val="FF0000"/>
                </a:solidFill>
              </a:rPr>
              <a:t>HARMONIKARSKI ORKESTER </a:t>
            </a:r>
            <a:r>
              <a:rPr lang="sl-SI" cap="none" dirty="0" smtClean="0"/>
              <a:t>-  harmonike</a:t>
            </a:r>
            <a:endParaRPr lang="sl-SI" cap="none" dirty="0"/>
          </a:p>
          <a:p>
            <a:pPr marL="0" indent="0">
              <a:buNone/>
            </a:pPr>
            <a:r>
              <a:rPr lang="sl-SI" cap="none" dirty="0"/>
              <a:t>•	</a:t>
            </a:r>
            <a:r>
              <a:rPr lang="sl-SI" cap="none" dirty="0">
                <a:solidFill>
                  <a:srgbClr val="FF0000"/>
                </a:solidFill>
              </a:rPr>
              <a:t>JAZZ </a:t>
            </a:r>
            <a:r>
              <a:rPr lang="sl-SI" cap="none" dirty="0" smtClean="0">
                <a:solidFill>
                  <a:srgbClr val="FF0000"/>
                </a:solidFill>
              </a:rPr>
              <a:t>ORKESTER ali BIG BAND </a:t>
            </a:r>
            <a:r>
              <a:rPr lang="sl-SI" cap="none" dirty="0" smtClean="0"/>
              <a:t>- vključuje </a:t>
            </a:r>
            <a:r>
              <a:rPr lang="sl-SI" cap="none" dirty="0"/>
              <a:t>pihala, trobila, tolkala, </a:t>
            </a:r>
            <a:r>
              <a:rPr lang="sl-SI" cap="none" dirty="0" smtClean="0"/>
              <a:t>kitare, </a:t>
            </a:r>
            <a:r>
              <a:rPr lang="sl-SI" cap="none" dirty="0"/>
              <a:t>klavir in kontrabas</a:t>
            </a:r>
          </a:p>
          <a:p>
            <a:pPr marL="0" indent="0">
              <a:buNone/>
            </a:pPr>
            <a:r>
              <a:rPr lang="sl-SI" cap="none" dirty="0"/>
              <a:t>•	</a:t>
            </a:r>
            <a:r>
              <a:rPr lang="sl-SI" cap="none" dirty="0" smtClean="0">
                <a:solidFill>
                  <a:srgbClr val="FF0000"/>
                </a:solidFill>
              </a:rPr>
              <a:t>TAMBURAŠKI ORKESTER </a:t>
            </a:r>
            <a:r>
              <a:rPr lang="sl-SI" cap="none" dirty="0" smtClean="0"/>
              <a:t>– ljudski </a:t>
            </a:r>
            <a:r>
              <a:rPr lang="sl-SI" cap="none" dirty="0" smtClean="0"/>
              <a:t>instrumenti (bisernica</a:t>
            </a:r>
            <a:r>
              <a:rPr lang="sl-SI" cap="none" dirty="0"/>
              <a:t>, brač</a:t>
            </a:r>
            <a:r>
              <a:rPr lang="sl-SI" cap="none" dirty="0" smtClean="0"/>
              <a:t>, </a:t>
            </a:r>
            <a:r>
              <a:rPr lang="sl-SI" cap="none" dirty="0" err="1" smtClean="0"/>
              <a:t>čelovič</a:t>
            </a:r>
            <a:r>
              <a:rPr lang="sl-SI" cap="none" dirty="0" smtClean="0"/>
              <a:t>, </a:t>
            </a:r>
            <a:r>
              <a:rPr lang="sl-SI" cap="none" dirty="0"/>
              <a:t>bugarija, </a:t>
            </a:r>
            <a:r>
              <a:rPr lang="sl-SI" cap="none" dirty="0" smtClean="0"/>
              <a:t>berda)</a:t>
            </a:r>
            <a:endParaRPr lang="sl-SI" cap="none" dirty="0" smtClean="0"/>
          </a:p>
          <a:p>
            <a:pPr marL="0" indent="0">
              <a:buNone/>
            </a:pPr>
            <a:endParaRPr lang="sl-SI" cap="none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306" y="4617604"/>
            <a:ext cx="2454276" cy="20193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511" y="4617604"/>
            <a:ext cx="4717907" cy="2073652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-25241"/>
            <a:ext cx="3443430" cy="175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65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ljica">
  <a:themeElements>
    <a:clrScheme name="Kapljic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apljic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ljic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TM04033925[[fn=Kapljica]]</Template>
  <TotalTime>203</TotalTime>
  <Words>888</Words>
  <Application>Microsoft Office PowerPoint</Application>
  <PresentationFormat>Širokozaslonsko</PresentationFormat>
  <Paragraphs>101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3" baseType="lpstr">
      <vt:lpstr>Arial</vt:lpstr>
      <vt:lpstr>Tw Cen MT</vt:lpstr>
      <vt:lpstr>Kapljica</vt:lpstr>
      <vt:lpstr>Vokalna in instrumentalna glasba</vt:lpstr>
      <vt:lpstr>VOKALNA GLASBA</vt:lpstr>
      <vt:lpstr>PowerPointova predstavitev</vt:lpstr>
      <vt:lpstr>Delitve pevskih glasov</vt:lpstr>
      <vt:lpstr>Izvajalci vokalne glasbe</vt:lpstr>
      <vt:lpstr>PowerPointova predstavitev</vt:lpstr>
      <vt:lpstr>INSTRUMENTALNA GLASBA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Vokalna in instrumentalna glasba</dc:title>
  <dc:creator>AlešP</dc:creator>
  <cp:lastModifiedBy>Sola PC - SIO2020</cp:lastModifiedBy>
  <cp:revision>24</cp:revision>
  <dcterms:created xsi:type="dcterms:W3CDTF">2020-09-15T12:16:05Z</dcterms:created>
  <dcterms:modified xsi:type="dcterms:W3CDTF">2020-10-06T19:14:07Z</dcterms:modified>
</cp:coreProperties>
</file>