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449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573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7842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6092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9952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074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185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899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118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844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125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201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550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060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012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402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272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C70E51F-34FC-45B4-A1A5-1E8309143873}" type="datetimeFigureOut">
              <a:rPr lang="sl-SI" smtClean="0"/>
              <a:t>15. 09. 2020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3673D9B-AC2A-42F9-83B3-41B5684D6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9003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wgesT9nJXI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LmnsL6mFit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bRM2Gn9nU7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xW80sXsHs" TargetMode="External"/><Relationship Id="rId2" Type="http://schemas.openxmlformats.org/officeDocument/2006/relationships/hyperlink" Target="https://www.youtube.com/watch?v=wnacdOIoTB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HSsB5FLBud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470491" y="2587413"/>
            <a:ext cx="7766936" cy="114278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6600" dirty="0" smtClean="0"/>
              <a:t>GLASBA</a:t>
            </a:r>
            <a:br>
              <a:rPr lang="sl-SI" sz="6600" dirty="0" smtClean="0"/>
            </a:br>
            <a:r>
              <a:rPr lang="sl-SI" sz="6600" dirty="0" smtClean="0"/>
              <a:t>in </a:t>
            </a:r>
            <a:br>
              <a:rPr lang="sl-SI" sz="6600" dirty="0" smtClean="0"/>
            </a:br>
            <a:r>
              <a:rPr lang="sl-SI" sz="6600" dirty="0" smtClean="0"/>
              <a:t>ZVOK</a:t>
            </a:r>
            <a:endParaRPr lang="sl-SI" sz="66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486400" y="4325112"/>
            <a:ext cx="3593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400" dirty="0" smtClean="0"/>
              <a:t> GIMNAZIJA PTUJ</a:t>
            </a:r>
          </a:p>
          <a:p>
            <a:pPr algn="r"/>
            <a:r>
              <a:rPr lang="sl-SI" sz="2400" dirty="0" smtClean="0"/>
              <a:t>Aleš Pevec, prof.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2937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LASTNOSTI ZVOKA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Položaj zvoka v prostoru</a:t>
            </a:r>
          </a:p>
          <a:p>
            <a:pPr lvl="1"/>
            <a:r>
              <a:rPr lang="sl-SI" dirty="0" smtClean="0"/>
              <a:t>Uho zazna iz katere smeri zvok prihaja</a:t>
            </a:r>
          </a:p>
          <a:p>
            <a:pPr lvl="1"/>
            <a:r>
              <a:rPr lang="sl-SI" dirty="0" smtClean="0"/>
              <a:t>Pomembna lastnost pri načrtovanju koncertnih dvoran</a:t>
            </a:r>
          </a:p>
          <a:p>
            <a:pPr lvl="1"/>
            <a:r>
              <a:rPr lang="sl-SI" dirty="0" smtClean="0"/>
              <a:t>Prostorski zvok – pričarajo zvočniki razporejeni po prostoru</a:t>
            </a:r>
          </a:p>
          <a:p>
            <a:pPr lvl="2"/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5140" t="-243" b="-1"/>
          <a:stretch/>
        </p:blipFill>
        <p:spPr>
          <a:xfrm>
            <a:off x="7574696" y="2373024"/>
            <a:ext cx="4617304" cy="37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DOJEMANJE ZVOKA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19925"/>
            <a:ext cx="8596668" cy="3880773"/>
          </a:xfrm>
        </p:spPr>
        <p:txBody>
          <a:bodyPr/>
          <a:lstStyle/>
          <a:p>
            <a:r>
              <a:rPr lang="sl-SI" dirty="0" smtClean="0"/>
              <a:t>Organ za sluh je uho – človek zaznava zvok s celim telesom z ušesom pa ga pretvarja v slušne impulze, ki jih ločuje z možgani.</a:t>
            </a:r>
          </a:p>
          <a:p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666" y="2390375"/>
            <a:ext cx="6117336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POSLUŠANJE </a:t>
            </a:r>
            <a:r>
              <a:rPr lang="sl-SI" dirty="0" smtClean="0"/>
              <a:t>ZVOKA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ZVOČNA </a:t>
            </a:r>
            <a:r>
              <a:rPr lang="sl-SI" sz="2400" dirty="0" smtClean="0"/>
              <a:t>KULISA </a:t>
            </a:r>
          </a:p>
          <a:p>
            <a:pPr lvl="2"/>
            <a:r>
              <a:rPr lang="sl-SI" sz="1800" dirty="0" smtClean="0"/>
              <a:t>glasba </a:t>
            </a:r>
            <a:r>
              <a:rPr lang="sl-SI" sz="1800" dirty="0"/>
              <a:t>nas obdaja, ne da bi se zavedali, npr. v </a:t>
            </a:r>
            <a:r>
              <a:rPr lang="sl-SI" sz="1800" dirty="0" smtClean="0"/>
              <a:t>trgovini</a:t>
            </a:r>
            <a:endParaRPr lang="sl-SI" sz="1800" dirty="0"/>
          </a:p>
          <a:p>
            <a:endParaRPr lang="sl-SI" sz="2400" dirty="0"/>
          </a:p>
          <a:p>
            <a:r>
              <a:rPr lang="sl-SI" sz="2400" dirty="0"/>
              <a:t>POSLUŠANJE NA ČUSTVENI </a:t>
            </a:r>
            <a:r>
              <a:rPr lang="sl-SI" sz="2400" dirty="0" smtClean="0"/>
              <a:t>RAVNI </a:t>
            </a:r>
          </a:p>
          <a:p>
            <a:pPr lvl="2"/>
            <a:r>
              <a:rPr lang="sl-SI" sz="1800" dirty="0" smtClean="0"/>
              <a:t>poslušamo </a:t>
            </a:r>
            <a:r>
              <a:rPr lang="sl-SI" sz="1800" dirty="0"/>
              <a:t>glasbo, ki nam je všeč, jo dobro </a:t>
            </a:r>
            <a:r>
              <a:rPr lang="sl-SI" sz="1800" dirty="0" smtClean="0"/>
              <a:t>poznamo</a:t>
            </a:r>
            <a:r>
              <a:rPr lang="sl-SI" sz="1800" dirty="0"/>
              <a:t>, se dobro </a:t>
            </a:r>
            <a:r>
              <a:rPr lang="sl-SI" sz="1800" dirty="0" smtClean="0"/>
              <a:t>počutimo</a:t>
            </a:r>
          </a:p>
          <a:p>
            <a:pPr marL="914400" lvl="2" indent="0">
              <a:buNone/>
            </a:pPr>
            <a:endParaRPr lang="sl-SI" sz="1800" dirty="0"/>
          </a:p>
          <a:p>
            <a:r>
              <a:rPr lang="sl-SI" sz="2400" dirty="0" smtClean="0"/>
              <a:t>AKTIVNO </a:t>
            </a:r>
            <a:r>
              <a:rPr lang="sl-SI" sz="2400" dirty="0"/>
              <a:t>POSLUŠANJE GLASBE</a:t>
            </a:r>
          </a:p>
          <a:p>
            <a:pPr lvl="2"/>
            <a:r>
              <a:rPr lang="sl-SI" sz="1800" dirty="0" smtClean="0"/>
              <a:t>če </a:t>
            </a:r>
            <a:r>
              <a:rPr lang="sl-SI" sz="1800" dirty="0"/>
              <a:t>določene glasbe ne poznamo dovolj in jo </a:t>
            </a:r>
            <a:r>
              <a:rPr lang="sl-SI" sz="1800" dirty="0" smtClean="0"/>
              <a:t>želimo </a:t>
            </a:r>
            <a:r>
              <a:rPr lang="sl-SI" sz="1800" dirty="0"/>
              <a:t>razumeti, jo dobro poznati, želimo ustvariti svoje mnenje, npr. v </a:t>
            </a:r>
            <a:r>
              <a:rPr lang="sl-SI" sz="1800" dirty="0" smtClean="0"/>
              <a:t>šoli</a:t>
            </a:r>
            <a:endParaRPr lang="sl-SI" sz="18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660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KAJ JE GLASBA?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89" t="41311" r="29497" b="34556"/>
          <a:stretch/>
        </p:blipFill>
        <p:spPr>
          <a:xfrm>
            <a:off x="1813406" y="1353589"/>
            <a:ext cx="8960442" cy="42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9686" y="299550"/>
            <a:ext cx="10353762" cy="970450"/>
          </a:xfrm>
        </p:spPr>
        <p:txBody>
          <a:bodyPr/>
          <a:lstStyle/>
          <a:p>
            <a:r>
              <a:rPr lang="sl-SI" dirty="0" smtClean="0"/>
              <a:t>KAJ JE GLASBA?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83396" y="1112982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sl-SI" sz="2000" b="1" dirty="0" smtClean="0"/>
              <a:t>Glasba</a:t>
            </a:r>
            <a:r>
              <a:rPr lang="sl-SI" sz="2000" dirty="0"/>
              <a:t> ali </a:t>
            </a:r>
            <a:r>
              <a:rPr lang="sl-SI" sz="2000" b="1" dirty="0" smtClean="0"/>
              <a:t>muzika</a:t>
            </a:r>
            <a:r>
              <a:rPr lang="sl-SI" sz="2000" dirty="0"/>
              <a:t> </a:t>
            </a:r>
            <a:r>
              <a:rPr lang="sl-SI" sz="2000" dirty="0" smtClean="0"/>
              <a:t>(grško – umetnost muz) </a:t>
            </a:r>
            <a:r>
              <a:rPr lang="sl-SI" sz="2000" dirty="0"/>
              <a:t>je pojem, ki </a:t>
            </a:r>
            <a:r>
              <a:rPr lang="sl-SI" sz="2000" dirty="0" smtClean="0"/>
              <a:t>si ga </a:t>
            </a:r>
            <a:r>
              <a:rPr lang="sl-SI" sz="2000" dirty="0"/>
              <a:t>lahko razlagamo na več načinov. Pogosto je </a:t>
            </a:r>
            <a:r>
              <a:rPr lang="sl-SI" sz="2000" dirty="0" smtClean="0"/>
              <a:t>glasba označena </a:t>
            </a:r>
            <a:r>
              <a:rPr lang="sl-SI" sz="2000" dirty="0"/>
              <a:t>kot umetnost, oblika zabave ali nasprotje </a:t>
            </a:r>
            <a:r>
              <a:rPr lang="sl-SI" sz="2000" dirty="0" smtClean="0">
                <a:solidFill>
                  <a:schemeClr val="tx2"/>
                </a:solidFill>
              </a:rPr>
              <a:t>govora</a:t>
            </a:r>
            <a:r>
              <a:rPr lang="sl-SI" sz="2000" dirty="0">
                <a:solidFill>
                  <a:schemeClr val="tx2"/>
                </a:solidFill>
              </a:rPr>
              <a:t> </a:t>
            </a:r>
            <a:r>
              <a:rPr lang="sl-SI" sz="2000" dirty="0"/>
              <a:t>oziroma hrupa</a:t>
            </a:r>
            <a:r>
              <a:rPr lang="sl-SI" sz="2000" dirty="0" smtClean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46" y="2240450"/>
            <a:ext cx="6285168" cy="43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5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413" y="406400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ZVOK	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1030" y="1145309"/>
            <a:ext cx="8596668" cy="5447515"/>
          </a:xfrm>
        </p:spPr>
        <p:txBody>
          <a:bodyPr>
            <a:normAutofit lnSpcReduction="10000"/>
          </a:bodyPr>
          <a:lstStyle/>
          <a:p>
            <a:r>
              <a:rPr lang="sl-SI" sz="2000" dirty="0" smtClean="0"/>
              <a:t>Je vse, kar zaznamo s sluhom</a:t>
            </a:r>
          </a:p>
          <a:p>
            <a:r>
              <a:rPr lang="sl-SI" sz="2000" dirty="0" smtClean="0"/>
              <a:t>Začutimo ga s telesom in dojemamo z razumom</a:t>
            </a:r>
          </a:p>
          <a:p>
            <a:r>
              <a:rPr lang="sl-SI" sz="2000" dirty="0" smtClean="0"/>
              <a:t>Je energija, ki se širi po prostoru kot nihanje/valovanje</a:t>
            </a:r>
          </a:p>
          <a:p>
            <a:r>
              <a:rPr lang="sl-SI" sz="2000" dirty="0" smtClean="0"/>
              <a:t>V glasbi ga (zaradi različnih fizikalnih lastnosti) delimo na tri skupine:</a:t>
            </a:r>
          </a:p>
          <a:p>
            <a:pPr marL="1257300" lvl="2" indent="-342900">
              <a:buFont typeface="+mj-lt"/>
              <a:buAutoNum type="arabicPeriod"/>
            </a:pPr>
            <a:r>
              <a:rPr lang="sl-SI" sz="1800" b="1" i="1" u="sng" dirty="0" smtClean="0">
                <a:solidFill>
                  <a:srgbClr val="FF0000"/>
                </a:solidFill>
              </a:rPr>
              <a:t>ŠUM</a:t>
            </a:r>
          </a:p>
          <a:p>
            <a:pPr marL="1257300" lvl="2" indent="-342900">
              <a:buFont typeface="+mj-lt"/>
              <a:buAutoNum type="arabicPeriod"/>
            </a:pPr>
            <a:r>
              <a:rPr lang="sl-SI" sz="1800" b="1" i="1" u="sng" dirty="0" smtClean="0">
                <a:solidFill>
                  <a:srgbClr val="FF0000"/>
                </a:solidFill>
              </a:rPr>
              <a:t>ZVEN</a:t>
            </a:r>
          </a:p>
          <a:p>
            <a:pPr marL="1257300" lvl="2" indent="-342900">
              <a:buFont typeface="+mj-lt"/>
              <a:buAutoNum type="arabicPeriod"/>
            </a:pPr>
            <a:r>
              <a:rPr lang="sl-SI" sz="1800" b="1" i="1" u="sng" dirty="0" smtClean="0">
                <a:solidFill>
                  <a:srgbClr val="FF0000"/>
                </a:solidFill>
              </a:rPr>
              <a:t>TON</a:t>
            </a:r>
          </a:p>
          <a:p>
            <a:pPr marL="1257300" lvl="2" indent="-342900">
              <a:buFont typeface="+mj-lt"/>
              <a:buAutoNum type="arabicPeriod"/>
            </a:pPr>
            <a:endParaRPr lang="sl-SI" sz="1800" b="1" i="1" u="sng" dirty="0">
              <a:solidFill>
                <a:schemeClr val="accent5"/>
              </a:solidFill>
            </a:endParaRPr>
          </a:p>
          <a:p>
            <a:pPr marL="1257300" lvl="2" indent="-342900">
              <a:buFont typeface="+mj-lt"/>
              <a:buAutoNum type="arabicPeriod"/>
            </a:pPr>
            <a:endParaRPr lang="sl-SI" sz="1800" b="1" i="1" u="sng" dirty="0" smtClean="0">
              <a:solidFill>
                <a:schemeClr val="accent5"/>
              </a:solidFill>
            </a:endParaRPr>
          </a:p>
          <a:p>
            <a:pPr marL="1257300" lvl="2" indent="-342900">
              <a:buFont typeface="+mj-lt"/>
              <a:buAutoNum type="arabicPeriod"/>
            </a:pPr>
            <a:endParaRPr lang="sl-SI" sz="1800" b="1" i="1" u="sng" dirty="0">
              <a:solidFill>
                <a:schemeClr val="accent5"/>
              </a:solidFill>
            </a:endParaRPr>
          </a:p>
          <a:p>
            <a:endParaRPr lang="sl-SI" sz="2400" dirty="0" smtClean="0">
              <a:hlinkClick r:id="rId2"/>
            </a:endParaRPr>
          </a:p>
          <a:p>
            <a:endParaRPr lang="sl-SI" sz="2400" dirty="0">
              <a:hlinkClick r:id="rId2"/>
            </a:endParaRPr>
          </a:p>
          <a:p>
            <a:r>
              <a:rPr lang="sl-SI" sz="2400" dirty="0" smtClean="0">
                <a:hlinkClick r:id="rId2"/>
              </a:rPr>
              <a:t>https</a:t>
            </a:r>
            <a:r>
              <a:rPr lang="sl-SI" sz="2400" dirty="0">
                <a:hlinkClick r:id="rId2"/>
              </a:rPr>
              <a:t>://www.youtube.com/watch?v=wgesT9nJXI0</a:t>
            </a:r>
            <a:endParaRPr lang="sl-SI" sz="2200" b="1" i="1" u="sng" dirty="0">
              <a:solidFill>
                <a:schemeClr val="accent5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064" y="3145792"/>
            <a:ext cx="5879592" cy="2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ŠUM	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780170" y="1782618"/>
            <a:ext cx="10621012" cy="5163127"/>
          </a:xfrm>
        </p:spPr>
        <p:txBody>
          <a:bodyPr>
            <a:normAutofit/>
          </a:bodyPr>
          <a:lstStyle/>
          <a:p>
            <a:r>
              <a:rPr lang="sl-SI" sz="2000" dirty="0" smtClean="0"/>
              <a:t>Je zmes mnogih neenakomernih valovanj/nihanj</a:t>
            </a:r>
          </a:p>
          <a:p>
            <a:r>
              <a:rPr lang="sl-SI" sz="2000" b="1" i="1" dirty="0" smtClean="0">
                <a:solidFill>
                  <a:srgbClr val="FF0000"/>
                </a:solidFill>
              </a:rPr>
              <a:t>Šumi so: ropot, šumenje, prasketanje, poki</a:t>
            </a:r>
          </a:p>
          <a:p>
            <a:r>
              <a:rPr lang="sl-SI" sz="2000" b="1" i="1" dirty="0" smtClean="0">
                <a:solidFill>
                  <a:srgbClr val="FF0000"/>
                </a:solidFill>
              </a:rPr>
              <a:t>Nimajo določene tonske višine </a:t>
            </a:r>
          </a:p>
          <a:p>
            <a:pPr marL="0" indent="0">
              <a:buNone/>
            </a:pPr>
            <a:r>
              <a:rPr lang="sl-SI" sz="2000" b="1" i="1" dirty="0">
                <a:solidFill>
                  <a:srgbClr val="FF0000"/>
                </a:solidFill>
              </a:rPr>
              <a:t> </a:t>
            </a:r>
            <a:r>
              <a:rPr lang="sl-SI" sz="2000" b="1" i="1" dirty="0" smtClean="0">
                <a:solidFill>
                  <a:srgbClr val="FF0000"/>
                </a:solidFill>
              </a:rPr>
              <a:t>    (ne moreš jih zapeti)</a:t>
            </a:r>
          </a:p>
          <a:p>
            <a:r>
              <a:rPr lang="sl-SI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Beli šum</a:t>
            </a:r>
            <a:endParaRPr lang="sl-SI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57300" lvl="2" indent="-342900">
              <a:buFont typeface="+mj-lt"/>
              <a:buAutoNum type="arabicPeriod"/>
            </a:pPr>
            <a:endParaRPr lang="sl-SI" sz="1800" b="1" i="1" u="sng" dirty="0">
              <a:solidFill>
                <a:schemeClr val="accent5"/>
              </a:solidFill>
            </a:endParaRPr>
          </a:p>
          <a:p>
            <a:r>
              <a:rPr lang="sl-SI" dirty="0" smtClean="0">
                <a:hlinkClick r:id="rId2"/>
              </a:rPr>
              <a:t>https</a:t>
            </a:r>
            <a:r>
              <a:rPr lang="sl-SI" dirty="0">
                <a:hlinkClick r:id="rId2"/>
              </a:rPr>
              <a:t>://www.youtube.com/watch?v=LmnsL6mFitk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287" y="1562841"/>
            <a:ext cx="4772390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ZVEN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Ima približno tonsko višino</a:t>
            </a:r>
          </a:p>
          <a:p>
            <a:r>
              <a:rPr lang="sl-SI" sz="2000" b="1" i="1" dirty="0" smtClean="0">
                <a:solidFill>
                  <a:srgbClr val="FF0000"/>
                </a:solidFill>
              </a:rPr>
              <a:t>Palčke, triangel, činele, bobni - (ritmična glasbila)</a:t>
            </a:r>
          </a:p>
          <a:p>
            <a:r>
              <a:rPr lang="sl-SI" dirty="0" smtClean="0">
                <a:hlinkClick r:id="rId2"/>
              </a:rPr>
              <a:t>https</a:t>
            </a:r>
            <a:r>
              <a:rPr lang="sl-SI" dirty="0">
                <a:hlinkClick r:id="rId2"/>
              </a:rPr>
              <a:t>://www.youtube.com/watch?v=bRM2Gn9nU7Q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839" y="3088277"/>
            <a:ext cx="3789793" cy="29530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684" y="3447288"/>
            <a:ext cx="4835091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TON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55036"/>
            <a:ext cx="8596668" cy="3880773"/>
          </a:xfrm>
        </p:spPr>
        <p:txBody>
          <a:bodyPr/>
          <a:lstStyle/>
          <a:p>
            <a:r>
              <a:rPr lang="sl-SI" dirty="0"/>
              <a:t>Je </a:t>
            </a:r>
            <a:r>
              <a:rPr lang="sl-SI" dirty="0" smtClean="0"/>
              <a:t>ENAKOMERNO VALOVANJE/NIHANJE</a:t>
            </a:r>
          </a:p>
          <a:p>
            <a:r>
              <a:rPr lang="sl-SI" dirty="0" smtClean="0"/>
              <a:t>Ima natančno določeno tonsko višino (zapisujemo jih s notami)</a:t>
            </a:r>
          </a:p>
          <a:p>
            <a:r>
              <a:rPr lang="sl-SI" dirty="0" smtClean="0"/>
              <a:t>Lahko jih pojemo ali igramo na različne instrumente</a:t>
            </a:r>
            <a:endParaRPr lang="sl-SI" dirty="0"/>
          </a:p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www.youtube.com/watch?v=wnacdOIoTBQ</a:t>
            </a:r>
            <a:endParaRPr lang="sl-SI" dirty="0" smtClean="0"/>
          </a:p>
          <a:p>
            <a:r>
              <a:rPr lang="sl-SI" dirty="0">
                <a:hlinkClick r:id="rId3"/>
              </a:rPr>
              <a:t>https://www.youtube.com/watch?v=lExW80sXsHs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150" y="4050792"/>
            <a:ext cx="3944670" cy="228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LASTNOSTI ZVOKA	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4945" y="1580050"/>
            <a:ext cx="9090106" cy="5192665"/>
          </a:xfrm>
        </p:spPr>
        <p:txBody>
          <a:bodyPr>
            <a:normAutofit/>
          </a:bodyPr>
          <a:lstStyle/>
          <a:p>
            <a:r>
              <a:rPr lang="sl-SI" dirty="0" smtClean="0"/>
              <a:t>Višina zvoka (v glasbi frekvenca – Hz, določa višino tona)</a:t>
            </a:r>
          </a:p>
          <a:p>
            <a:pPr lvl="2"/>
            <a:r>
              <a:rPr lang="sl-SI" sz="2000" dirty="0" smtClean="0"/>
              <a:t>Ton a1 je visok natančno 440 Hz</a:t>
            </a:r>
          </a:p>
          <a:p>
            <a:pPr lvl="2"/>
            <a:r>
              <a:rPr lang="sl-SI" sz="2000" dirty="0" smtClean="0"/>
              <a:t>Slušni prag je od 16 Hz do 20.000 Hz</a:t>
            </a:r>
          </a:p>
          <a:p>
            <a:pPr lvl="2"/>
            <a:r>
              <a:rPr lang="sl-SI" sz="2000" dirty="0">
                <a:hlinkClick r:id="rId2"/>
              </a:rPr>
              <a:t>https://</a:t>
            </a:r>
            <a:r>
              <a:rPr lang="sl-SI" sz="2000" dirty="0" smtClean="0">
                <a:hlinkClick r:id="rId2"/>
              </a:rPr>
              <a:t>www.youtube.com/watch?v=HSsB5FLBudA</a:t>
            </a:r>
            <a:endParaRPr lang="sl-SI" sz="2000" dirty="0" smtClean="0"/>
          </a:p>
          <a:p>
            <a:pPr lvl="2"/>
            <a:r>
              <a:rPr lang="sl-SI" sz="2000" dirty="0" smtClean="0"/>
              <a:t>Ultrazvok </a:t>
            </a:r>
          </a:p>
          <a:p>
            <a:pPr lvl="3"/>
            <a:r>
              <a:rPr lang="sl-SI" sz="1800" dirty="0" smtClean="0"/>
              <a:t>je za človeka neslišni zvok – nad 20.000 Hz - medicina</a:t>
            </a:r>
          </a:p>
          <a:p>
            <a:pPr lvl="2"/>
            <a:r>
              <a:rPr lang="sl-SI" sz="2000" dirty="0" smtClean="0"/>
              <a:t>Infrazvok </a:t>
            </a:r>
          </a:p>
          <a:p>
            <a:pPr lvl="3"/>
            <a:r>
              <a:rPr lang="sl-SI" sz="1800" dirty="0" smtClean="0"/>
              <a:t>za človeka neslišni in nevaren zvok – pod 16 Hz – potresi </a:t>
            </a:r>
          </a:p>
          <a:p>
            <a:pPr lvl="2"/>
            <a:endParaRPr lang="sl-SI" dirty="0" smtClean="0"/>
          </a:p>
          <a:p>
            <a:r>
              <a:rPr lang="sl-SI" dirty="0" smtClean="0"/>
              <a:t>Jakost zvoka (merimo ga z decibeli </a:t>
            </a:r>
            <a:r>
              <a:rPr lang="sl-SI" dirty="0" err="1" smtClean="0"/>
              <a:t>dB</a:t>
            </a:r>
            <a:r>
              <a:rPr lang="sl-SI" dirty="0" smtClean="0"/>
              <a:t>)</a:t>
            </a:r>
          </a:p>
          <a:p>
            <a:pPr lvl="2"/>
            <a:r>
              <a:rPr lang="sl-SI" dirty="0" smtClean="0"/>
              <a:t>1 B = 10 </a:t>
            </a:r>
            <a:r>
              <a:rPr lang="sl-SI" dirty="0" err="1" smtClean="0"/>
              <a:t>dB</a:t>
            </a:r>
            <a:r>
              <a:rPr lang="sl-SI" dirty="0" smtClean="0"/>
              <a:t> (po Grahamu Bellu)</a:t>
            </a:r>
          </a:p>
          <a:p>
            <a:pPr marL="914400" lvl="2" indent="0">
              <a:buNone/>
            </a:pPr>
            <a:endParaRPr lang="sl-SI" dirty="0" smtClean="0"/>
          </a:p>
          <a:p>
            <a:pPr lvl="2"/>
            <a:endParaRPr lang="sl-SI" dirty="0" smtClean="0"/>
          </a:p>
          <a:p>
            <a:pPr lvl="2"/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489" y="1961880"/>
            <a:ext cx="4163391" cy="323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LASTNOSTI ZVOKA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72184"/>
            <a:ext cx="8596668" cy="4272833"/>
          </a:xfrm>
        </p:spPr>
        <p:txBody>
          <a:bodyPr/>
          <a:lstStyle/>
          <a:p>
            <a:r>
              <a:rPr lang="sl-SI" sz="2400" dirty="0" smtClean="0"/>
              <a:t>Barva zvoka</a:t>
            </a:r>
          </a:p>
          <a:p>
            <a:pPr lvl="2"/>
            <a:r>
              <a:rPr lang="sl-SI" sz="1800" dirty="0" smtClean="0"/>
              <a:t>Zvočno barvo povzročajo </a:t>
            </a:r>
            <a:r>
              <a:rPr lang="sl-SI" sz="1800" dirty="0" err="1" smtClean="0"/>
              <a:t>alikvotni</a:t>
            </a:r>
            <a:r>
              <a:rPr lang="sl-SI" sz="1800" dirty="0" smtClean="0"/>
              <a:t> toni oz. delni toni</a:t>
            </a:r>
          </a:p>
          <a:p>
            <a:pPr lvl="2"/>
            <a:r>
              <a:rPr lang="sl-SI" sz="1800" dirty="0" smtClean="0"/>
              <a:t>Ton </a:t>
            </a:r>
            <a:r>
              <a:rPr lang="sl-SI" sz="1800" dirty="0"/>
              <a:t>je glede na barvo lahko: čisti, topel, oster, širok, temen, svetel, </a:t>
            </a:r>
            <a:endParaRPr lang="sl-SI" sz="1800" dirty="0" smtClean="0"/>
          </a:p>
          <a:p>
            <a:pPr marL="810000" lvl="2" indent="0">
              <a:buNone/>
            </a:pPr>
            <a:r>
              <a:rPr lang="sl-SI" sz="1800" dirty="0" smtClean="0"/>
              <a:t>      težek</a:t>
            </a:r>
            <a:r>
              <a:rPr lang="sl-SI" sz="1800" dirty="0"/>
              <a:t>, </a:t>
            </a:r>
            <a:r>
              <a:rPr lang="sl-SI" sz="1800" dirty="0" smtClean="0"/>
              <a:t>medel</a:t>
            </a:r>
            <a:r>
              <a:rPr lang="sl-SI" sz="1800" dirty="0"/>
              <a:t>, žameten, zveneči, ozek, hripav, rezek, </a:t>
            </a:r>
            <a:r>
              <a:rPr lang="sl-SI" sz="1800" dirty="0" smtClean="0"/>
              <a:t>okrogel …</a:t>
            </a:r>
          </a:p>
          <a:p>
            <a:pPr lvl="2"/>
            <a:r>
              <a:rPr lang="sl-SI" sz="1800" dirty="0" err="1" smtClean="0"/>
              <a:t>Sinestetiki</a:t>
            </a:r>
            <a:r>
              <a:rPr lang="sl-SI" sz="1800" dirty="0" smtClean="0"/>
              <a:t> dojemajo zvoke kot barvo (Skrjabin, </a:t>
            </a:r>
            <a:r>
              <a:rPr lang="sl-SI" sz="1800" dirty="0" err="1" smtClean="0"/>
              <a:t>Messiaen</a:t>
            </a:r>
            <a:r>
              <a:rPr lang="sl-SI" sz="1800" dirty="0" smtClean="0"/>
              <a:t>)</a:t>
            </a:r>
          </a:p>
          <a:p>
            <a:r>
              <a:rPr lang="sl-SI" sz="2400" dirty="0" smtClean="0"/>
              <a:t>Trajanje zvoka</a:t>
            </a:r>
          </a:p>
          <a:p>
            <a:pPr lvl="2"/>
            <a:r>
              <a:rPr lang="sl-SI" sz="1800" dirty="0" smtClean="0"/>
              <a:t>Vsak posameznik po svoje doživlja čas in trajanje zvoka</a:t>
            </a:r>
          </a:p>
          <a:p>
            <a:pPr lvl="2"/>
            <a:r>
              <a:rPr lang="sl-SI" sz="1800" dirty="0"/>
              <a:t>V glasbi so ta trajanja urejena z ritmičnimi vrednostmi, kot so celinka, polovinka, četrtinka, osminka, </a:t>
            </a:r>
            <a:r>
              <a:rPr lang="sl-SI" sz="1800" dirty="0" err="1" smtClean="0"/>
              <a:t>šestnajstinka</a:t>
            </a:r>
            <a:endParaRPr lang="sl-SI" sz="1800" dirty="0" smtClean="0"/>
          </a:p>
          <a:p>
            <a:pPr lvl="2"/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363" y="1931033"/>
            <a:ext cx="3971637" cy="20541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484" y="5180393"/>
            <a:ext cx="8153516" cy="16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ril">
  <a:themeElements>
    <a:clrScheme name="Skril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kril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ri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TM04033929[[fn=Skril]]</Template>
  <TotalTime>216</TotalTime>
  <Words>434</Words>
  <Application>Microsoft Office PowerPoint</Application>
  <PresentationFormat>Širokozaslonsko</PresentationFormat>
  <Paragraphs>79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Calisto MT</vt:lpstr>
      <vt:lpstr>Trebuchet MS</vt:lpstr>
      <vt:lpstr>Wingdings 2</vt:lpstr>
      <vt:lpstr>Skril</vt:lpstr>
      <vt:lpstr>GLASBA in  ZVOK</vt:lpstr>
      <vt:lpstr>KAJ JE GLASBA? </vt:lpstr>
      <vt:lpstr>KAJ JE GLASBA?</vt:lpstr>
      <vt:lpstr>ZVOK  </vt:lpstr>
      <vt:lpstr>ŠUM </vt:lpstr>
      <vt:lpstr>ZVEN</vt:lpstr>
      <vt:lpstr>TON</vt:lpstr>
      <vt:lpstr>LASTNOSTI ZVOKA </vt:lpstr>
      <vt:lpstr>LASTNOSTI ZVOKA</vt:lpstr>
      <vt:lpstr>LASTNOSTI ZVOKA</vt:lpstr>
      <vt:lpstr>DOJEMANJE ZVOKA</vt:lpstr>
      <vt:lpstr>POSLUŠANJE ZVOKA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GLASBA ZVOK</dc:title>
  <dc:creator>AlešP</dc:creator>
  <cp:lastModifiedBy>AlešP</cp:lastModifiedBy>
  <cp:revision>20</cp:revision>
  <dcterms:created xsi:type="dcterms:W3CDTF">2020-09-07T08:23:58Z</dcterms:created>
  <dcterms:modified xsi:type="dcterms:W3CDTF">2020-09-15T08:47:15Z</dcterms:modified>
</cp:coreProperties>
</file>