
<file path=[Content_Types].xml><?xml version="1.0" encoding="utf-8"?>
<Types xmlns="http://schemas.openxmlformats.org/package/2006/content-types"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5" r:id="rId6"/>
    <p:sldId id="268" r:id="rId7"/>
    <p:sldId id="267" r:id="rId8"/>
    <p:sldId id="266" r:id="rId9"/>
    <p:sldId id="270" r:id="rId10"/>
    <p:sldId id="272" r:id="rId11"/>
    <p:sldId id="269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porabnik" initials="U" lastIdx="4" clrIdx="0">
    <p:extLst>
      <p:ext uri="{19B8F6BF-5375-455C-9EA6-DF929625EA0E}">
        <p15:presenceInfo xmlns:p15="http://schemas.microsoft.com/office/powerpoint/2012/main" userId="Uporab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2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16T12:26:28.903" idx="2">
    <p:pos x="10" y="10"/>
    <p:text>shubertiade</p:text>
    <p:extLst>
      <p:ext uri="{C676402C-5697-4E1C-873F-D02D1690AC5C}">
        <p15:threadingInfo xmlns:p15="http://schemas.microsoft.com/office/powerpoint/2012/main" timeZoneBias="-60"/>
      </p:ext>
    </p:extLst>
  </p:cm>
  <p:cm authorId="1" dt="2020-12-16T12:27:38.435" idx="4">
    <p:pos x="10" y="146"/>
    <p:text>shubertiade</p:text>
    <p:extLst>
      <p:ext uri="{C676402C-5697-4E1C-873F-D02D1690AC5C}">
        <p15:threadingInfo xmlns:p15="http://schemas.microsoft.com/office/powerpoint/2012/main" timeZoneBias="-60">
          <p15:parentCm authorId="1" idx="2"/>
        </p15:threadingInfo>
      </p:ext>
    </p:extLst>
  </p:cm>
  <p:cm authorId="1" dt="2020-12-16T12:27:26.475" idx="3">
    <p:pos x="146" y="146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F9DrUXowBo" TargetMode="External"/><Relationship Id="rId2" Type="http://schemas.openxmlformats.org/officeDocument/2006/relationships/hyperlink" Target="https://www.youtube.com/watch?v=JS91p-vmSf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simona.weber.goljuf@osnhr.s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www.youtube.com/watch?v=mwcnhmAY8bI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www.youtube.com/watch?v=mwcnhmAY8b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7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comments" Target="../comments/commen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WnKMzAedK4&amp;t=94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S91p-vmSf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CD08B6-B64E-4AE9-A53A-279A26AB08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Franz </a:t>
            </a:r>
            <a:r>
              <a:rPr lang="sl-SI" dirty="0" err="1"/>
              <a:t>schubert</a:t>
            </a:r>
            <a:endParaRPr lang="sl-SI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5426FE9-4F99-4D0C-839C-306F5560A1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SIMONA WEBER GOLJUF,</a:t>
            </a:r>
          </a:p>
          <a:p>
            <a:r>
              <a:rPr lang="sl-SI" dirty="0"/>
              <a:t>OŠ NH RAJKA HRASTNIK</a:t>
            </a:r>
          </a:p>
        </p:txBody>
      </p:sp>
    </p:spTree>
    <p:extLst>
      <p:ext uri="{BB962C8B-B14F-4D97-AF65-F5344CB8AC3E}">
        <p14:creationId xmlns:p14="http://schemas.microsoft.com/office/powerpoint/2010/main" val="1095569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6E4884EB-AD3F-4FB1-8801-70DA7ACF1D37}"/>
              </a:ext>
            </a:extLst>
          </p:cNvPr>
          <p:cNvSpPr/>
          <p:nvPr/>
        </p:nvSpPr>
        <p:spPr>
          <a:xfrm>
            <a:off x="489098" y="478466"/>
            <a:ext cx="9952073" cy="6031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sl-SI" dirty="0"/>
              <a:t>Kdo jaha tak pozno v veter in noč? 				»Greš, mili fántič? Dobro ti bo,</a:t>
            </a:r>
          </a:p>
          <a:p>
            <a:r>
              <a:rPr lang="sl-SI" dirty="0"/>
              <a:t>To oče z otrokom hiti na moč.						moje hčere ti bodo stregle lepó.</a:t>
            </a:r>
          </a:p>
          <a:p>
            <a:r>
              <a:rPr lang="sl-SI" dirty="0"/>
              <a:t> V naročju fantiča skrbnó ravna,					Moje hčere ponoči plešejo raj	</a:t>
            </a:r>
          </a:p>
          <a:p>
            <a:r>
              <a:rPr lang="sl-SI" dirty="0"/>
              <a:t>drži ga varno, na gorkem ga ima.					te s plesom in petjem zazibljejo v raj.«</a:t>
            </a:r>
          </a:p>
          <a:p>
            <a:endParaRPr lang="sl-SI" dirty="0"/>
          </a:p>
          <a:p>
            <a:r>
              <a:rPr lang="sl-SI" dirty="0"/>
              <a:t> »Kaj skrivaš tak plaho obraz, moj sin?« 			»Glej, oče, glej, oče, ne vidiš tam čez</a:t>
            </a:r>
          </a:p>
          <a:p>
            <a:r>
              <a:rPr lang="sl-SI" dirty="0"/>
              <a:t>»Ne vidiš, oče? Tam – Duhovin! 					hčerá </a:t>
            </a:r>
            <a:r>
              <a:rPr lang="sl-SI" dirty="0" err="1"/>
              <a:t>Duhovinovih</a:t>
            </a:r>
            <a:r>
              <a:rPr lang="sl-SI" dirty="0"/>
              <a:t> v gošči dreves?«</a:t>
            </a:r>
          </a:p>
          <a:p>
            <a:r>
              <a:rPr lang="sl-SI" dirty="0"/>
              <a:t>Duhovin, glej, s krono in repom zad.« 				»Saj sinko, saj, sinko, vidim že:</a:t>
            </a:r>
          </a:p>
          <a:p>
            <a:r>
              <a:rPr lang="sl-SI" dirty="0"/>
              <a:t> »To, sinko, le meglen je čad.« 					to stare vrbe tako se sive.</a:t>
            </a:r>
          </a:p>
          <a:p>
            <a:endParaRPr lang="sl-SI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»Ti ljubi otrok, daj, pojdi z menoj! 					»Jaz ljubim te; život mi je tvoj zapeljiv,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Tako lepó se igral bom s teboj;					in če nisi voljan, te bom s silo dobil.«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poln pisanih cvetlic je breg, 						»Oh, oče, oh, oče, zdaj me je prijel!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moja mati zlatih ima oblek.« 						Duhovin je z mano hudo počel!«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dirty="0"/>
              <a:t> »Oh oče, oh oče, saj slišiš, ne, 					Očeta je groza ... hitreje podi,</a:t>
            </a:r>
          </a:p>
          <a:p>
            <a:r>
              <a:rPr lang="sl-SI" dirty="0"/>
              <a:t>kaj Duhovin obeta mi vse?«						v naročju dete ihteče drži;</a:t>
            </a:r>
          </a:p>
          <a:p>
            <a:r>
              <a:rPr lang="sl-SI" dirty="0"/>
              <a:t> »Le mir, mir, sinko, zakaj ne spiš?					 s težavo in muko v dvor je prišel,</a:t>
            </a:r>
          </a:p>
          <a:p>
            <a:r>
              <a:rPr lang="sl-SI" dirty="0"/>
              <a:t> Med suhim listjem završal je piš.«					v naročju otrok mu bil je mrtèv.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69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C446D7-D861-42FD-A3BB-52252DDAD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Primeri samospevov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D2E51D2-DEB3-4249-9CC9-3EFE76A100F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/>
              <a:t>Prekomponiran: F. </a:t>
            </a:r>
            <a:r>
              <a:rPr lang="sl-SI" dirty="0" err="1"/>
              <a:t>schubert</a:t>
            </a:r>
            <a:r>
              <a:rPr lang="sl-SI" dirty="0"/>
              <a:t>: duhovin</a:t>
            </a:r>
          </a:p>
          <a:p>
            <a:r>
              <a:rPr lang="sl-SI" dirty="0">
                <a:hlinkClick r:id="rId2"/>
              </a:rPr>
              <a:t>https://www.youtube.com/watch?v=JS91p-vmSf0</a:t>
            </a:r>
            <a:endParaRPr lang="sl-SI" dirty="0"/>
          </a:p>
          <a:p>
            <a:endParaRPr lang="sl-SI" dirty="0"/>
          </a:p>
          <a:p>
            <a:r>
              <a:rPr lang="sl-SI" dirty="0"/>
              <a:t>Kitični samospev: F. Schubert. Postrv</a:t>
            </a:r>
          </a:p>
          <a:p>
            <a:r>
              <a:rPr lang="sl-SI" dirty="0">
                <a:hlinkClick r:id="rId3"/>
              </a:rPr>
              <a:t>https://www.youtube.com/watch?v=NF9DrUXowBo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7461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D1AABD-C9B3-4974-A691-FBC7F33E2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naloga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8B121F-F84B-4E3F-948B-619083FE8BF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V zvezek ustvari povzetek življenja in dela </a:t>
            </a:r>
            <a:r>
              <a:rPr lang="sl-SI" dirty="0" err="1">
                <a:solidFill>
                  <a:srgbClr val="FF0000"/>
                </a:solidFill>
              </a:rPr>
              <a:t>f.</a:t>
            </a:r>
            <a:r>
              <a:rPr lang="sl-SI" dirty="0">
                <a:solidFill>
                  <a:srgbClr val="FF0000"/>
                </a:solidFill>
              </a:rPr>
              <a:t> </a:t>
            </a:r>
            <a:r>
              <a:rPr lang="sl-SI" dirty="0" err="1">
                <a:solidFill>
                  <a:srgbClr val="FF0000"/>
                </a:solidFill>
              </a:rPr>
              <a:t>schuberta</a:t>
            </a:r>
            <a:r>
              <a:rPr lang="sl-SI" dirty="0">
                <a:solidFill>
                  <a:srgbClr val="FF0000"/>
                </a:solidFill>
              </a:rPr>
              <a:t>. </a:t>
            </a:r>
          </a:p>
          <a:p>
            <a:r>
              <a:rPr lang="sl-SI" dirty="0">
                <a:solidFill>
                  <a:srgbClr val="FF0000"/>
                </a:solidFill>
              </a:rPr>
              <a:t>Zapiši Analize poslušanja „simfonije št. 8“ in samospevov „Duhovin“ ter „postrv“.</a:t>
            </a:r>
          </a:p>
          <a:p>
            <a:r>
              <a:rPr lang="sl-SI" dirty="0">
                <a:solidFill>
                  <a:srgbClr val="FF0000"/>
                </a:solidFill>
              </a:rPr>
              <a:t>Nalogo mi pošlji na mail: </a:t>
            </a:r>
            <a:r>
              <a:rPr lang="sl-SI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simona.weber.goljuf@osnhr.si</a:t>
            </a:r>
            <a:r>
              <a:rPr lang="sl-SI" dirty="0">
                <a:solidFill>
                  <a:srgbClr val="FF0000"/>
                </a:solidFill>
              </a:rPr>
              <a:t> do roka, ki je postavljen v </a:t>
            </a:r>
            <a:r>
              <a:rPr lang="sl-SI" dirty="0" err="1">
                <a:solidFill>
                  <a:srgbClr val="FF0000"/>
                </a:solidFill>
              </a:rPr>
              <a:t>xooltimu</a:t>
            </a:r>
            <a:r>
              <a:rPr lang="sl-SI" dirty="0">
                <a:solidFill>
                  <a:srgbClr val="FF0000"/>
                </a:solidFill>
              </a:rPr>
              <a:t>.</a:t>
            </a:r>
          </a:p>
          <a:p>
            <a:endParaRPr lang="sl-SI" dirty="0">
              <a:solidFill>
                <a:srgbClr val="FF0000"/>
              </a:solidFill>
            </a:endParaRPr>
          </a:p>
          <a:p>
            <a:r>
              <a:rPr lang="sl-SI" dirty="0">
                <a:solidFill>
                  <a:srgbClr val="FF0000"/>
                </a:solidFill>
              </a:rPr>
              <a:t>Želim ti lep in uspešen teden in še lepši vikend </a:t>
            </a:r>
          </a:p>
        </p:txBody>
      </p:sp>
      <p:pic>
        <p:nvPicPr>
          <p:cNvPr id="4" name="Slika 3" descr="Smiley emoticon with ok sign — Stock Vector © tigatelu #25389947">
            <a:extLst>
              <a:ext uri="{FF2B5EF4-FFF2-40B4-BE49-F238E27FC236}">
                <a16:creationId xmlns:a16="http://schemas.microsoft.com/office/drawing/2014/main" id="{993F765C-2B6C-4811-8DDD-75B28517F9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363661"/>
            <a:ext cx="1828800" cy="1214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>
            <a:extLst>
              <a:ext uri="{FF2B5EF4-FFF2-40B4-BE49-F238E27FC236}">
                <a16:creationId xmlns:a16="http://schemas.microsoft.com/office/drawing/2014/main" id="{F95EF521-97C9-436A-8633-E9A253F49589}"/>
              </a:ext>
            </a:extLst>
          </p:cNvPr>
          <p:cNvSpPr/>
          <p:nvPr/>
        </p:nvSpPr>
        <p:spPr>
          <a:xfrm>
            <a:off x="363985" y="324184"/>
            <a:ext cx="10662081" cy="5758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l-SI" sz="4000" kern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Franz Schubert</a:t>
            </a: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3600" kern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Moment Musical Op.94 (D.780) No.3 in F </a:t>
            </a:r>
            <a:r>
              <a:rPr lang="sl-SI" sz="3600" kern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Minor</a:t>
            </a:r>
            <a:r>
              <a:rPr lang="sl-SI" sz="3600" kern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l-SI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https://www.youtube.com/watch?v=mwcnhmAY8bI</a:t>
            </a:r>
            <a:endParaRPr lang="sl-SI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Ploskanje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Oponašanje konjička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Tleskanje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roko po mizi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Tvoj izmišljen gib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OGLEJ SI LEGENDO GIBOV ZA IZVAJANJE PO NAČRTU NA NASLEDNJI PROSOJNICI. </a:t>
            </a: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1099CCCD-DD83-4346-A736-258BB9A28DE5}"/>
              </a:ext>
            </a:extLst>
          </p:cNvPr>
          <p:cNvSpPr/>
          <p:nvPr/>
        </p:nvSpPr>
        <p:spPr>
          <a:xfrm>
            <a:off x="5560821" y="3232921"/>
            <a:ext cx="1070358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36A24097-EE1F-4D80-A94E-6BDE7B0BDE7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22" y="2617464"/>
            <a:ext cx="1207363" cy="22576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Raven puščični povezovalnik 44">
            <a:extLst>
              <a:ext uri="{FF2B5EF4-FFF2-40B4-BE49-F238E27FC236}">
                <a16:creationId xmlns:a16="http://schemas.microsoft.com/office/drawing/2014/main" id="{C31E5019-E4C9-4010-A8FC-8CA77782F006}"/>
              </a:ext>
            </a:extLst>
          </p:cNvPr>
          <p:cNvCxnSpPr>
            <a:cxnSpLocks/>
          </p:cNvCxnSpPr>
          <p:nvPr/>
        </p:nvCxnSpPr>
        <p:spPr>
          <a:xfrm flipV="1">
            <a:off x="949911" y="4261282"/>
            <a:ext cx="1269506" cy="248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ven puščični povezovalnik 47">
            <a:extLst>
              <a:ext uri="{FF2B5EF4-FFF2-40B4-BE49-F238E27FC236}">
                <a16:creationId xmlns:a16="http://schemas.microsoft.com/office/drawing/2014/main" id="{48D11045-D309-4464-ABD4-FDB112CAC1E1}"/>
              </a:ext>
            </a:extLst>
          </p:cNvPr>
          <p:cNvCxnSpPr>
            <a:cxnSpLocks/>
          </p:cNvCxnSpPr>
          <p:nvPr/>
        </p:nvCxnSpPr>
        <p:spPr>
          <a:xfrm flipV="1">
            <a:off x="1393794" y="4589755"/>
            <a:ext cx="896645" cy="408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aven puščični povezovalnik 53">
            <a:extLst>
              <a:ext uri="{FF2B5EF4-FFF2-40B4-BE49-F238E27FC236}">
                <a16:creationId xmlns:a16="http://schemas.microsoft.com/office/drawing/2014/main" id="{2019EABF-E769-4C07-BDC1-F18DC4439FE0}"/>
              </a:ext>
            </a:extLst>
          </p:cNvPr>
          <p:cNvCxnSpPr>
            <a:cxnSpLocks/>
          </p:cNvCxnSpPr>
          <p:nvPr/>
        </p:nvCxnSpPr>
        <p:spPr>
          <a:xfrm flipV="1">
            <a:off x="1393794" y="3915052"/>
            <a:ext cx="893906" cy="149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ven puščični povezovalnik 57">
            <a:extLst>
              <a:ext uri="{FF2B5EF4-FFF2-40B4-BE49-F238E27FC236}">
                <a16:creationId xmlns:a16="http://schemas.microsoft.com/office/drawing/2014/main" id="{54D5E745-6624-40D9-BCA9-E96AB861E65B}"/>
              </a:ext>
            </a:extLst>
          </p:cNvPr>
          <p:cNvCxnSpPr>
            <a:cxnSpLocks/>
          </p:cNvCxnSpPr>
          <p:nvPr/>
        </p:nvCxnSpPr>
        <p:spPr>
          <a:xfrm>
            <a:off x="1393794" y="3232921"/>
            <a:ext cx="893906" cy="87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639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882431-80BB-4A6A-AF79-4F7FFC80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Franz </a:t>
            </a:r>
            <a:r>
              <a:rPr lang="sl-SI" dirty="0" err="1"/>
              <a:t>shubert</a:t>
            </a:r>
            <a:r>
              <a:rPr lang="sl-SI" dirty="0"/>
              <a:t>,</a:t>
            </a:r>
            <a:br>
              <a:rPr lang="sl-SI" dirty="0"/>
            </a:br>
            <a:r>
              <a:rPr lang="sl-SI" dirty="0"/>
              <a:t>Moment musical</a:t>
            </a:r>
            <a:br>
              <a:rPr lang="sl-SI" dirty="0"/>
            </a:br>
            <a:r>
              <a:rPr lang="sl-SI" sz="2200" u="sng" dirty="0">
                <a:hlinkClick r:id="rId2"/>
              </a:rPr>
              <a:t>https://www.youtube.com/watch?v=mwcnhmAY8bI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76C04F7-DA10-459A-BC59-E553E703337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6A565F0-62A2-4D8A-8B01-B5502439D49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80" y="2367092"/>
            <a:ext cx="8282865" cy="3424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94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3BE6EC-B196-4502-8290-835DF0ED5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18517"/>
            <a:ext cx="10364451" cy="1244829"/>
          </a:xfrm>
        </p:spPr>
        <p:txBody>
          <a:bodyPr/>
          <a:lstStyle/>
          <a:p>
            <a:r>
              <a:rPr lang="sl-SI" dirty="0"/>
              <a:t>Življenjepis F. Schuberta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4E87668-79AB-41DF-A475-7FDE216623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6056" y="1637413"/>
            <a:ext cx="11394875" cy="5061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8000" dirty="0"/>
              <a:t> </a:t>
            </a:r>
          </a:p>
          <a:p>
            <a:pPr marL="0" indent="0">
              <a:buNone/>
            </a:pPr>
            <a:endParaRPr lang="sl-SI" sz="8000" dirty="0"/>
          </a:p>
          <a:p>
            <a:pPr marL="0" indent="0">
              <a:buNone/>
            </a:pPr>
            <a:endParaRPr lang="sl-SI" sz="8000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DE081B27-229B-4806-A519-53A65058DD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73200" y="1863346"/>
            <a:ext cx="487363" cy="487363"/>
          </a:xfrm>
          <a:prstGeom prst="rect">
            <a:avLst/>
          </a:prstGeom>
        </p:spPr>
      </p:pic>
      <p:pic>
        <p:nvPicPr>
          <p:cNvPr id="6" name="Slika 5" descr="Franz Schubert - Hadi Karimi">
            <a:extLst>
              <a:ext uri="{FF2B5EF4-FFF2-40B4-BE49-F238E27FC236}">
                <a16:creationId xmlns:a16="http://schemas.microsoft.com/office/drawing/2014/main" id="{D095969F-2A98-410A-A485-AB11BBDF34B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02" y="2716176"/>
            <a:ext cx="3275892" cy="4141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E2DB4C20-4F54-4FFB-A338-3AC107CE68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03493" y="63751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3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4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E6AD7F-1F7C-44A9-B4F3-642E77A69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Delo </a:t>
            </a:r>
            <a:r>
              <a:rPr lang="sl-SI" dirty="0" err="1"/>
              <a:t>franza</a:t>
            </a:r>
            <a:r>
              <a:rPr lang="sl-SI" dirty="0"/>
              <a:t> </a:t>
            </a:r>
            <a:r>
              <a:rPr lang="sl-SI" dirty="0" err="1"/>
              <a:t>schuberta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5158084-9AA7-45B1-82FE-B2939C05FA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214692"/>
            <a:ext cx="10363826" cy="43228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767A013D-A8F3-43B7-92D9-FB7498DF3B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77236" y="1172923"/>
            <a:ext cx="487363" cy="487363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7001DB03-9304-4EB4-ADF1-9CF055A3EC96}"/>
              </a:ext>
            </a:extLst>
          </p:cNvPr>
          <p:cNvSpPr/>
          <p:nvPr/>
        </p:nvSpPr>
        <p:spPr>
          <a:xfrm>
            <a:off x="913773" y="2136339"/>
            <a:ext cx="91658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Schubert je danes cenjen kot eden izmed najbolj nadarjenih skladateljev 19. stoletja. V enaintridesetih letih svojega življenja je napisal čez</a:t>
            </a:r>
            <a:r>
              <a:rPr lang="sl-SI" sz="2800" b="1" dirty="0"/>
              <a:t> šeststo samospevov,  7 maš, številne zborovske skladbe, opere, scensko glasbo, 8 simfonij in več uvertur in orkestralnih skladb, kvartetov in kvintetov. </a:t>
            </a:r>
          </a:p>
          <a:p>
            <a:r>
              <a:rPr lang="sl-SI" sz="2800" dirty="0"/>
              <a:t>Vsega je zabeleženih kar 998 njegovih del, v katerih je kljub  zgledu pri Mozartu in Haydnu ter velikemu občudovanju Beethovna dosegel samostojno oblikovanje in je </a:t>
            </a:r>
            <a:r>
              <a:rPr lang="sl-SI" sz="2800" b="1" dirty="0"/>
              <a:t>zaslužen za novo glasbeno obliko : samospev</a:t>
            </a:r>
            <a:r>
              <a:rPr lang="sl-SI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5122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F5BAA8-2B1C-47CF-99B5-CCBECB12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76367"/>
          </a:xfrm>
        </p:spPr>
        <p:txBody>
          <a:bodyPr/>
          <a:lstStyle/>
          <a:p>
            <a:r>
              <a:rPr lang="sl-SI" dirty="0"/>
              <a:t>Krizno obdobje</a:t>
            </a:r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3C4C7FBA-857C-4CAD-A3E1-5C9A52E1B7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0929" y="1952835"/>
            <a:ext cx="487363" cy="487363"/>
          </a:xfrm>
          <a:prstGeom prst="rect">
            <a:avLst/>
          </a:prstGeom>
        </p:spPr>
      </p:pic>
      <p:pic>
        <p:nvPicPr>
          <p:cNvPr id="5" name="Označba mesta vsebine 4" descr="Schubertiade! – The Scroll Ensemble">
            <a:extLst>
              <a:ext uri="{FF2B5EF4-FFF2-40B4-BE49-F238E27FC236}">
                <a16:creationId xmlns:a16="http://schemas.microsoft.com/office/drawing/2014/main" id="{12A99368-DF11-4FA4-866A-C6DF4228F127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32" y="2186928"/>
            <a:ext cx="3488125" cy="2448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Gurney Journey: Schubertiade">
            <a:extLst>
              <a:ext uri="{FF2B5EF4-FFF2-40B4-BE49-F238E27FC236}">
                <a16:creationId xmlns:a16="http://schemas.microsoft.com/office/drawing/2014/main" id="{2853EC99-CE7F-44B5-A94C-84C9E8E2FDE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767" y="3157527"/>
            <a:ext cx="5242560" cy="27203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laček govora: pravokotnik z zaobljenimi vogali 7">
            <a:extLst>
              <a:ext uri="{FF2B5EF4-FFF2-40B4-BE49-F238E27FC236}">
                <a16:creationId xmlns:a16="http://schemas.microsoft.com/office/drawing/2014/main" id="{28323091-B8EC-4218-A45A-28E954CD48E3}"/>
              </a:ext>
            </a:extLst>
          </p:cNvPr>
          <p:cNvSpPr/>
          <p:nvPr/>
        </p:nvSpPr>
        <p:spPr>
          <a:xfrm>
            <a:off x="4688957" y="2186928"/>
            <a:ext cx="1584252" cy="61264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err="1"/>
              <a:t>šubertiade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1908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7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637ED5-86A0-4765-A600-6E003FFC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295343"/>
          </a:xfrm>
        </p:spPr>
        <p:txBody>
          <a:bodyPr/>
          <a:lstStyle/>
          <a:p>
            <a:r>
              <a:rPr lang="sl-SI" dirty="0"/>
              <a:t>8. Simfonija - nedokončana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03B93CF-7A13-4FCE-A179-75698605481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13860"/>
            <a:ext cx="10363826" cy="3877339"/>
          </a:xfrm>
        </p:spPr>
        <p:txBody>
          <a:bodyPr/>
          <a:lstStyle/>
          <a:p>
            <a:r>
              <a:rPr lang="sl-SI" sz="2400" dirty="0" err="1"/>
              <a:t>Shubertovo</a:t>
            </a:r>
            <a:r>
              <a:rPr lang="sl-SI" sz="2400" dirty="0"/>
              <a:t> najbolj poznano simfonično delo je sigurno Simfonija št. 8 v h-molu, imenovana „nedokončana“. </a:t>
            </a:r>
          </a:p>
          <a:p>
            <a:r>
              <a:rPr lang="sl-SI" sz="2400" dirty="0"/>
              <a:t>Tako so jo poimenovali zato, ker ima samo dva stavka, namesto običajnih treh oz. štirih. </a:t>
            </a:r>
          </a:p>
          <a:p>
            <a:r>
              <a:rPr lang="sl-SI" sz="2400" dirty="0"/>
              <a:t>Ali je delo res nedokončano, ali pa si jo je skladatelj tako zamislil, pa ostaja skrivnost…</a:t>
            </a:r>
          </a:p>
          <a:p>
            <a:r>
              <a:rPr lang="sl-SI" sz="2400" dirty="0">
                <a:hlinkClick r:id="rId2"/>
              </a:rPr>
              <a:t>https://www.youtube.com/watch?v=uWnKMzAedK4&amp;t=94s</a:t>
            </a:r>
            <a:endParaRPr lang="sl-SI" sz="2400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27079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095252-0537-471D-82BC-9C7F3DD72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93324"/>
          </a:xfrm>
        </p:spPr>
        <p:txBody>
          <a:bodyPr/>
          <a:lstStyle/>
          <a:p>
            <a:r>
              <a:rPr lang="sl-SI" b="1" dirty="0"/>
              <a:t>samospev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932DF9C-4F41-444A-AE81-C59E2B9805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77656"/>
            <a:ext cx="10363826" cy="3813543"/>
          </a:xfrm>
        </p:spPr>
        <p:txBody>
          <a:bodyPr>
            <a:noAutofit/>
          </a:bodyPr>
          <a:lstStyle/>
          <a:p>
            <a:r>
              <a:rPr lang="sl-SI" sz="2400" dirty="0"/>
              <a:t>Samospev je skladba za glas in klavir, ki je je razvila ob koncu 18. stoletja. Oče samospeva je F. Schubert.</a:t>
            </a:r>
          </a:p>
          <a:p>
            <a:r>
              <a:rPr lang="sl-SI" sz="2400" dirty="0"/>
              <a:t>Poznamo </a:t>
            </a:r>
            <a:r>
              <a:rPr lang="sl-SI" sz="2400" b="1" dirty="0"/>
              <a:t>dve vrsti </a:t>
            </a:r>
            <a:r>
              <a:rPr lang="sl-SI" sz="2400" dirty="0"/>
              <a:t>samospeva: </a:t>
            </a:r>
            <a:r>
              <a:rPr lang="sl-SI" sz="2400" dirty="0">
                <a:solidFill>
                  <a:srgbClr val="FF0000"/>
                </a:solidFill>
              </a:rPr>
              <a:t>kitični in prekomponirani samospev.</a:t>
            </a:r>
          </a:p>
          <a:p>
            <a:r>
              <a:rPr lang="sl-SI" sz="2400" b="1" dirty="0"/>
              <a:t>V prvem se melodija po kiticah ponavlja. Spremljava daje pevcu harmonsko oporo in se ne spreminja.</a:t>
            </a:r>
          </a:p>
          <a:p>
            <a:r>
              <a:rPr lang="sl-SI" sz="2400" b="1" dirty="0"/>
              <a:t>V </a:t>
            </a:r>
            <a:r>
              <a:rPr lang="sl-SI" sz="2400" b="1" dirty="0" err="1"/>
              <a:t>prekomponiranem</a:t>
            </a:r>
            <a:r>
              <a:rPr lang="sl-SI" sz="2400" b="1" dirty="0"/>
              <a:t> samospevu daje klavir pevcu zvočno kuliso in sledi vsebini besedila. Spremljava torej podpira zgodbo v besedilu. Prav tako, je ta oblika zahtevnejša za pevca solista.</a:t>
            </a:r>
          </a:p>
          <a:p>
            <a:endParaRPr lang="sl-SI" sz="2400" b="1" dirty="0"/>
          </a:p>
        </p:txBody>
      </p:sp>
    </p:spTree>
    <p:extLst>
      <p:ext uri="{BB962C8B-B14F-4D97-AF65-F5344CB8AC3E}">
        <p14:creationId xmlns:p14="http://schemas.microsoft.com/office/powerpoint/2010/main" val="602339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E95992-27B9-4C46-B659-C4BB0F857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44469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DUHOVIN – VILINJSKI KRALJ (slovenski prevod O. Župančič)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F4AFB93-9914-4508-9F97-5FEDA23EBC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6546" y="1743739"/>
            <a:ext cx="10363826" cy="4387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 </a:t>
            </a:r>
          </a:p>
          <a:p>
            <a:endParaRPr lang="sl-SI" sz="2400" dirty="0"/>
          </a:p>
          <a:p>
            <a:endParaRPr lang="sl-SI" dirty="0"/>
          </a:p>
          <a:p>
            <a:r>
              <a:rPr lang="sl-SI" dirty="0"/>
              <a:t>PRISLUHNI SKLADBI, pred tem pa si na naslednji prosojnici preberi slovenski prevod skladbe.</a:t>
            </a:r>
          </a:p>
          <a:p>
            <a:r>
              <a:rPr lang="sl-SI" dirty="0">
                <a:solidFill>
                  <a:srgbClr val="FF0000"/>
                </a:solidFill>
              </a:rPr>
              <a:t>V zvezek zapiši: F. SCHUBERT: DUHOVIN </a:t>
            </a:r>
          </a:p>
          <a:p>
            <a:r>
              <a:rPr lang="sl-SI" dirty="0">
                <a:solidFill>
                  <a:srgbClr val="FF0000"/>
                </a:solidFill>
              </a:rPr>
              <a:t> Svoje občutke ob skladbi zapiši.</a:t>
            </a:r>
          </a:p>
          <a:p>
            <a:r>
              <a:rPr lang="sl-SI" dirty="0">
                <a:solidFill>
                  <a:srgbClr val="FF0000"/>
                </a:solidFill>
              </a:rPr>
              <a:t>Razmisli, koliko oseb v samospevu mora pevec interpretirati. Ta zapiši v analizi skladbe in kakšen značaj ima vsaka od njih.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21BAD463-63A2-4B31-8C9A-CBDE459513D0}"/>
              </a:ext>
            </a:extLst>
          </p:cNvPr>
          <p:cNvSpPr/>
          <p:nvPr/>
        </p:nvSpPr>
        <p:spPr>
          <a:xfrm>
            <a:off x="1296546" y="1913860"/>
            <a:ext cx="82302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/>
              <a:t>Prekomponiran: F. Schubert: DUHOVIN</a:t>
            </a:r>
          </a:p>
          <a:p>
            <a:r>
              <a:rPr lang="sl-SI" sz="2400" dirty="0">
                <a:hlinkClick r:id="rId2"/>
              </a:rPr>
              <a:t>https://www.youtube.com/watch?v=JS91p-vmSf0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088771909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208</TotalTime>
  <Words>909</Words>
  <Application>Microsoft Office PowerPoint</Application>
  <PresentationFormat>Širokozaslonsko</PresentationFormat>
  <Paragraphs>77</Paragraphs>
  <Slides>12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Tw Cen MT</vt:lpstr>
      <vt:lpstr>Kapljica</vt:lpstr>
      <vt:lpstr>Franz schubert</vt:lpstr>
      <vt:lpstr>PowerPointova predstavitev</vt:lpstr>
      <vt:lpstr>Franz shubert, Moment musical https://www.youtube.com/watch?v=mwcnhmAY8bI </vt:lpstr>
      <vt:lpstr>Življenjepis F. Schuberta</vt:lpstr>
      <vt:lpstr>Delo franza schuberta</vt:lpstr>
      <vt:lpstr>Krizno obdobje</vt:lpstr>
      <vt:lpstr>8. Simfonija - nedokončana</vt:lpstr>
      <vt:lpstr>samospev</vt:lpstr>
      <vt:lpstr>DUHOVIN – VILINJSKI KRALJ (slovenski prevod O. Župančič) </vt:lpstr>
      <vt:lpstr>PowerPointova predstavitev</vt:lpstr>
      <vt:lpstr>Primeri samospevov</vt:lpstr>
      <vt:lpstr>naloga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20</cp:revision>
  <dcterms:created xsi:type="dcterms:W3CDTF">2020-12-12T09:41:17Z</dcterms:created>
  <dcterms:modified xsi:type="dcterms:W3CDTF">2020-12-16T11:37:41Z</dcterms:modified>
</cp:coreProperties>
</file>