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86" r:id="rId6"/>
    <p:sldId id="287" r:id="rId7"/>
    <p:sldId id="288" r:id="rId8"/>
    <p:sldId id="275" r:id="rId9"/>
    <p:sldId id="260" r:id="rId10"/>
    <p:sldId id="291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6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22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5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7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7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9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2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0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9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4D32-7865-4D44-980F-0A1A41C6AE1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F4BD7A-F29E-405B-9360-AA117954C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mCcSz6HWw" TargetMode="External"/><Relationship Id="rId4" Type="http://schemas.openxmlformats.org/officeDocument/2006/relationships/hyperlink" Target="https://www.youtube.com/watch?v=ADMBnmgN2a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lH3L3IXMWKY" TargetMode="External"/><Relationship Id="rId1" Type="http://schemas.openxmlformats.org/officeDocument/2006/relationships/video" Target="https://www.youtube.com/embed/lLjwkamp3lI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A_THdzBnHy0" TargetMode="External"/><Relationship Id="rId1" Type="http://schemas.openxmlformats.org/officeDocument/2006/relationships/video" Target="https://www.youtube.com/embed/3dlI9cRFjNQ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2298" y="100801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000" b="1" dirty="0" smtClean="0"/>
              <a:t>GLASBENE OBLIKE v     KLASICIZMU</a:t>
            </a:r>
            <a:endParaRPr lang="en-GB" sz="8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37259" y="5731717"/>
            <a:ext cx="8915399" cy="1126283"/>
          </a:xfrm>
        </p:spPr>
        <p:txBody>
          <a:bodyPr/>
          <a:lstStyle/>
          <a:p>
            <a:pPr algn="r"/>
            <a:r>
              <a:rPr lang="sl-SI" b="1" dirty="0" smtClean="0"/>
              <a:t>DELO NA DALJAVO, GUM 8. razred, 20. 10. 2020</a:t>
            </a:r>
            <a:endParaRPr lang="en-GB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474" y="3270798"/>
            <a:ext cx="2373086" cy="177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92" y="3586416"/>
            <a:ext cx="5433604" cy="182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7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4616" y="624110"/>
            <a:ext cx="10396151" cy="128089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KONCERT </a:t>
            </a:r>
            <a:r>
              <a:rPr lang="sl-SI" dirty="0" smtClean="0">
                <a:solidFill>
                  <a:schemeClr val="tx1"/>
                </a:solidFill>
              </a:rPr>
              <a:t>pomeni tudi GLASBENO PRIREDITEV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Koncerte prepoznamo oz. ločimo:</a:t>
            </a:r>
          </a:p>
          <a:p>
            <a:r>
              <a:rPr lang="sl-SI" dirty="0" smtClean="0"/>
              <a:t>PO NAMENU: novoletni, dobrodelni, jubilejni, pomladni</a:t>
            </a:r>
          </a:p>
          <a:p>
            <a:r>
              <a:rPr lang="sl-SI" dirty="0" smtClean="0"/>
              <a:t>PO VRSTI GLASBE: klasični, zborovski, jazz, rock..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Pobrskaj po zvezku (6. razred) in ponovi kako pripravimo vabilo za koncert in koncertni list. Ponovi tudi bonton na koncertu.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24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279" y="406396"/>
            <a:ext cx="8911687" cy="128089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ŠE NEKAJ PRIMEROV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mBmCcSz6HW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8140" y="1893207"/>
            <a:ext cx="3657600" cy="20574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461760" y="2081349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prepoznaš melodijo? Ugotovi kje se danes uporablja glavna tema 2. stavka Haydnovega Godalnega kvarteta št. 3.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>
            <a:off x="6949440" y="3622766"/>
            <a:ext cx="2046514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756366" y="4632960"/>
            <a:ext cx="43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 NAMIG klikni spodnjo povezavo.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023360" y="558219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4"/>
              </a:rPr>
              <a:t>KLIK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72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NALOGA: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spletni učilnici pod predstavitvijo PPT najdeš kviz. Rešen kviz pomeni tvojo udeležbo pri uri, ki bo zabeležena kot tvoja prisotnost v e-asistentu,</a:t>
            </a:r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5664" t="18537" r="23006" b="64433"/>
          <a:stretch/>
        </p:blipFill>
        <p:spPr>
          <a:xfrm rot="1177889">
            <a:off x="4315968" y="3714782"/>
            <a:ext cx="3182112" cy="14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54110" y="1648016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2800" dirty="0"/>
              <a:t>Nove glasbene oblike, ki so nastale v klasicizmu, so: </a:t>
            </a:r>
            <a:endParaRPr lang="sl-SI" sz="2800" dirty="0" smtClean="0"/>
          </a:p>
          <a:p>
            <a:r>
              <a:rPr lang="sl-SI" sz="2400" dirty="0" smtClean="0"/>
              <a:t>sonata</a:t>
            </a:r>
            <a:r>
              <a:rPr lang="sl-SI" sz="2400" dirty="0"/>
              <a:t>, </a:t>
            </a:r>
            <a:endParaRPr lang="sl-SI" sz="2400" dirty="0" smtClean="0"/>
          </a:p>
          <a:p>
            <a:r>
              <a:rPr lang="sl-SI" sz="2400" dirty="0" smtClean="0"/>
              <a:t>godalni </a:t>
            </a:r>
            <a:r>
              <a:rPr lang="sl-SI" sz="2400" dirty="0"/>
              <a:t>kvartet</a:t>
            </a:r>
            <a:r>
              <a:rPr lang="sl-SI" sz="2400" dirty="0" smtClean="0"/>
              <a:t>,</a:t>
            </a:r>
          </a:p>
          <a:p>
            <a:r>
              <a:rPr lang="sl-SI" sz="2400" dirty="0" smtClean="0"/>
              <a:t> koncert,</a:t>
            </a:r>
          </a:p>
          <a:p>
            <a:r>
              <a:rPr lang="sl-SI" sz="2400" dirty="0" smtClean="0"/>
              <a:t> </a:t>
            </a:r>
            <a:r>
              <a:rPr lang="sl-SI" sz="2400" dirty="0"/>
              <a:t>simfonija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Vse naštete glasbene oblike so večstavčne ali ciklične, kar pomeni, da so zgrajene iz več delov-stavkov. Stavki (deli) so si med seboj kontrastni. Zaporedje in zgradba teh stavkov pa je pri vseh naštetih glasbenih oblikah enaka, zato si boste najprej ogledali zgradbo le-teh.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19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9463" y="395850"/>
            <a:ext cx="9475515" cy="559916"/>
          </a:xfrm>
        </p:spPr>
        <p:txBody>
          <a:bodyPr>
            <a:normAutofit fontScale="90000"/>
          </a:bodyPr>
          <a:lstStyle/>
          <a:p>
            <a:r>
              <a:rPr lang="sl-SI" sz="4400" b="1" dirty="0" smtClean="0">
                <a:solidFill>
                  <a:srgbClr val="FF0000"/>
                </a:solidFill>
              </a:rPr>
              <a:t>1. stavek (hiter) v SONATNI OBLIKI</a:t>
            </a:r>
            <a:endParaRPr lang="sl-SI" sz="4400" b="1" dirty="0">
              <a:solidFill>
                <a:srgbClr val="FF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923109" y="3884024"/>
            <a:ext cx="10834051" cy="56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b="1" dirty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. </a:t>
            </a:r>
            <a:r>
              <a:rPr lang="sl-SI" b="1" dirty="0">
                <a:solidFill>
                  <a:srgbClr val="FF0000"/>
                </a:solidFill>
              </a:rPr>
              <a:t>stavek (počasen) </a:t>
            </a:r>
            <a:r>
              <a:rPr lang="sl-SI" b="1" dirty="0" smtClean="0">
                <a:solidFill>
                  <a:srgbClr val="FF0000"/>
                </a:solidFill>
              </a:rPr>
              <a:t>PESEMSKA OBLIKA </a:t>
            </a:r>
          </a:p>
          <a:p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ALI TÉMA Z VARIACIJAMI</a:t>
            </a:r>
          </a:p>
          <a:p>
            <a:r>
              <a:rPr lang="sl-SI" sz="4400" b="1" dirty="0">
                <a:solidFill>
                  <a:srgbClr val="FF0000"/>
                </a:solidFill>
              </a:rPr>
              <a:t/>
            </a:r>
            <a:br>
              <a:rPr lang="sl-SI" sz="4400" b="1" dirty="0">
                <a:solidFill>
                  <a:srgbClr val="FF0000"/>
                </a:solidFill>
              </a:rPr>
            </a:br>
            <a:endParaRPr lang="sl-SI" sz="4400" b="1" dirty="0">
              <a:solidFill>
                <a:srgbClr val="FF0000"/>
              </a:solidFill>
            </a:endParaRPr>
          </a:p>
        </p:txBody>
      </p:sp>
      <p:pic>
        <p:nvPicPr>
          <p:cNvPr id="10" name="lLjwkamp3l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37120" y="4620985"/>
            <a:ext cx="3657600" cy="2057400"/>
          </a:xfrm>
          <a:prstGeom prst="rect">
            <a:avLst/>
          </a:prstGeom>
        </p:spPr>
      </p:pic>
      <p:pic>
        <p:nvPicPr>
          <p:cNvPr id="13" name="lH3L3IXMWKY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352800" y="1447074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1837509" y="624111"/>
            <a:ext cx="9849983" cy="1404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5200" b="1" dirty="0" smtClean="0">
                <a:solidFill>
                  <a:srgbClr val="FF0000"/>
                </a:solidFill>
              </a:rPr>
              <a:t>3</a:t>
            </a:r>
            <a:r>
              <a:rPr lang="sl-SI" sz="5200" b="1" dirty="0">
                <a:solidFill>
                  <a:srgbClr val="FF0000"/>
                </a:solidFill>
              </a:rPr>
              <a:t>. stavek ima </a:t>
            </a:r>
            <a:r>
              <a:rPr lang="sl-SI" sz="5200" b="1" dirty="0" smtClean="0">
                <a:solidFill>
                  <a:srgbClr val="FF0000"/>
                </a:solidFill>
              </a:rPr>
              <a:t>PLESNI (MENUET) </a:t>
            </a:r>
            <a:r>
              <a:rPr lang="sl-SI" sz="5200" b="1" dirty="0">
                <a:solidFill>
                  <a:srgbClr val="FF0000"/>
                </a:solidFill>
              </a:rPr>
              <a:t>ali </a:t>
            </a:r>
            <a:r>
              <a:rPr lang="sl-SI" sz="5200" b="1" dirty="0" smtClean="0">
                <a:solidFill>
                  <a:srgbClr val="FF0000"/>
                </a:solidFill>
              </a:rPr>
              <a:t>ŠALJIVI (SCHERZO) značaj</a:t>
            </a:r>
            <a:r>
              <a:rPr lang="sl-SI" sz="6300" b="1" dirty="0">
                <a:solidFill>
                  <a:srgbClr val="FF0000"/>
                </a:solidFill>
              </a:rPr>
              <a:t/>
            </a:r>
            <a:br>
              <a:rPr lang="sl-SI" sz="6300" b="1" dirty="0">
                <a:solidFill>
                  <a:srgbClr val="FF0000"/>
                </a:solidFill>
              </a:rPr>
            </a:br>
            <a:r>
              <a:rPr lang="sl-SI" sz="4400" b="1" dirty="0" smtClean="0">
                <a:solidFill>
                  <a:srgbClr val="FF0000"/>
                </a:solidFill>
              </a:rPr>
              <a:t> </a:t>
            </a:r>
            <a:endParaRPr lang="sl-SI" sz="4400" b="1" dirty="0">
              <a:solidFill>
                <a:srgbClr val="FF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931818" y="3868051"/>
            <a:ext cx="9849983" cy="912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b="1" dirty="0" smtClean="0">
                <a:solidFill>
                  <a:srgbClr val="FF0000"/>
                </a:solidFill>
              </a:rPr>
              <a:t>4. stavek </a:t>
            </a:r>
            <a:r>
              <a:rPr lang="sl-SI" b="1" dirty="0">
                <a:solidFill>
                  <a:srgbClr val="FF0000"/>
                </a:solidFill>
              </a:rPr>
              <a:t>(hiter, živahen) v obliki </a:t>
            </a:r>
            <a:r>
              <a:rPr lang="sl-SI" b="1" dirty="0" smtClean="0">
                <a:solidFill>
                  <a:srgbClr val="FF0000"/>
                </a:solidFill>
              </a:rPr>
              <a:t>RONDOJA</a:t>
            </a:r>
            <a:r>
              <a:rPr lang="sl-SI" b="1" dirty="0">
                <a:solidFill>
                  <a:srgbClr val="FF0000"/>
                </a:solidFill>
              </a:rPr>
              <a:t> ali v sonatni </a:t>
            </a:r>
            <a:r>
              <a:rPr lang="sl-SI" b="1" dirty="0" smtClean="0">
                <a:solidFill>
                  <a:srgbClr val="FF0000"/>
                </a:solidFill>
              </a:rPr>
              <a:t>obliki</a:t>
            </a:r>
            <a:r>
              <a:rPr lang="sl-SI" b="1" dirty="0">
                <a:solidFill>
                  <a:srgbClr val="FF0000"/>
                </a:solidFill>
              </a:rPr>
              <a:t/>
            </a:r>
            <a:br>
              <a:rPr lang="sl-SI" b="1" dirty="0">
                <a:solidFill>
                  <a:srgbClr val="FF0000"/>
                </a:solidFill>
              </a:rPr>
            </a:b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9" name="3dlI9cRFjN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03666" y="1636480"/>
            <a:ext cx="3657600" cy="2057400"/>
          </a:xfrm>
          <a:prstGeom prst="rect">
            <a:avLst/>
          </a:prstGeom>
        </p:spPr>
      </p:pic>
      <p:pic>
        <p:nvPicPr>
          <p:cNvPr id="10" name="A_THdzBnHy0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629298" y="4955176"/>
            <a:ext cx="3152503" cy="17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SONATNA OBLIKA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87726" y="174171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Je oblika, ki se večinoma pojavlja v prvih stavkih simfonij, sonat, koncertov. </a:t>
            </a:r>
          </a:p>
          <a:p>
            <a:pPr marL="0" indent="0">
              <a:buNone/>
            </a:pPr>
            <a:r>
              <a:rPr lang="sl-SI" dirty="0" smtClean="0"/>
              <a:t>Sestavljena je iz:</a:t>
            </a:r>
          </a:p>
          <a:p>
            <a:endParaRPr lang="sl-SI" b="1" dirty="0"/>
          </a:p>
          <a:p>
            <a:r>
              <a:rPr lang="sl-SI" b="1" dirty="0" smtClean="0"/>
              <a:t>EKSPOZICIJA</a:t>
            </a:r>
            <a:r>
              <a:rPr lang="sl-SI" dirty="0"/>
              <a:t>: predstavita se dve kontrastni temi na (prva na 1., druga na 5. stopnji lestvice).</a:t>
            </a:r>
          </a:p>
          <a:p>
            <a:r>
              <a:rPr lang="sl-SI" dirty="0"/>
              <a:t> </a:t>
            </a:r>
            <a:r>
              <a:rPr lang="sl-SI" b="1" dirty="0"/>
              <a:t>IZPELJAVA</a:t>
            </a:r>
            <a:r>
              <a:rPr lang="sl-SI" dirty="0"/>
              <a:t>: temi se prepletata.</a:t>
            </a:r>
          </a:p>
          <a:p>
            <a:r>
              <a:rPr lang="sl-SI" dirty="0"/>
              <a:t> </a:t>
            </a:r>
            <a:r>
              <a:rPr lang="sl-SI" b="1" dirty="0"/>
              <a:t>REPRIZA ali PONOVITEV</a:t>
            </a:r>
            <a:r>
              <a:rPr lang="sl-SI" dirty="0"/>
              <a:t>: obe temi se še enkrat predstavita, tokrat obe na 1. stopnji lestvice.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95" y="4711557"/>
            <a:ext cx="5480779" cy="13717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26" y="5519337"/>
            <a:ext cx="5596613" cy="89009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874565" y="6083276"/>
            <a:ext cx="388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J. Haydn; Simfonija št. 94, </a:t>
            </a:r>
            <a:r>
              <a:rPr lang="sl-SI" sz="1400" dirty="0" smtClean="0"/>
              <a:t>1. </a:t>
            </a:r>
            <a:r>
              <a:rPr lang="sl-SI" sz="1400" dirty="0"/>
              <a:t>st.</a:t>
            </a:r>
          </a:p>
        </p:txBody>
      </p:sp>
    </p:spTree>
    <p:extLst>
      <p:ext uri="{BB962C8B-B14F-4D97-AF65-F5344CB8AC3E}">
        <p14:creationId xmlns:p14="http://schemas.microsoft.com/office/powerpoint/2010/main" val="32187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669" y="624110"/>
            <a:ext cx="9910943" cy="128089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PESEMSKA OBLIKA </a:t>
            </a:r>
            <a:r>
              <a:rPr lang="sl-SI" b="1" dirty="0" smtClean="0">
                <a:solidFill>
                  <a:srgbClr val="FF0000"/>
                </a:solidFill>
              </a:rPr>
              <a:t>ALI</a:t>
            </a:r>
            <a:r>
              <a:rPr lang="sl-SI" b="1" dirty="0">
                <a:solidFill>
                  <a:srgbClr val="FF0000"/>
                </a:solidFill>
              </a:rPr>
              <a:t> TÉMA Z VARIACIJAMI</a:t>
            </a:r>
            <a:r>
              <a:rPr lang="sl-SI" sz="7200" b="1" dirty="0">
                <a:solidFill>
                  <a:srgbClr val="FF0000"/>
                </a:solidFill>
              </a:rPr>
              <a:t/>
            </a:r>
            <a:br>
              <a:rPr lang="sl-SI" sz="7200" b="1" dirty="0">
                <a:solidFill>
                  <a:srgbClr val="FF0000"/>
                </a:solidFill>
              </a:rPr>
            </a:br>
            <a:r>
              <a:rPr lang="sl-SI" sz="7200" b="1" dirty="0">
                <a:solidFill>
                  <a:srgbClr val="FF0000"/>
                </a:solidFill>
              </a:rPr>
              <a:t/>
            </a:r>
            <a:br>
              <a:rPr lang="sl-SI" sz="7200" b="1" dirty="0">
                <a:solidFill>
                  <a:srgbClr val="FF0000"/>
                </a:solidFill>
              </a:rPr>
            </a:b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23016" t="58789" r="57804" b="26867"/>
          <a:stretch/>
        </p:blipFill>
        <p:spPr bwMode="auto">
          <a:xfrm>
            <a:off x="833716" y="2404605"/>
            <a:ext cx="3507638" cy="1475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/>
          <p:nvPr/>
        </p:nvPicPr>
        <p:blipFill rotWithShape="1">
          <a:blip r:embed="rId3"/>
          <a:srcRect l="31746" t="56672" r="48942" b="26867"/>
          <a:stretch/>
        </p:blipFill>
        <p:spPr bwMode="auto">
          <a:xfrm>
            <a:off x="7471953" y="2404605"/>
            <a:ext cx="3326675" cy="1562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>
            <a:off x="1593669" y="1264555"/>
            <a:ext cx="2481943" cy="105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8168640" y="1158240"/>
            <a:ext cx="1567543" cy="1088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91" y="4227726"/>
            <a:ext cx="5702803" cy="2031711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2834640" y="6290213"/>
            <a:ext cx="5702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J. Haydn; Simfonija št. 94, 2. st.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4445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2675" y="624110"/>
            <a:ext cx="9701938" cy="128089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PLESNI (MENUET) ali ŠALJIVI (SCHERZO) </a:t>
            </a:r>
            <a:br>
              <a:rPr lang="sl-SI" b="1" dirty="0">
                <a:solidFill>
                  <a:srgbClr val="FF0000"/>
                </a:solidFill>
              </a:rPr>
            </a:b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3248297" y="1280160"/>
            <a:ext cx="1010194" cy="62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/>
          <p:nvPr/>
        </p:nvPicPr>
        <p:blipFill rotWithShape="1">
          <a:blip r:embed="rId2"/>
          <a:srcRect l="23413" t="61846" r="57275" b="24280"/>
          <a:stretch/>
        </p:blipFill>
        <p:spPr bwMode="auto">
          <a:xfrm>
            <a:off x="1358536" y="2133600"/>
            <a:ext cx="3021440" cy="1377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/>
          <p:nvPr/>
        </p:nvPicPr>
        <p:blipFill rotWithShape="1">
          <a:blip r:embed="rId3"/>
          <a:srcRect l="31349" t="66784" r="49339" b="24045"/>
          <a:stretch/>
        </p:blipFill>
        <p:spPr bwMode="auto">
          <a:xfrm>
            <a:off x="7307580" y="2183674"/>
            <a:ext cx="3238500" cy="1182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>
            <a:off x="6653644" y="1280160"/>
            <a:ext cx="1863339" cy="62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83" y="4216808"/>
            <a:ext cx="6337663" cy="1543912"/>
          </a:xfrm>
        </p:spPr>
      </p:pic>
    </p:spTree>
    <p:extLst>
      <p:ext uri="{BB962C8B-B14F-4D97-AF65-F5344CB8AC3E}">
        <p14:creationId xmlns:p14="http://schemas.microsoft.com/office/powerpoint/2010/main" val="26701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4192066"/>
            <a:ext cx="6612418" cy="183629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6" b="25153"/>
          <a:stretch/>
        </p:blipFill>
        <p:spPr>
          <a:xfrm>
            <a:off x="5940063" y="2124456"/>
            <a:ext cx="5755114" cy="1597152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RONDO</a:t>
            </a:r>
            <a:endParaRPr lang="sl-SI" dirty="0"/>
          </a:p>
        </p:txBody>
      </p:sp>
      <p:pic>
        <p:nvPicPr>
          <p:cNvPr id="6" name="Slika 5"/>
          <p:cNvPicPr/>
          <p:nvPr/>
        </p:nvPicPr>
        <p:blipFill rotWithShape="1">
          <a:blip r:embed="rId4"/>
          <a:srcRect l="28439" t="70076" r="53969" b="15834"/>
          <a:stretch/>
        </p:blipFill>
        <p:spPr bwMode="auto">
          <a:xfrm>
            <a:off x="1881216" y="1786128"/>
            <a:ext cx="3202847" cy="1743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1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74319" y="54472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SONATA </a:t>
            </a:r>
            <a:r>
              <a:rPr lang="sl-SI" sz="2700" dirty="0" smtClean="0">
                <a:solidFill>
                  <a:schemeClr val="tx1"/>
                </a:solidFill>
              </a:rPr>
              <a:t>je ciklična ali večstavčna glasbena oblika (praviloma s 3 ali 4 stavki) napisana za solistični inštrument ali komorno inštrumentalno skupno.</a:t>
            </a:r>
            <a:endParaRPr lang="sl-SI" sz="2700" dirty="0">
              <a:solidFill>
                <a:srgbClr val="FF0000"/>
              </a:solidFill>
            </a:endParaRPr>
          </a:p>
        </p:txBody>
      </p:sp>
      <p:sp>
        <p:nvSpPr>
          <p:cNvPr id="6" name="Naslov 4"/>
          <p:cNvSpPr txBox="1">
            <a:spLocks/>
          </p:cNvSpPr>
          <p:nvPr/>
        </p:nvSpPr>
        <p:spPr>
          <a:xfrm>
            <a:off x="624787" y="208845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>
                <a:solidFill>
                  <a:srgbClr val="FF0000"/>
                </a:solidFill>
              </a:rPr>
              <a:t>SIMFONIJA </a:t>
            </a:r>
            <a:r>
              <a:rPr lang="sl-SI" sz="2700" dirty="0" smtClean="0">
                <a:solidFill>
                  <a:schemeClr val="tx1"/>
                </a:solidFill>
              </a:rPr>
              <a:t>je ciklična ali večstavčna glasbena oblika (praviloma s 3 ali 4 stavki) napisana za simfonični orkester.</a:t>
            </a:r>
            <a:endParaRPr lang="sl-SI" sz="2700" dirty="0">
              <a:solidFill>
                <a:srgbClr val="FF0000"/>
              </a:solidFill>
            </a:endParaRPr>
          </a:p>
        </p:txBody>
      </p:sp>
      <p:sp>
        <p:nvSpPr>
          <p:cNvPr id="7" name="Naslov 4"/>
          <p:cNvSpPr txBox="1">
            <a:spLocks/>
          </p:cNvSpPr>
          <p:nvPr/>
        </p:nvSpPr>
        <p:spPr>
          <a:xfrm>
            <a:off x="1643690" y="341449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>
                <a:solidFill>
                  <a:srgbClr val="FF0000"/>
                </a:solidFill>
              </a:rPr>
              <a:t>KONCERT </a:t>
            </a:r>
            <a:r>
              <a:rPr lang="sl-SI" sz="2700" dirty="0" smtClean="0">
                <a:solidFill>
                  <a:schemeClr val="tx1"/>
                </a:solidFill>
              </a:rPr>
              <a:t>je ciklična ali večstavčna glasbena oblika (praviloma s 3 stavki) napisana za solistični inštrument </a:t>
            </a:r>
            <a:r>
              <a:rPr lang="sl-SI" sz="2700" dirty="0" smtClean="0">
                <a:solidFill>
                  <a:srgbClr val="FF0000"/>
                </a:solidFill>
              </a:rPr>
              <a:t>IN</a:t>
            </a:r>
            <a:r>
              <a:rPr lang="sl-SI" sz="2700" dirty="0" smtClean="0">
                <a:solidFill>
                  <a:schemeClr val="tx1"/>
                </a:solidFill>
              </a:rPr>
              <a:t> simfonični orkester.</a:t>
            </a:r>
            <a:endParaRPr lang="sl-SI" sz="2700" dirty="0">
              <a:solidFill>
                <a:srgbClr val="FF0000"/>
              </a:solidFill>
            </a:endParaRPr>
          </a:p>
        </p:txBody>
      </p:sp>
      <p:sp>
        <p:nvSpPr>
          <p:cNvPr id="9" name="Naslov 4"/>
          <p:cNvSpPr txBox="1">
            <a:spLocks/>
          </p:cNvSpPr>
          <p:nvPr/>
        </p:nvSpPr>
        <p:spPr>
          <a:xfrm>
            <a:off x="964421" y="493831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>
                <a:solidFill>
                  <a:srgbClr val="FF0000"/>
                </a:solidFill>
              </a:rPr>
              <a:t>GODALNI KVARTET </a:t>
            </a:r>
            <a:r>
              <a:rPr lang="sl-SI" sz="2700" dirty="0" smtClean="0"/>
              <a:t>je ciklična ali večstavčna glasbena </a:t>
            </a:r>
            <a:r>
              <a:rPr lang="sl-SI" sz="2700" dirty="0"/>
              <a:t>oblika (praviloma 4 stavki</a:t>
            </a:r>
            <a:r>
              <a:rPr lang="sl-SI" sz="2700" dirty="0" smtClean="0"/>
              <a:t>) za istoimensko komorno skupino (dve </a:t>
            </a:r>
            <a:r>
              <a:rPr lang="sl-SI" sz="2700" dirty="0"/>
              <a:t>violini, </a:t>
            </a:r>
            <a:r>
              <a:rPr lang="sl-SI" sz="2700" dirty="0" smtClean="0"/>
              <a:t>viola </a:t>
            </a:r>
            <a:r>
              <a:rPr lang="sl-SI" sz="2700" dirty="0"/>
              <a:t>in </a:t>
            </a:r>
            <a:r>
              <a:rPr lang="sl-SI" sz="2700" dirty="0" smtClean="0"/>
              <a:t>violončelo). </a:t>
            </a:r>
            <a:endParaRPr lang="sl-SI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632</TotalTime>
  <Words>476</Words>
  <Application>Microsoft Office PowerPoint</Application>
  <PresentationFormat>Širokozaslonsko</PresentationFormat>
  <Paragraphs>45</Paragraphs>
  <Slides>12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Šelest</vt:lpstr>
      <vt:lpstr>GLASBENE OBLIKE v     KLASICIZMU</vt:lpstr>
      <vt:lpstr>PowerPointova predstavitev</vt:lpstr>
      <vt:lpstr>1. stavek (hiter) v SONATNI OBLIKI</vt:lpstr>
      <vt:lpstr>PowerPointova predstavitev</vt:lpstr>
      <vt:lpstr>SONATNA OBLIKA</vt:lpstr>
      <vt:lpstr>PESEMSKA OBLIKA ALI TÉMA Z VARIACIJAMI  </vt:lpstr>
      <vt:lpstr>PLESNI (MENUET) ali ŠALJIVI (SCHERZO)  </vt:lpstr>
      <vt:lpstr>RONDO</vt:lpstr>
      <vt:lpstr>SONATA je ciklična ali večstavčna glasbena oblika (praviloma s 3 ali 4 stavki) napisana za solistični inštrument ali komorno inštrumentalno skupno.</vt:lpstr>
      <vt:lpstr>KONCERT pomeni tudi GLASBENO PRIREDITEV</vt:lpstr>
      <vt:lpstr>ŠE NEKAJ PRIMEROV</vt:lpstr>
      <vt:lpstr>NALOGA: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GLASBENE OBLIKE</dc:title>
  <dc:creator>Marta Žgajner</dc:creator>
  <cp:lastModifiedBy>Učitelj</cp:lastModifiedBy>
  <cp:revision>95</cp:revision>
  <dcterms:created xsi:type="dcterms:W3CDTF">2017-03-16T07:39:28Z</dcterms:created>
  <dcterms:modified xsi:type="dcterms:W3CDTF">2020-10-19T17:36:33Z</dcterms:modified>
</cp:coreProperties>
</file>