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m4a" ContentType="audio/mp4"/>
  <Default Extension="amr" ContentType="audi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3" r:id="rId3"/>
    <p:sldId id="285" r:id="rId4"/>
    <p:sldId id="264" r:id="rId5"/>
    <p:sldId id="257" r:id="rId6"/>
    <p:sldId id="271" r:id="rId7"/>
    <p:sldId id="292" r:id="rId8"/>
    <p:sldId id="294" r:id="rId9"/>
    <p:sldId id="296" r:id="rId10"/>
    <p:sldId id="295" r:id="rId11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CC99"/>
    <a:srgbClr val="FFCC00"/>
    <a:srgbClr val="FFCC66"/>
    <a:srgbClr val="663300"/>
    <a:srgbClr val="FF0000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03" autoAdjust="0"/>
  </p:normalViewPr>
  <p:slideViewPr>
    <p:cSldViewPr>
      <p:cViewPr>
        <p:scale>
          <a:sx n="66" d="100"/>
          <a:sy n="66" d="100"/>
        </p:scale>
        <p:origin x="1301" y="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DFCA7AD-DC82-4F26-8347-A47B170CE0D1}" type="datetimeFigureOut">
              <a:rPr lang="sl-SI"/>
              <a:pPr>
                <a:defRPr/>
              </a:pPr>
              <a:t>18. 10. 2020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9055C9-65F9-4CEC-9DC6-F90C4639A30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523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l-SI" altLang="sl-SI" dirty="0" smtClean="0"/>
              <a:t>Dragi</a:t>
            </a:r>
            <a:r>
              <a:rPr lang="sl-SI" altLang="sl-SI" baseline="0" dirty="0" smtClean="0"/>
              <a:t> osmošolci. Današnjo uro bomo posvetili Josephu Haydnu. Poleg </a:t>
            </a:r>
            <a:r>
              <a:rPr lang="sl-SI" altLang="sl-SI" baseline="0" dirty="0" err="1" smtClean="0"/>
              <a:t>Wofganga</a:t>
            </a:r>
            <a:r>
              <a:rPr lang="sl-SI" altLang="sl-SI" baseline="0" dirty="0" smtClean="0"/>
              <a:t> </a:t>
            </a:r>
            <a:r>
              <a:rPr lang="sl-SI" altLang="sl-SI" baseline="0" dirty="0" err="1" smtClean="0"/>
              <a:t>Amadeusa</a:t>
            </a:r>
            <a:r>
              <a:rPr lang="sl-SI" altLang="sl-SI" baseline="0" dirty="0" smtClean="0"/>
              <a:t> Mozarta in Ludwiga van Beethovna je 1. predstavnik treh dunajskih klasikov. </a:t>
            </a:r>
            <a:endParaRPr lang="sl-SI" altLang="sl-SI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137137-5945-409F-B316-6CB2F28CA059}" type="slidenum">
              <a:rPr lang="sl-SI" altLang="sl-SI" smtClean="0"/>
              <a:pPr/>
              <a:t>1</a:t>
            </a:fld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248443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Zapoj</a:t>
            </a:r>
            <a:r>
              <a:rPr lang="sl-SI" baseline="0" dirty="0" smtClean="0"/>
              <a:t> melodijo 2. stavka Haydnove simfonije št. 94 v G – duru. Zapoješ lahko s pomočjo posnetega glasu ali samostojno ob spremljavi orkestra.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9055C9-65F9-4CEC-9DC6-F90C4639A30A}" type="slidenum">
              <a:rPr lang="sl-SI" smtClean="0"/>
              <a:pPr>
                <a:defRPr/>
              </a:pPr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895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9055C9-65F9-4CEC-9DC6-F90C4639A30A}" type="slidenum">
              <a:rPr lang="sl-SI" smtClean="0"/>
              <a:pPr>
                <a:defRPr/>
              </a:pPr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692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Zapis</a:t>
            </a:r>
            <a:r>
              <a:rPr lang="sl-SI" baseline="0" dirty="0" smtClean="0"/>
              <a:t> v zvezek!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9055C9-65F9-4CEC-9DC6-F90C4639A30A}" type="slidenum">
              <a:rPr lang="sl-SI" smtClean="0"/>
              <a:pPr>
                <a:defRPr/>
              </a:pPr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8147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Glasbeni</a:t>
            </a:r>
            <a:r>
              <a:rPr lang="sl-SI" baseline="0" dirty="0" smtClean="0"/>
              <a:t> pojem godalni kvartet ima dva pomena: </a:t>
            </a:r>
          </a:p>
          <a:p>
            <a:r>
              <a:rPr lang="sl-SI" baseline="0" dirty="0" smtClean="0"/>
              <a:t>Poimenuje lahko glasbeno obliko, ki je po zgradbi enaka simfoniji, lahko pa poimenuje glasbeno zasedbo 4 godal. V nadaljevanju ugotovi katerih?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9055C9-65F9-4CEC-9DC6-F90C4639A30A}" type="slidenum">
              <a:rPr lang="sl-SI" smtClean="0"/>
              <a:pPr>
                <a:defRPr/>
              </a:pPr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53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9055C9-65F9-4CEC-9DC6-F90C4639A30A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181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2960-2246-41AC-AA49-6C959825DBC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22125798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133A3-38C5-44CF-9A26-9A490E05E06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322207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4D14A-6049-450B-9E16-A32B2A1541C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16372724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slov in 4 vseb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6F713-80F4-428B-A512-869B3A9DB69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74406978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52C6-7153-4C65-BF3E-5143F3D6921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3121745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79A85-E07B-4998-A82A-BA489B3527F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66734496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B6254-8905-471C-B22F-3BDA75F7090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88889237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71A8C-BE4F-44A5-9BBF-FD808CABA22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52645900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DFF98-82B2-4620-BA1F-24CA155EB8F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00219125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A655F-4FF6-4BB7-86E1-220D36E5355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01389882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77CD3-16DD-4475-A77E-C3B71F093EB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35826949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2C1D-2D85-4F0E-9BA1-88F4CEC93A8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44089787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5938DE4-54A5-4BEE-A444-1BFC5D5CEFE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amr"/><Relationship Id="rId1" Type="http://schemas.microsoft.com/office/2007/relationships/media" Target="../media/media2.amr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tF5kr251BRs" TargetMode="Externa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3gsVZmByJs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0.emf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14288"/>
            <a:ext cx="6762750" cy="5829300"/>
          </a:xfrm>
        </p:spPr>
        <p:txBody>
          <a:bodyPr/>
          <a:lstStyle/>
          <a:p>
            <a:pPr eaLnBrk="1" hangingPunct="1"/>
            <a:endParaRPr lang="sl-SI" altLang="sl-SI" sz="7200" i="1" dirty="0" smtClean="0">
              <a:solidFill>
                <a:srgbClr val="FF0000"/>
              </a:solidFill>
              <a:latin typeface="Bassoon" pitchFamily="2" charset="0"/>
            </a:endParaRPr>
          </a:p>
          <a:p>
            <a:pPr eaLnBrk="1" hangingPunct="1"/>
            <a:r>
              <a:rPr lang="sl-SI" altLang="sl-SI" sz="7200" i="1" dirty="0" smtClean="0">
                <a:solidFill>
                  <a:srgbClr val="FF0000"/>
                </a:solidFill>
                <a:latin typeface="Jokerman" panose="04090605060D06020702" pitchFamily="82" charset="0"/>
              </a:rPr>
              <a:t>JOSEPH HAYDN</a:t>
            </a:r>
          </a:p>
          <a:p>
            <a:pPr eaLnBrk="1" hangingPunct="1"/>
            <a:r>
              <a:rPr lang="sl-SI" altLang="sl-SI" sz="3600" i="1" dirty="0" smtClean="0">
                <a:latin typeface="Bassoon" pitchFamily="2" charset="0"/>
              </a:rPr>
              <a:t>(SDZ </a:t>
            </a:r>
            <a:r>
              <a:rPr lang="sl-SI" altLang="sl-SI" sz="3600" i="1" dirty="0" smtClean="0">
                <a:latin typeface="Bassoon" pitchFamily="2" charset="0"/>
              </a:rPr>
              <a:t>15,16 in 17</a:t>
            </a:r>
            <a:r>
              <a:rPr lang="sl-SI" altLang="sl-SI" sz="3600" i="1" dirty="0" smtClean="0">
                <a:latin typeface="Bassoon" pitchFamily="2" charset="0"/>
              </a:rPr>
              <a:t>)</a:t>
            </a:r>
          </a:p>
          <a:p>
            <a:pPr eaLnBrk="1" hangingPunct="1"/>
            <a:r>
              <a:rPr lang="sl-SI" altLang="sl-SI" sz="5400" dirty="0" smtClean="0">
                <a:latin typeface="Bassoon" pitchFamily="2" charset="0"/>
              </a:rPr>
              <a:t>    1732  + 1809</a:t>
            </a:r>
          </a:p>
        </p:txBody>
      </p:sp>
      <p:pic>
        <p:nvPicPr>
          <p:cNvPr id="3076" name="Picture 5" descr="C:\Users\OŠ Grm\Desktop\c699efbd4e05b856b232a7f03efb9f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1341438"/>
            <a:ext cx="26638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60648"/>
            <a:ext cx="1467024" cy="146702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08416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sl-SI" sz="2800" dirty="0" smtClean="0"/>
              <a:t>IZBERI IZRAZE, KI OPISUJEJO </a:t>
            </a:r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>
                <a:solidFill>
                  <a:srgbClr val="FF0000"/>
                </a:solidFill>
              </a:rPr>
              <a:t/>
            </a:r>
            <a:br>
              <a:rPr lang="sl-SI" sz="2800" dirty="0" smtClean="0">
                <a:solidFill>
                  <a:srgbClr val="FF0000"/>
                </a:solidFill>
              </a:rPr>
            </a:br>
            <a:r>
              <a:rPr lang="sl-SI" sz="2800" b="1" dirty="0" smtClean="0">
                <a:solidFill>
                  <a:srgbClr val="FF0000"/>
                </a:solidFill>
              </a:rPr>
              <a:t>GODALNI </a:t>
            </a:r>
            <a:r>
              <a:rPr lang="sl-SI" sz="2800" b="1" dirty="0" smtClean="0">
                <a:solidFill>
                  <a:srgbClr val="FF0000"/>
                </a:solidFill>
              </a:rPr>
              <a:t>KVARTET:</a:t>
            </a:r>
            <a:r>
              <a:rPr lang="sl-SI" sz="2800" b="1" dirty="0" smtClean="0">
                <a:solidFill>
                  <a:srgbClr val="FF0000"/>
                </a:solidFill>
              </a:rPr>
              <a:t/>
            </a:r>
            <a:br>
              <a:rPr lang="sl-SI" sz="2800" b="1" dirty="0" smtClean="0">
                <a:solidFill>
                  <a:srgbClr val="FF0000"/>
                </a:solidFill>
              </a:rPr>
            </a:br>
            <a:r>
              <a:rPr lang="sl-SI" sz="2800" b="1" dirty="0">
                <a:solidFill>
                  <a:srgbClr val="FF0000"/>
                </a:solidFill>
              </a:rPr>
              <a:t/>
            </a:r>
            <a:br>
              <a:rPr lang="sl-SI" sz="2800" b="1" dirty="0">
                <a:solidFill>
                  <a:srgbClr val="FF0000"/>
                </a:solidFill>
              </a:rPr>
            </a:br>
            <a:r>
              <a:rPr lang="sl-SI" sz="2800" b="1" dirty="0" smtClean="0">
                <a:solidFill>
                  <a:schemeClr val="tx1"/>
                </a:solidFill>
              </a:rPr>
              <a:t>ENOSTAVČNA / VEČSTAVČNA</a:t>
            </a:r>
            <a:br>
              <a:rPr lang="sl-SI" sz="2800" b="1" dirty="0" smtClean="0">
                <a:solidFill>
                  <a:schemeClr val="tx1"/>
                </a:solidFill>
              </a:rPr>
            </a:br>
            <a:r>
              <a:rPr lang="sl-SI" sz="2800" b="1" dirty="0">
                <a:solidFill>
                  <a:schemeClr val="tx1"/>
                </a:solidFill>
              </a:rPr>
              <a:t/>
            </a:r>
            <a:br>
              <a:rPr lang="sl-SI" sz="2800" b="1" dirty="0">
                <a:solidFill>
                  <a:schemeClr val="tx1"/>
                </a:solidFill>
              </a:rPr>
            </a:br>
            <a:r>
              <a:rPr lang="sl-SI" sz="2800" b="1" dirty="0" smtClean="0">
                <a:solidFill>
                  <a:schemeClr val="tx1"/>
                </a:solidFill>
              </a:rPr>
              <a:t>CIKLIČNA / NECIKLIČNA SKLADBA</a:t>
            </a:r>
            <a:br>
              <a:rPr lang="sl-SI" sz="2800" b="1" dirty="0" smtClean="0">
                <a:solidFill>
                  <a:schemeClr val="tx1"/>
                </a:solidFill>
              </a:rPr>
            </a:br>
            <a:r>
              <a:rPr lang="sl-SI" sz="2800" b="1" dirty="0">
                <a:solidFill>
                  <a:schemeClr val="tx1"/>
                </a:solidFill>
              </a:rPr>
              <a:t/>
            </a:r>
            <a:br>
              <a:rPr lang="sl-SI" sz="2800" b="1" dirty="0">
                <a:solidFill>
                  <a:schemeClr val="tx1"/>
                </a:solidFill>
              </a:rPr>
            </a:br>
            <a:r>
              <a:rPr lang="sl-SI" sz="2800" b="1" dirty="0" smtClean="0">
                <a:solidFill>
                  <a:schemeClr val="tx1"/>
                </a:solidFill>
              </a:rPr>
              <a:t>2 / 3 / 4 STAVKI</a:t>
            </a:r>
            <a:r>
              <a:rPr lang="sl-SI" sz="2800" b="1" dirty="0">
                <a:solidFill>
                  <a:srgbClr val="FF0000"/>
                </a:solidFill>
              </a:rPr>
              <a:t/>
            </a:r>
            <a:br>
              <a:rPr lang="sl-SI" sz="2800" b="1" dirty="0">
                <a:solidFill>
                  <a:srgbClr val="FF0000"/>
                </a:solidFill>
              </a:rPr>
            </a:br>
            <a:r>
              <a:rPr lang="sl-SI" sz="2800" dirty="0" smtClean="0">
                <a:solidFill>
                  <a:srgbClr val="FF0000"/>
                </a:solidFill>
              </a:rPr>
              <a:t/>
            </a:r>
            <a:br>
              <a:rPr lang="sl-SI" sz="2800" dirty="0" smtClean="0">
                <a:solidFill>
                  <a:srgbClr val="FF0000"/>
                </a:solidFill>
              </a:rPr>
            </a:br>
            <a:r>
              <a:rPr lang="sl-SI" sz="2800" dirty="0"/>
              <a:t/>
            </a:r>
            <a:br>
              <a:rPr lang="sl-SI" sz="2800" dirty="0"/>
            </a:br>
            <a:endParaRPr lang="sl-SI" sz="2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0"/>
            <a:ext cx="8229600" cy="65258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sz="2800" u="sng" kern="0" dirty="0" smtClean="0"/>
              <a:t>IZBERI IZRAZE, KI OPISUJEJO</a:t>
            </a:r>
            <a:endParaRPr lang="sl-SI" sz="2800" kern="0" dirty="0">
              <a:solidFill>
                <a:srgbClr val="FF0000"/>
              </a:solidFill>
            </a:endParaRPr>
          </a:p>
          <a:p>
            <a:endParaRPr lang="sl-SI" sz="2800" b="1" kern="0" dirty="0" smtClean="0">
              <a:solidFill>
                <a:srgbClr val="FF0000"/>
              </a:solidFill>
            </a:endParaRPr>
          </a:p>
          <a:p>
            <a:r>
              <a:rPr lang="sl-SI" sz="2800" b="1" kern="0" dirty="0" smtClean="0">
                <a:solidFill>
                  <a:srgbClr val="FF0000"/>
                </a:solidFill>
              </a:rPr>
              <a:t>GODALNI </a:t>
            </a:r>
            <a:r>
              <a:rPr lang="sl-SI" sz="2800" b="1" kern="0" dirty="0" smtClean="0">
                <a:solidFill>
                  <a:srgbClr val="FF0000"/>
                </a:solidFill>
              </a:rPr>
              <a:t>KVARTET:</a:t>
            </a:r>
            <a:r>
              <a:rPr lang="sl-SI" sz="2800" b="1" kern="0" dirty="0" smtClean="0">
                <a:solidFill>
                  <a:srgbClr val="FF0000"/>
                </a:solidFill>
              </a:rPr>
              <a:t/>
            </a:r>
            <a:br>
              <a:rPr lang="sl-SI" sz="2800" b="1" kern="0" dirty="0" smtClean="0">
                <a:solidFill>
                  <a:srgbClr val="FF0000"/>
                </a:solidFill>
              </a:rPr>
            </a:br>
            <a:r>
              <a:rPr lang="sl-SI" sz="2800" b="1" kern="0" dirty="0" smtClean="0">
                <a:solidFill>
                  <a:srgbClr val="FF0000"/>
                </a:solidFill>
              </a:rPr>
              <a:t/>
            </a:r>
            <a:br>
              <a:rPr lang="sl-SI" sz="2800" b="1" kern="0" dirty="0" smtClean="0">
                <a:solidFill>
                  <a:srgbClr val="FF0000"/>
                </a:solidFill>
              </a:rPr>
            </a:br>
            <a:r>
              <a:rPr lang="sl-SI" sz="2800" b="1" kern="0" dirty="0" smtClean="0">
                <a:solidFill>
                  <a:schemeClr val="tx1"/>
                </a:solidFill>
              </a:rPr>
              <a:t>ENOSTAVČNA / </a:t>
            </a:r>
            <a:r>
              <a:rPr lang="sl-SI" sz="2800" b="1" kern="0" dirty="0" smtClean="0">
                <a:solidFill>
                  <a:srgbClr val="FF0000"/>
                </a:solidFill>
              </a:rPr>
              <a:t>VEČSTAVČNA</a:t>
            </a:r>
            <a:r>
              <a:rPr lang="sl-SI" sz="2800" b="1" kern="0" dirty="0" smtClean="0">
                <a:solidFill>
                  <a:schemeClr val="tx1"/>
                </a:solidFill>
              </a:rPr>
              <a:t/>
            </a:r>
            <a:br>
              <a:rPr lang="sl-SI" sz="2800" b="1" kern="0" dirty="0" smtClean="0">
                <a:solidFill>
                  <a:schemeClr val="tx1"/>
                </a:solidFill>
              </a:rPr>
            </a:br>
            <a:r>
              <a:rPr lang="sl-SI" sz="2800" b="1" kern="0" dirty="0" smtClean="0">
                <a:solidFill>
                  <a:schemeClr val="tx1"/>
                </a:solidFill>
              </a:rPr>
              <a:t/>
            </a:r>
            <a:br>
              <a:rPr lang="sl-SI" sz="2800" b="1" kern="0" dirty="0" smtClean="0">
                <a:solidFill>
                  <a:schemeClr val="tx1"/>
                </a:solidFill>
              </a:rPr>
            </a:br>
            <a:r>
              <a:rPr lang="sl-SI" sz="2800" b="1" kern="0" dirty="0" smtClean="0">
                <a:solidFill>
                  <a:srgbClr val="FF0000"/>
                </a:solidFill>
              </a:rPr>
              <a:t>CIKLIČNA</a:t>
            </a:r>
            <a:r>
              <a:rPr lang="sl-SI" sz="2800" b="1" kern="0" dirty="0" smtClean="0">
                <a:solidFill>
                  <a:schemeClr val="tx1"/>
                </a:solidFill>
              </a:rPr>
              <a:t> / NECIKLIČNA SKLADBA</a:t>
            </a:r>
            <a:br>
              <a:rPr lang="sl-SI" sz="2800" b="1" kern="0" dirty="0" smtClean="0">
                <a:solidFill>
                  <a:schemeClr val="tx1"/>
                </a:solidFill>
              </a:rPr>
            </a:br>
            <a:r>
              <a:rPr lang="sl-SI" sz="2800" b="1" kern="0" dirty="0" smtClean="0">
                <a:solidFill>
                  <a:schemeClr val="tx1"/>
                </a:solidFill>
              </a:rPr>
              <a:t/>
            </a:r>
            <a:br>
              <a:rPr lang="sl-SI" sz="2800" b="1" kern="0" dirty="0" smtClean="0">
                <a:solidFill>
                  <a:schemeClr val="tx1"/>
                </a:solidFill>
              </a:rPr>
            </a:br>
            <a:r>
              <a:rPr lang="sl-SI" sz="2800" b="1" kern="0" dirty="0" smtClean="0">
                <a:solidFill>
                  <a:schemeClr val="tx1"/>
                </a:solidFill>
              </a:rPr>
              <a:t>2 / 3 / </a:t>
            </a:r>
            <a:r>
              <a:rPr lang="sl-SI" sz="2800" b="1" kern="0" dirty="0" smtClean="0">
                <a:solidFill>
                  <a:srgbClr val="FF0000"/>
                </a:solidFill>
              </a:rPr>
              <a:t>4 STAVKI</a:t>
            </a:r>
          </a:p>
          <a:p>
            <a:endParaRPr lang="sl-SI" sz="2800" b="1" kern="0" dirty="0">
              <a:solidFill>
                <a:srgbClr val="FF0000"/>
              </a:solidFill>
            </a:endParaRPr>
          </a:p>
          <a:p>
            <a:r>
              <a:rPr lang="sl-SI" sz="2800" b="1" kern="0" dirty="0" smtClean="0">
                <a:solidFill>
                  <a:schemeClr val="tx1"/>
                </a:solidFill>
              </a:rPr>
              <a:t>S KATERO GLASBENO OBLIKO SI JE SORODEN? </a:t>
            </a:r>
          </a:p>
          <a:p>
            <a:endParaRPr lang="sl-SI" sz="2800" b="1" kern="0" dirty="0">
              <a:solidFill>
                <a:schemeClr val="tx1"/>
              </a:solidFill>
            </a:endParaRPr>
          </a:p>
          <a:p>
            <a:r>
              <a:rPr lang="sl-SI" sz="2800" b="1" kern="0" dirty="0" smtClean="0">
                <a:solidFill>
                  <a:schemeClr val="tx1"/>
                </a:solidFill>
              </a:rPr>
              <a:t>PO ČEM SE RAZLIKUJETA? </a:t>
            </a:r>
            <a:endParaRPr lang="sl-SI" sz="2800" b="1" kern="0" dirty="0"/>
          </a:p>
        </p:txBody>
      </p:sp>
    </p:spTree>
    <p:extLst>
      <p:ext uri="{BB962C8B-B14F-4D97-AF65-F5344CB8AC3E}">
        <p14:creationId xmlns:p14="http://schemas.microsoft.com/office/powerpoint/2010/main" val="165752735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9"/>
          <a:srcRect l="51575" t="44128" r="21651" b="18440"/>
          <a:stretch/>
        </p:blipFill>
        <p:spPr>
          <a:xfrm>
            <a:off x="-6506" y="-765"/>
            <a:ext cx="9252520" cy="685876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57488" y="1001341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ZAPOJ PESEM z besedilom ob spremljavi orkestra. </a:t>
            </a:r>
            <a:endParaRPr lang="sl-SI" dirty="0"/>
          </a:p>
        </p:txBody>
      </p:sp>
      <p:pic>
        <p:nvPicPr>
          <p:cNvPr id="5" name="Joseph Haydn - petje + spremlj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70287" y="77436"/>
            <a:ext cx="923905" cy="923905"/>
          </a:xfrm>
          <a:prstGeom prst="rect">
            <a:avLst/>
          </a:prstGeom>
        </p:spPr>
      </p:pic>
      <p:pic>
        <p:nvPicPr>
          <p:cNvPr id="6" name="Haydn Symphony No. 94, 'Surprise', 2nd move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328" y="77436"/>
            <a:ext cx="991420" cy="99142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872" y="692697"/>
            <a:ext cx="980674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624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67744" y="260648"/>
            <a:ext cx="4464496" cy="638175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sl-SI" sz="2400" b="1" dirty="0" smtClean="0"/>
          </a:p>
          <a:p>
            <a:pPr marL="0" indent="0">
              <a:buNone/>
            </a:pPr>
            <a:r>
              <a:rPr lang="sl-SI" sz="2400" b="1" dirty="0" smtClean="0"/>
              <a:t>Melodija, ki si jo zapel, je del Haydnove Simfonije št. 94 v G-duru.  </a:t>
            </a:r>
            <a:endParaRPr lang="sl-SI" sz="2400" b="1" dirty="0" smtClean="0"/>
          </a:p>
          <a:p>
            <a:pPr marL="0" indent="0">
              <a:buNone/>
            </a:pPr>
            <a:endParaRPr lang="sl-SI" sz="2400" b="1" dirty="0" smtClean="0"/>
          </a:p>
          <a:p>
            <a:pPr marL="0" indent="0">
              <a:buNone/>
            </a:pPr>
            <a:r>
              <a:rPr lang="sl-SI" sz="2400" dirty="0"/>
              <a:t>I</a:t>
            </a:r>
            <a:r>
              <a:rPr lang="sl-SI" sz="2400" dirty="0" smtClean="0"/>
              <a:t>ma pa tudi dva dodatna naslova: </a:t>
            </a:r>
          </a:p>
          <a:p>
            <a:pPr marL="0" indent="0">
              <a:buNone/>
            </a:pPr>
            <a:r>
              <a:rPr lang="sl-SI" sz="2400" b="1" dirty="0" smtClean="0"/>
              <a:t>Simfonija z </a:t>
            </a:r>
            <a:r>
              <a:rPr lang="sl-SI" sz="2400" b="1" dirty="0"/>
              <a:t>udarci na pavke </a:t>
            </a:r>
            <a:r>
              <a:rPr lang="sl-SI" sz="2400" dirty="0" smtClean="0"/>
              <a:t>ali  </a:t>
            </a:r>
          </a:p>
          <a:p>
            <a:pPr marL="0" indent="0">
              <a:buNone/>
            </a:pPr>
            <a:r>
              <a:rPr lang="sl-SI" sz="2400" b="1" dirty="0" smtClean="0"/>
              <a:t>Simfonija PRESENEČENJA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800" dirty="0">
                <a:solidFill>
                  <a:srgbClr val="FF0000"/>
                </a:solidFill>
              </a:rPr>
              <a:t>Kaj misliš, zakaj ima ravno ta simfonija dodana taka dva naslova? 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  <a:defRPr/>
            </a:pPr>
            <a:endParaRPr lang="sl-SI" sz="2400" b="1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8537" y="1484784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sl-SI" altLang="sl-SI" smtClean="0"/>
              <a:t>Joseph Haydn</a:t>
            </a:r>
          </a:p>
        </p:txBody>
      </p:sp>
      <p:sp>
        <p:nvSpPr>
          <p:cNvPr id="9219" name="Ograda vsebine 2"/>
          <p:cNvSpPr>
            <a:spLocks noGrp="1"/>
          </p:cNvSpPr>
          <p:nvPr>
            <p:ph idx="1"/>
          </p:nvPr>
        </p:nvSpPr>
        <p:spPr>
          <a:xfrm>
            <a:off x="2268538" y="15573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sl-SI" altLang="sl-SI" sz="2800" dirty="0"/>
              <a:t>o</a:t>
            </a:r>
            <a:r>
              <a:rPr lang="sl-SI" altLang="sl-SI" sz="2800" dirty="0" smtClean="0"/>
              <a:t>bdobje klasicizma</a:t>
            </a:r>
          </a:p>
          <a:p>
            <a:pPr>
              <a:defRPr/>
            </a:pPr>
            <a:r>
              <a:rPr lang="sl-SI" altLang="sl-SI" sz="2800" dirty="0" smtClean="0"/>
              <a:t>2. polovica 18. stoletja</a:t>
            </a:r>
          </a:p>
          <a:p>
            <a:pPr>
              <a:defRPr/>
            </a:pPr>
            <a:r>
              <a:rPr lang="sl-SI" altLang="sl-SI" sz="2800" dirty="0" smtClean="0"/>
              <a:t>avstrijski skladatelj </a:t>
            </a:r>
            <a:r>
              <a:rPr lang="sl-SI" altLang="sl-SI" sz="2800" dirty="0" smtClean="0"/>
              <a:t>(Dunaj</a:t>
            </a:r>
            <a:r>
              <a:rPr lang="sl-SI" altLang="sl-SI" sz="2800" dirty="0" smtClean="0"/>
              <a:t>)</a:t>
            </a:r>
          </a:p>
          <a:p>
            <a:pPr>
              <a:defRPr/>
            </a:pPr>
            <a:endParaRPr lang="sl-SI" altLang="sl-SI" sz="2800" dirty="0" smtClean="0"/>
          </a:p>
          <a:p>
            <a:pPr>
              <a:defRPr/>
            </a:pPr>
            <a:r>
              <a:rPr lang="sl-SI" altLang="sl-SI" sz="2800" dirty="0" smtClean="0"/>
              <a:t>zelo nadarjen – prepeval </a:t>
            </a:r>
          </a:p>
          <a:p>
            <a:pPr marL="0" indent="0">
              <a:buFontTx/>
              <a:buNone/>
              <a:defRPr/>
            </a:pPr>
            <a:r>
              <a:rPr lang="sl-SI" altLang="sl-SI" sz="2800" dirty="0"/>
              <a:t> </a:t>
            </a:r>
            <a:r>
              <a:rPr lang="sl-SI" altLang="sl-SI" sz="2800" dirty="0" smtClean="0"/>
              <a:t>   v zboru </a:t>
            </a:r>
            <a:r>
              <a:rPr lang="sl-SI" altLang="sl-SI" sz="2800" u="sng" dirty="0" smtClean="0"/>
              <a:t>dunajskih dečkov</a:t>
            </a:r>
          </a:p>
          <a:p>
            <a:pPr>
              <a:defRPr/>
            </a:pPr>
            <a:endParaRPr lang="sl-SI" altLang="sl-SI" sz="2800" dirty="0" smtClean="0"/>
          </a:p>
          <a:p>
            <a:pPr>
              <a:defRPr/>
            </a:pPr>
            <a:r>
              <a:rPr lang="sl-SI" altLang="sl-SI" sz="2800" dirty="0" smtClean="0"/>
              <a:t>kar </a:t>
            </a:r>
            <a:r>
              <a:rPr lang="sl-SI" altLang="sl-SI" sz="2800" dirty="0" smtClean="0"/>
              <a:t>30 let služboval </a:t>
            </a:r>
          </a:p>
          <a:p>
            <a:pPr marL="0" indent="0">
              <a:buFontTx/>
              <a:buNone/>
              <a:defRPr/>
            </a:pPr>
            <a:r>
              <a:rPr lang="sl-SI" altLang="sl-SI" sz="2800" dirty="0"/>
              <a:t> </a:t>
            </a:r>
            <a:r>
              <a:rPr lang="sl-SI" altLang="sl-SI" sz="2800" dirty="0" smtClean="0"/>
              <a:t>   na </a:t>
            </a:r>
            <a:r>
              <a:rPr lang="sl-SI" altLang="sl-SI" sz="2800" u="sng" dirty="0" smtClean="0"/>
              <a:t>dvorcu Esterhazy</a:t>
            </a:r>
          </a:p>
          <a:p>
            <a:pPr>
              <a:defRPr/>
            </a:pPr>
            <a:endParaRPr lang="sl-SI" altLang="sl-SI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5507" t="10365" r="36666" b="16133"/>
          <a:stretch/>
        </p:blipFill>
        <p:spPr>
          <a:xfrm>
            <a:off x="7020272" y="1"/>
            <a:ext cx="2150512" cy="306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0435" t="10902" r="41304" b="49397"/>
          <a:stretch/>
        </p:blipFill>
        <p:spPr>
          <a:xfrm>
            <a:off x="3989" y="4310949"/>
            <a:ext cx="2191747" cy="257443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259782" y="75684"/>
            <a:ext cx="167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ZAPIS V ZVEZEK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2268538" y="75684"/>
            <a:ext cx="4607718" cy="6665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842" y="2416319"/>
            <a:ext cx="1656039" cy="165603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3645024"/>
            <a:ext cx="3960440" cy="3010207"/>
          </a:xfrm>
          <a:noFill/>
        </p:spPr>
      </p:pic>
      <p:pic>
        <p:nvPicPr>
          <p:cNvPr id="3087" name="Picture 15" descr="hayd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214"/>
            <a:ext cx="2195736" cy="2699113"/>
          </a:xfrm>
          <a:noFill/>
        </p:spPr>
      </p:pic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2195513" y="1484313"/>
            <a:ext cx="49847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sl-SI" altLang="sl-SI" sz="2400" i="1" dirty="0" smtClean="0">
                <a:latin typeface="+mj-lt"/>
              </a:rPr>
              <a:t>OČE </a:t>
            </a:r>
            <a:r>
              <a:rPr lang="sl-SI" altLang="sl-SI" sz="2400" b="1" i="1" dirty="0" smtClean="0">
                <a:latin typeface="+mj-lt"/>
              </a:rPr>
              <a:t>SIMFONIJE</a:t>
            </a:r>
            <a:r>
              <a:rPr lang="sl-SI" altLang="sl-SI" sz="2400" i="1" dirty="0" smtClean="0">
                <a:latin typeface="+mj-lt"/>
              </a:rPr>
              <a:t> </a:t>
            </a:r>
          </a:p>
          <a:p>
            <a:pPr eaLnBrk="1" hangingPunct="1">
              <a:defRPr/>
            </a:pPr>
            <a:endParaRPr lang="sl-SI" altLang="sl-SI" sz="2400" i="1" dirty="0" smtClean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sl-SI" altLang="sl-SI" sz="2400" i="1" dirty="0" smtClean="0">
                <a:latin typeface="+mj-lt"/>
              </a:rPr>
              <a:t>OČE </a:t>
            </a:r>
            <a:r>
              <a:rPr lang="sl-SI" altLang="sl-SI" sz="2400" b="1" i="1" dirty="0" smtClean="0">
                <a:latin typeface="+mj-lt"/>
              </a:rPr>
              <a:t>GODALNEGA KVARTETA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endParaRPr lang="sl-SI" altLang="sl-SI" sz="2400" b="1" i="1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sl-SI" altLang="sl-SI" sz="2400" b="1" i="1" dirty="0" smtClean="0">
                <a:latin typeface="+mj-lt"/>
              </a:rPr>
              <a:t>Napisal več kot 1000 del. </a:t>
            </a:r>
            <a:endParaRPr lang="sl-SI" altLang="sl-SI" sz="2400" b="1" i="1" dirty="0">
              <a:latin typeface="+mj-lt"/>
            </a:endParaRPr>
          </a:p>
          <a:p>
            <a:pPr eaLnBrk="1" hangingPunct="1">
              <a:defRPr/>
            </a:pPr>
            <a:endParaRPr lang="sl-SI" altLang="sl-SI" sz="2400" b="1" i="1" dirty="0" smtClean="0">
              <a:latin typeface="+mj-lt"/>
            </a:endParaRPr>
          </a:p>
        </p:txBody>
      </p:sp>
      <p:sp>
        <p:nvSpPr>
          <p:cNvPr id="12300" name="Line 37"/>
          <p:cNvSpPr>
            <a:spLocks noChangeShapeType="1"/>
          </p:cNvSpPr>
          <p:nvPr/>
        </p:nvSpPr>
        <p:spPr bwMode="auto">
          <a:xfrm>
            <a:off x="4211638" y="4581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7182" name="Naslov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sl-SI" altLang="sl-SI" smtClean="0"/>
              <a:t>Joseph Haydn</a:t>
            </a:r>
          </a:p>
        </p:txBody>
      </p:sp>
      <p:sp>
        <p:nvSpPr>
          <p:cNvPr id="15" name="Pravokotnik 14"/>
          <p:cNvSpPr/>
          <p:nvPr/>
        </p:nvSpPr>
        <p:spPr>
          <a:xfrm>
            <a:off x="2259782" y="75684"/>
            <a:ext cx="167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ZAPIS V ZVEZEK</a:t>
            </a:r>
            <a:endParaRPr lang="sl-SI" dirty="0"/>
          </a:p>
        </p:txBody>
      </p:sp>
      <p:sp>
        <p:nvSpPr>
          <p:cNvPr id="16" name="Pravokotnik 15"/>
          <p:cNvSpPr/>
          <p:nvPr/>
        </p:nvSpPr>
        <p:spPr>
          <a:xfrm>
            <a:off x="2268538" y="75684"/>
            <a:ext cx="4607718" cy="6665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656" y="3140968"/>
            <a:ext cx="1666875" cy="16668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97" grpId="0"/>
      <p:bldP spid="71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dirty="0" smtClean="0">
                <a:hlinkClick r:id="rId5"/>
              </a:rPr>
              <a:t>SIMFONIJA</a:t>
            </a:r>
            <a:endParaRPr lang="sl-SI" altLang="sl-SI" dirty="0" smtClean="0"/>
          </a:p>
        </p:txBody>
      </p:sp>
      <p:sp>
        <p:nvSpPr>
          <p:cNvPr id="8195" name="Ograda vsebine 2"/>
          <p:cNvSpPr>
            <a:spLocks noGrp="1"/>
          </p:cNvSpPr>
          <p:nvPr>
            <p:ph sz="quarter" idx="1"/>
          </p:nvPr>
        </p:nvSpPr>
        <p:spPr>
          <a:xfrm>
            <a:off x="2268538" y="1412875"/>
            <a:ext cx="4967758" cy="2178464"/>
          </a:xfrm>
        </p:spPr>
        <p:txBody>
          <a:bodyPr/>
          <a:lstStyle/>
          <a:p>
            <a:r>
              <a:rPr lang="sl-SI" altLang="sl-SI" dirty="0"/>
              <a:t>v</a:t>
            </a:r>
            <a:r>
              <a:rPr lang="sl-SI" altLang="sl-SI" dirty="0" smtClean="0"/>
              <a:t>ečstavčna</a:t>
            </a:r>
            <a:r>
              <a:rPr lang="sl-SI" altLang="sl-SI" dirty="0" smtClean="0"/>
              <a:t>, ciklična glasbena oblika</a:t>
            </a:r>
          </a:p>
          <a:p>
            <a:r>
              <a:rPr lang="sl-SI" altLang="sl-SI" dirty="0" smtClean="0"/>
              <a:t>ima 4 stavke</a:t>
            </a:r>
          </a:p>
          <a:p>
            <a:r>
              <a:rPr lang="sl-SI" altLang="sl-SI" dirty="0" smtClean="0"/>
              <a:t>za </a:t>
            </a:r>
            <a:r>
              <a:rPr lang="sl-SI" altLang="sl-SI" dirty="0" smtClean="0"/>
              <a:t>simfonični orkester</a:t>
            </a:r>
          </a:p>
          <a:p>
            <a:endParaRPr lang="sl-SI" altLang="sl-SI" dirty="0" smtClean="0"/>
          </a:p>
        </p:txBody>
      </p:sp>
      <p:sp>
        <p:nvSpPr>
          <p:cNvPr id="8198" name="Ograda vsebine 5"/>
          <p:cNvSpPr>
            <a:spLocks noGrp="1"/>
          </p:cNvSpPr>
          <p:nvPr>
            <p:ph sz="quarter" idx="4"/>
          </p:nvPr>
        </p:nvSpPr>
        <p:spPr>
          <a:xfrm>
            <a:off x="2339752" y="4437112"/>
            <a:ext cx="5616971" cy="3052391"/>
          </a:xfrm>
        </p:spPr>
        <p:txBody>
          <a:bodyPr/>
          <a:lstStyle/>
          <a:p>
            <a:r>
              <a:rPr lang="sl-SI" altLang="sl-SI" dirty="0" smtClean="0"/>
              <a:t>1. stavek = hiter</a:t>
            </a:r>
          </a:p>
          <a:p>
            <a:r>
              <a:rPr lang="sl-SI" altLang="sl-SI" dirty="0" smtClean="0"/>
              <a:t>2. stavek = počasen</a:t>
            </a:r>
          </a:p>
          <a:p>
            <a:r>
              <a:rPr lang="sl-SI" altLang="sl-SI" dirty="0" smtClean="0"/>
              <a:t>3. stavek = zmeren</a:t>
            </a:r>
          </a:p>
          <a:p>
            <a:r>
              <a:rPr lang="sl-SI" altLang="sl-SI" dirty="0" smtClean="0"/>
              <a:t>4. stavek = hiter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188640"/>
            <a:ext cx="2188691" cy="218869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980728"/>
            <a:ext cx="8229600" cy="1143000"/>
          </a:xfrm>
        </p:spPr>
        <p:txBody>
          <a:bodyPr/>
          <a:lstStyle/>
          <a:p>
            <a:pPr algn="l"/>
            <a:r>
              <a:rPr lang="sl-SI" sz="2800" dirty="0" smtClean="0"/>
              <a:t>OČE </a:t>
            </a:r>
            <a:br>
              <a:rPr lang="sl-SI" sz="2800" dirty="0" smtClean="0"/>
            </a:br>
            <a:r>
              <a:rPr lang="sl-SI" sz="2800" dirty="0" smtClean="0"/>
              <a:t>GODALNEGA </a:t>
            </a:r>
            <a:r>
              <a:rPr lang="sl-SI" sz="2800" dirty="0" smtClean="0"/>
              <a:t>KVARTETA</a:t>
            </a:r>
            <a:br>
              <a:rPr lang="sl-SI" sz="2800" dirty="0" smtClean="0"/>
            </a:br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/>
              <a:t>PRISLUHNI SKLADBI: </a:t>
            </a:r>
            <a:br>
              <a:rPr lang="sl-SI" sz="2800" dirty="0" smtClean="0"/>
            </a:br>
            <a:r>
              <a:rPr lang="sl-SI" sz="2800" dirty="0" smtClean="0">
                <a:hlinkClick r:id="rId4"/>
              </a:rPr>
              <a:t>JOSEPH HAYDN: </a:t>
            </a:r>
            <a:br>
              <a:rPr lang="sl-SI" sz="2800" dirty="0" smtClean="0">
                <a:hlinkClick r:id="rId4"/>
              </a:rPr>
            </a:br>
            <a:r>
              <a:rPr lang="sl-SI" sz="2800" dirty="0" smtClean="0">
                <a:hlinkClick r:id="rId4"/>
              </a:rPr>
              <a:t>GODALNI KVARTET </a:t>
            </a:r>
            <a:br>
              <a:rPr lang="sl-SI" sz="2800" dirty="0" smtClean="0">
                <a:hlinkClick r:id="rId4"/>
              </a:rPr>
            </a:br>
            <a:r>
              <a:rPr lang="sl-SI" sz="2800" dirty="0" smtClean="0">
                <a:hlinkClick r:id="rId4"/>
              </a:rPr>
              <a:t>V D-duru</a:t>
            </a:r>
            <a:endParaRPr lang="sl-SI" sz="2800" dirty="0"/>
          </a:p>
        </p:txBody>
      </p:sp>
      <p:pic>
        <p:nvPicPr>
          <p:cNvPr id="5" name="Picture 5" descr="C:\Users\OŠ Grm\Pictures\GLASBA, INTRUMENTI\344_tokyo-string-quartet9265691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15254"/>
          <a:stretch/>
        </p:blipFill>
        <p:spPr bwMode="auto">
          <a:xfrm>
            <a:off x="1475656" y="3041576"/>
            <a:ext cx="625423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367085"/>
            <a:ext cx="1756643" cy="17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528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1720" y="3284984"/>
            <a:ext cx="4464496" cy="360040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GODALNI KVARTET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a) glasbena </a:t>
            </a:r>
            <a:r>
              <a:rPr lang="sl-SI" dirty="0" smtClean="0"/>
              <a:t>oblika </a:t>
            </a:r>
            <a:br>
              <a:rPr lang="sl-SI" dirty="0" smtClean="0"/>
            </a:br>
            <a:r>
              <a:rPr lang="sl-SI" dirty="0" smtClean="0"/>
              <a:t>(po zgradbi enak simfoniji)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b) glasbena </a:t>
            </a:r>
            <a:r>
              <a:rPr lang="sl-SI" dirty="0" smtClean="0"/>
              <a:t>zasedba</a:t>
            </a:r>
            <a:endParaRPr lang="sl-SI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-171400"/>
            <a:ext cx="2044675" cy="20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859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7744" y="1412776"/>
            <a:ext cx="4464496" cy="360040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GODALNI KVARTET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graphicFrame>
        <p:nvGraphicFramePr>
          <p:cNvPr id="5" name="Object 2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58677926"/>
              </p:ext>
            </p:extLst>
          </p:nvPr>
        </p:nvGraphicFramePr>
        <p:xfrm>
          <a:off x="2195736" y="1310302"/>
          <a:ext cx="7132155" cy="2312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6" imgW="5969169" imgH="1935189" progId="Word.Document.8">
                  <p:embed/>
                </p:oleObj>
              </mc:Choice>
              <mc:Fallback>
                <p:oleObj name="Document" r:id="rId6" imgW="5969169" imgH="1935189" progId="Word.Document.8">
                  <p:embed/>
                  <p:pic>
                    <p:nvPicPr>
                      <p:cNvPr id="1538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310302"/>
                        <a:ext cx="7132155" cy="2312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188640"/>
            <a:ext cx="1684635" cy="1684635"/>
          </a:xfrm>
          <a:prstGeom prst="rect">
            <a:avLst/>
          </a:prstGeom>
        </p:spPr>
      </p:pic>
      <p:pic>
        <p:nvPicPr>
          <p:cNvPr id="7" name="Picture 5" descr="C:\Users\OŠ Grm\Pictures\GLASBA, INTRUMENTI\344_tokyo-string-quartet9265691[1]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14281"/>
          <a:stretch/>
        </p:blipFill>
        <p:spPr>
          <a:xfrm>
            <a:off x="9235" y="3622461"/>
            <a:ext cx="5232275" cy="3235539"/>
          </a:xfrm>
          <a:noFill/>
        </p:spPr>
      </p:pic>
      <p:sp>
        <p:nvSpPr>
          <p:cNvPr id="8" name="Pravokotnik 7"/>
          <p:cNvSpPr/>
          <p:nvPr/>
        </p:nvSpPr>
        <p:spPr>
          <a:xfrm>
            <a:off x="5241510" y="3622461"/>
            <a:ext cx="3902490" cy="32355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Katera godala sestavljajo godalni kvartet?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_____________________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_____________________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l-SI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_____________________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332453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272</Words>
  <Application>Microsoft Office PowerPoint</Application>
  <PresentationFormat>Diaprojekcija na zaslonu (4:3)</PresentationFormat>
  <Paragraphs>69</Paragraphs>
  <Slides>10</Slides>
  <Notes>6</Notes>
  <HiddenSlides>0</HiddenSlides>
  <MMClips>11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8" baseType="lpstr">
      <vt:lpstr>Arial</vt:lpstr>
      <vt:lpstr>Bassoon</vt:lpstr>
      <vt:lpstr>Calibri</vt:lpstr>
      <vt:lpstr>Jokerman</vt:lpstr>
      <vt:lpstr>Times New Roman</vt:lpstr>
      <vt:lpstr>Wingdings</vt:lpstr>
      <vt:lpstr>Privzeti načrt</vt:lpstr>
      <vt:lpstr>Document</vt:lpstr>
      <vt:lpstr>PowerPointova predstavitev</vt:lpstr>
      <vt:lpstr>PowerPointova predstavitev</vt:lpstr>
      <vt:lpstr>PowerPointova predstavitev</vt:lpstr>
      <vt:lpstr>Joseph Haydn</vt:lpstr>
      <vt:lpstr>Joseph Haydn</vt:lpstr>
      <vt:lpstr>SIMFONIJA</vt:lpstr>
      <vt:lpstr>OČE  GODALNEGA KVARTETA  PRISLUHNI SKLADBI:  JOSEPH HAYDN:  GODALNI KVARTET  V D-duru</vt:lpstr>
      <vt:lpstr>GODALNI KVARTET  a) glasbena oblika  (po zgradbi enak simfoniji)  b) glasbena zasedba</vt:lpstr>
      <vt:lpstr>GODALNI KVARTET  </vt:lpstr>
      <vt:lpstr>IZBERI IZRAZE, KI OPISUJEJO   GODALNI KVARTET:  ENOSTAVČNA / VEČSTAVČNA  CIKLIČNA / NECIKLIČNA SKLADBA  2 / 3 / 4 STAVKI   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PESEM</dc:title>
  <dc:creator>Cvitanič</dc:creator>
  <cp:lastModifiedBy>Uporabnik</cp:lastModifiedBy>
  <cp:revision>149</cp:revision>
  <dcterms:created xsi:type="dcterms:W3CDTF">2006-11-18T14:07:39Z</dcterms:created>
  <dcterms:modified xsi:type="dcterms:W3CDTF">2020-10-18T14:05:04Z</dcterms:modified>
</cp:coreProperties>
</file>