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7" r:id="rId2"/>
    <p:sldId id="256" r:id="rId3"/>
    <p:sldId id="259" r:id="rId4"/>
    <p:sldId id="260" r:id="rId5"/>
    <p:sldId id="261" r:id="rId6"/>
    <p:sldId id="258" r:id="rId7"/>
    <p:sldId id="262" r:id="rId8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2"/>
    <p:restoredTop sz="94689"/>
  </p:normalViewPr>
  <p:slideViewPr>
    <p:cSldViewPr snapToGrid="0" snapToObjects="1">
      <p:cViewPr varScale="1">
        <p:scale>
          <a:sx n="88" d="100"/>
          <a:sy n="88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1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1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281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38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75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36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81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9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8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11/12/20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61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youtube.com/watch?v=qVlwF2UFv6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4MFbn8EbB4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2BTTzon1b4&amp;feature=youtu.be" TargetMode="External"/><Relationship Id="rId2" Type="http://schemas.openxmlformats.org/officeDocument/2006/relationships/hyperlink" Target="https://www.youtube.com/watch?v=VnT7pT6zCcA&amp;feature=emb_titl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google.com/doodles/celebrating-ludwig-van-beethovens-245th-year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assicfm.com/composers/beethove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F82BF3E2-EB0E-40D6-8835-2367A5316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48480" y="1563968"/>
            <a:ext cx="6043520" cy="5294033"/>
          </a:xfrm>
          <a:custGeom>
            <a:avLst/>
            <a:gdLst>
              <a:gd name="connsiteX0" fmla="*/ 3600823 w 6043520"/>
              <a:gd name="connsiteY0" fmla="*/ 0 h 5294033"/>
              <a:gd name="connsiteX1" fmla="*/ 5891281 w 6043520"/>
              <a:gd name="connsiteY1" fmla="*/ 822253 h 5294033"/>
              <a:gd name="connsiteX2" fmla="*/ 6043520 w 6043520"/>
              <a:gd name="connsiteY2" fmla="*/ 960617 h 5294033"/>
              <a:gd name="connsiteX3" fmla="*/ 6043520 w 6043520"/>
              <a:gd name="connsiteY3" fmla="*/ 5294033 h 5294033"/>
              <a:gd name="connsiteX4" fmla="*/ 423445 w 6043520"/>
              <a:gd name="connsiteY4" fmla="*/ 5294033 h 5294033"/>
              <a:gd name="connsiteX5" fmla="*/ 282971 w 6043520"/>
              <a:gd name="connsiteY5" fmla="*/ 5002426 h 5294033"/>
              <a:gd name="connsiteX6" fmla="*/ 0 w 6043520"/>
              <a:gd name="connsiteY6" fmla="*/ 3600823 h 5294033"/>
              <a:gd name="connsiteX7" fmla="*/ 3600823 w 6043520"/>
              <a:gd name="connsiteY7" fmla="*/ 0 h 5294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43520" h="5294033">
                <a:moveTo>
                  <a:pt x="3600823" y="0"/>
                </a:moveTo>
                <a:cubicBezTo>
                  <a:pt x="4470871" y="0"/>
                  <a:pt x="5268847" y="308574"/>
                  <a:pt x="5891281" y="822253"/>
                </a:cubicBezTo>
                <a:lnTo>
                  <a:pt x="6043520" y="960617"/>
                </a:lnTo>
                <a:lnTo>
                  <a:pt x="6043520" y="5294033"/>
                </a:lnTo>
                <a:lnTo>
                  <a:pt x="423445" y="5294033"/>
                </a:lnTo>
                <a:lnTo>
                  <a:pt x="282971" y="5002426"/>
                </a:lnTo>
                <a:cubicBezTo>
                  <a:pt x="100759" y="4571630"/>
                  <a:pt x="0" y="4097993"/>
                  <a:pt x="0" y="3600823"/>
                </a:cubicBezTo>
                <a:cubicBezTo>
                  <a:pt x="0" y="1612143"/>
                  <a:pt x="1612143" y="0"/>
                  <a:pt x="3600823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CB6FFAAC-8A48-4FBF-BAFE-BAD367694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3728" y="1699214"/>
            <a:ext cx="5908273" cy="5158786"/>
          </a:xfrm>
          <a:custGeom>
            <a:avLst/>
            <a:gdLst>
              <a:gd name="connsiteX0" fmla="*/ 3465576 w 5908273"/>
              <a:gd name="connsiteY0" fmla="*/ 0 h 5158786"/>
              <a:gd name="connsiteX1" fmla="*/ 5670004 w 5908273"/>
              <a:gd name="connsiteY1" fmla="*/ 791369 h 5158786"/>
              <a:gd name="connsiteX2" fmla="*/ 5908273 w 5908273"/>
              <a:gd name="connsiteY2" fmla="*/ 1007923 h 5158786"/>
              <a:gd name="connsiteX3" fmla="*/ 5908273 w 5908273"/>
              <a:gd name="connsiteY3" fmla="*/ 5158786 h 5158786"/>
              <a:gd name="connsiteX4" fmla="*/ 443374 w 5908273"/>
              <a:gd name="connsiteY4" fmla="*/ 5158786 h 5158786"/>
              <a:gd name="connsiteX5" fmla="*/ 418277 w 5908273"/>
              <a:gd name="connsiteY5" fmla="*/ 5117476 h 5158786"/>
              <a:gd name="connsiteX6" fmla="*/ 0 w 5908273"/>
              <a:gd name="connsiteY6" fmla="*/ 3465576 h 5158786"/>
              <a:gd name="connsiteX7" fmla="*/ 3465576 w 5908273"/>
              <a:gd name="connsiteY7" fmla="*/ 0 h 51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08273" h="5158786">
                <a:moveTo>
                  <a:pt x="3465576" y="0"/>
                </a:moveTo>
                <a:cubicBezTo>
                  <a:pt x="4302945" y="0"/>
                  <a:pt x="5070948" y="296984"/>
                  <a:pt x="5670004" y="791369"/>
                </a:cubicBezTo>
                <a:lnTo>
                  <a:pt x="5908273" y="1007923"/>
                </a:lnTo>
                <a:lnTo>
                  <a:pt x="5908273" y="5158786"/>
                </a:lnTo>
                <a:lnTo>
                  <a:pt x="443374" y="5158786"/>
                </a:lnTo>
                <a:lnTo>
                  <a:pt x="418277" y="5117476"/>
                </a:lnTo>
                <a:cubicBezTo>
                  <a:pt x="151523" y="4626427"/>
                  <a:pt x="0" y="4063697"/>
                  <a:pt x="0" y="3465576"/>
                </a:cubicBezTo>
                <a:cubicBezTo>
                  <a:pt x="0" y="1551591"/>
                  <a:pt x="1551591" y="0"/>
                  <a:pt x="34655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481E86DD-89E6-42B2-8675-84B7C56BFF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50534" y="1716727"/>
            <a:ext cx="4572000" cy="45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440EF577-B6F8-4C57-B956-AB860B388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87694" y="1853886"/>
            <a:ext cx="4297680" cy="4297680"/>
          </a:xfrm>
          <a:custGeom>
            <a:avLst/>
            <a:gdLst>
              <a:gd name="connsiteX0" fmla="*/ 2148840 w 4297680"/>
              <a:gd name="connsiteY0" fmla="*/ 0 h 4297680"/>
              <a:gd name="connsiteX1" fmla="*/ 4297680 w 4297680"/>
              <a:gd name="connsiteY1" fmla="*/ 2148840 h 4297680"/>
              <a:gd name="connsiteX2" fmla="*/ 2148840 w 4297680"/>
              <a:gd name="connsiteY2" fmla="*/ 4297680 h 4297680"/>
              <a:gd name="connsiteX3" fmla="*/ 0 w 4297680"/>
              <a:gd name="connsiteY3" fmla="*/ 2148840 h 4297680"/>
              <a:gd name="connsiteX4" fmla="*/ 2148840 w 4297680"/>
              <a:gd name="connsiteY4" fmla="*/ 0 h 4297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7680" h="4297680">
                <a:moveTo>
                  <a:pt x="2148840" y="0"/>
                </a:moveTo>
                <a:cubicBezTo>
                  <a:pt x="3335612" y="0"/>
                  <a:pt x="4297680" y="962068"/>
                  <a:pt x="4297680" y="2148840"/>
                </a:cubicBezTo>
                <a:cubicBezTo>
                  <a:pt x="4297680" y="3335612"/>
                  <a:pt x="3335612" y="4297680"/>
                  <a:pt x="2148840" y="4297680"/>
                </a:cubicBezTo>
                <a:cubicBezTo>
                  <a:pt x="962068" y="4297680"/>
                  <a:pt x="0" y="3335612"/>
                  <a:pt x="0" y="2148840"/>
                </a:cubicBezTo>
                <a:cubicBezTo>
                  <a:pt x="0" y="962068"/>
                  <a:pt x="962068" y="0"/>
                  <a:pt x="214884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EA518CE4-E4D4-4D8A-980F-6D692AC96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155454" cy="4845530"/>
          </a:xfrm>
          <a:custGeom>
            <a:avLst/>
            <a:gdLst>
              <a:gd name="connsiteX0" fmla="*/ 0 w 5155454"/>
              <a:gd name="connsiteY0" fmla="*/ 0 h 4845530"/>
              <a:gd name="connsiteX1" fmla="*/ 4766270 w 5155454"/>
              <a:gd name="connsiteY1" fmla="*/ 0 h 4845530"/>
              <a:gd name="connsiteX2" fmla="*/ 4896671 w 5155454"/>
              <a:gd name="connsiteY2" fmla="*/ 270697 h 4845530"/>
              <a:gd name="connsiteX3" fmla="*/ 5155454 w 5155454"/>
              <a:gd name="connsiteY3" fmla="*/ 1552495 h 4845530"/>
              <a:gd name="connsiteX4" fmla="*/ 1862419 w 5155454"/>
              <a:gd name="connsiteY4" fmla="*/ 4845530 h 4845530"/>
              <a:gd name="connsiteX5" fmla="*/ 21252 w 5155454"/>
              <a:gd name="connsiteY5" fmla="*/ 4283132 h 4845530"/>
              <a:gd name="connsiteX6" fmla="*/ 0 w 5155454"/>
              <a:gd name="connsiteY6" fmla="*/ 4267240 h 4845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55454" h="4845530">
                <a:moveTo>
                  <a:pt x="0" y="0"/>
                </a:moveTo>
                <a:lnTo>
                  <a:pt x="4766270" y="0"/>
                </a:lnTo>
                <a:lnTo>
                  <a:pt x="4896671" y="270697"/>
                </a:lnTo>
                <a:cubicBezTo>
                  <a:pt x="5063308" y="664671"/>
                  <a:pt x="5155454" y="1097822"/>
                  <a:pt x="5155454" y="1552495"/>
                </a:cubicBezTo>
                <a:cubicBezTo>
                  <a:pt x="5155454" y="3371188"/>
                  <a:pt x="3681112" y="4845530"/>
                  <a:pt x="1862419" y="4845530"/>
                </a:cubicBezTo>
                <a:cubicBezTo>
                  <a:pt x="1180409" y="4845530"/>
                  <a:pt x="546824" y="4638201"/>
                  <a:pt x="21252" y="4283132"/>
                </a:cubicBezTo>
                <a:lnTo>
                  <a:pt x="0" y="426724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FAE32-AB12-4E77-A677-F6BD5D71A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17099" cy="4718647"/>
          </a:xfrm>
          <a:custGeom>
            <a:avLst/>
            <a:gdLst>
              <a:gd name="connsiteX0" fmla="*/ 0 w 5017099"/>
              <a:gd name="connsiteY0" fmla="*/ 0 h 4718647"/>
              <a:gd name="connsiteX1" fmla="*/ 4599738 w 5017099"/>
              <a:gd name="connsiteY1" fmla="*/ 0 h 4718647"/>
              <a:gd name="connsiteX2" fmla="*/ 4636346 w 5017099"/>
              <a:gd name="connsiteY2" fmla="*/ 60259 h 4718647"/>
              <a:gd name="connsiteX3" fmla="*/ 5017099 w 5017099"/>
              <a:gd name="connsiteY3" fmla="*/ 1563967 h 4718647"/>
              <a:gd name="connsiteX4" fmla="*/ 1862419 w 5017099"/>
              <a:gd name="connsiteY4" fmla="*/ 4718647 h 4718647"/>
              <a:gd name="connsiteX5" fmla="*/ 98607 w 5017099"/>
              <a:gd name="connsiteY5" fmla="*/ 4179877 h 4718647"/>
              <a:gd name="connsiteX6" fmla="*/ 0 w 5017099"/>
              <a:gd name="connsiteY6" fmla="*/ 4106140 h 4718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17099" h="4718647">
                <a:moveTo>
                  <a:pt x="0" y="0"/>
                </a:moveTo>
                <a:lnTo>
                  <a:pt x="4599738" y="0"/>
                </a:lnTo>
                <a:lnTo>
                  <a:pt x="4636346" y="60259"/>
                </a:lnTo>
                <a:cubicBezTo>
                  <a:pt x="4879170" y="507256"/>
                  <a:pt x="5017099" y="1019504"/>
                  <a:pt x="5017099" y="1563967"/>
                </a:cubicBezTo>
                <a:cubicBezTo>
                  <a:pt x="5017099" y="3306249"/>
                  <a:pt x="3604701" y="4718647"/>
                  <a:pt x="1862419" y="4718647"/>
                </a:cubicBezTo>
                <a:cubicBezTo>
                  <a:pt x="1209063" y="4718647"/>
                  <a:pt x="602098" y="4520029"/>
                  <a:pt x="98607" y="4179877"/>
                </a:cubicBezTo>
                <a:lnTo>
                  <a:pt x="0" y="410614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30" name="Picture 6" descr="Joke – The Symphony was performing Beethoven's Ninth.">
            <a:extLst>
              <a:ext uri="{FF2B5EF4-FFF2-40B4-BE49-F238E27FC236}">
                <a16:creationId xmlns:a16="http://schemas.microsoft.com/office/drawing/2014/main" id="{109E99C9-16A8-AE4F-9A79-D05DF4501C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08" r="29368" b="64136"/>
          <a:stretch/>
        </p:blipFill>
        <p:spPr bwMode="auto">
          <a:xfrm>
            <a:off x="-1" y="24756"/>
            <a:ext cx="3522133" cy="4055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y Beethoven has got cardiologists' hearts racing">
            <a:extLst>
              <a:ext uri="{FF2B5EF4-FFF2-40B4-BE49-F238E27FC236}">
                <a16:creationId xmlns:a16="http://schemas.microsoft.com/office/drawing/2014/main" id="{8CB64579-54AD-C742-86A7-14CD11C48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20622" y="3619846"/>
            <a:ext cx="4449325" cy="2780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 ">
            <a:extLst>
              <a:ext uri="{FF2B5EF4-FFF2-40B4-BE49-F238E27FC236}">
                <a16:creationId xmlns:a16="http://schemas.microsoft.com/office/drawing/2014/main" id="{95D77221-BE99-5643-9683-C22A7EEC4A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7099" y="2545321"/>
            <a:ext cx="1943178" cy="3021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2F6B32C1-BA91-470A-8C1B-33264F8B2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62313" y="-1"/>
            <a:ext cx="4444096" cy="3211788"/>
          </a:xfrm>
          <a:custGeom>
            <a:avLst/>
            <a:gdLst>
              <a:gd name="connsiteX0" fmla="*/ 5102 w 4444096"/>
              <a:gd name="connsiteY0" fmla="*/ 0 h 3211788"/>
              <a:gd name="connsiteX1" fmla="*/ 4444096 w 4444096"/>
              <a:gd name="connsiteY1" fmla="*/ 0 h 3211788"/>
              <a:gd name="connsiteX2" fmla="*/ 4444096 w 4444096"/>
              <a:gd name="connsiteY2" fmla="*/ 2908319 h 3211788"/>
              <a:gd name="connsiteX3" fmla="*/ 4321598 w 4444096"/>
              <a:gd name="connsiteY3" fmla="*/ 2967330 h 3211788"/>
              <a:gd name="connsiteX4" fmla="*/ 3110753 w 4444096"/>
              <a:gd name="connsiteY4" fmla="*/ 3211788 h 3211788"/>
              <a:gd name="connsiteX5" fmla="*/ 0 w 4444096"/>
              <a:gd name="connsiteY5" fmla="*/ 101035 h 3211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44096" h="3211788">
                <a:moveTo>
                  <a:pt x="5102" y="0"/>
                </a:moveTo>
                <a:lnTo>
                  <a:pt x="4444096" y="0"/>
                </a:lnTo>
                <a:lnTo>
                  <a:pt x="4444096" y="2908319"/>
                </a:lnTo>
                <a:lnTo>
                  <a:pt x="4321598" y="2967330"/>
                </a:lnTo>
                <a:cubicBezTo>
                  <a:pt x="3949433" y="3124742"/>
                  <a:pt x="3540258" y="3211788"/>
                  <a:pt x="3110753" y="3211788"/>
                </a:cubicBezTo>
                <a:cubicBezTo>
                  <a:pt x="1392732" y="3211788"/>
                  <a:pt x="0" y="1819056"/>
                  <a:pt x="0" y="101035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459570ED-BE4C-49E8-86BC-A81140CFE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8700" y="-1"/>
            <a:ext cx="4277711" cy="3045402"/>
          </a:xfrm>
          <a:custGeom>
            <a:avLst/>
            <a:gdLst>
              <a:gd name="connsiteX0" fmla="*/ 5102 w 4277711"/>
              <a:gd name="connsiteY0" fmla="*/ 0 h 3045402"/>
              <a:gd name="connsiteX1" fmla="*/ 4277711 w 4277711"/>
              <a:gd name="connsiteY1" fmla="*/ 0 h 3045402"/>
              <a:gd name="connsiteX2" fmla="*/ 4277711 w 4277711"/>
              <a:gd name="connsiteY2" fmla="*/ 2723810 h 3045402"/>
              <a:gd name="connsiteX3" fmla="*/ 4090449 w 4277711"/>
              <a:gd name="connsiteY3" fmla="*/ 2814019 h 3045402"/>
              <a:gd name="connsiteX4" fmla="*/ 2944368 w 4277711"/>
              <a:gd name="connsiteY4" fmla="*/ 3045402 h 3045402"/>
              <a:gd name="connsiteX5" fmla="*/ 0 w 4277711"/>
              <a:gd name="connsiteY5" fmla="*/ 101034 h 3045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77711" h="3045402">
                <a:moveTo>
                  <a:pt x="5102" y="0"/>
                </a:moveTo>
                <a:lnTo>
                  <a:pt x="4277711" y="0"/>
                </a:lnTo>
                <a:lnTo>
                  <a:pt x="4277711" y="2723810"/>
                </a:lnTo>
                <a:lnTo>
                  <a:pt x="4090449" y="2814019"/>
                </a:lnTo>
                <a:cubicBezTo>
                  <a:pt x="3738190" y="2963012"/>
                  <a:pt x="3350901" y="3045402"/>
                  <a:pt x="2944368" y="3045402"/>
                </a:cubicBezTo>
                <a:cubicBezTo>
                  <a:pt x="1318238" y="3045402"/>
                  <a:pt x="0" y="1727164"/>
                  <a:pt x="0" y="10103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3" name="Picture 2" descr="Portrait of Ludwig van Beethoven (German composer; 1770-1827) from Stock  Photo - Alamy">
            <a:extLst>
              <a:ext uri="{FF2B5EF4-FFF2-40B4-BE49-F238E27FC236}">
                <a16:creationId xmlns:a16="http://schemas.microsoft.com/office/drawing/2014/main" id="{155E1CA9-E76F-404A-83D9-D491D3F170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9" r="3790" b="8450"/>
          <a:stretch/>
        </p:blipFill>
        <p:spPr bwMode="auto">
          <a:xfrm>
            <a:off x="9199207" y="24756"/>
            <a:ext cx="3010771" cy="2520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 ">
            <a:extLst>
              <a:ext uri="{FF2B5EF4-FFF2-40B4-BE49-F238E27FC236}">
                <a16:creationId xmlns:a16="http://schemas.microsoft.com/office/drawing/2014/main" id="{8FC0DB6D-58AE-034C-BB89-857A9CE257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9383" r="14001" b="14815"/>
          <a:stretch/>
        </p:blipFill>
        <p:spPr bwMode="auto">
          <a:xfrm>
            <a:off x="1023570" y="4524136"/>
            <a:ext cx="2242071" cy="2200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Beethoven">
            <a:extLst>
              <a:ext uri="{FF2B5EF4-FFF2-40B4-BE49-F238E27FC236}">
                <a16:creationId xmlns:a16="http://schemas.microsoft.com/office/drawing/2014/main" id="{E90799AE-89EC-F146-A805-B093949EB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91199" y="67347"/>
            <a:ext cx="1640987" cy="164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505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168AB93A-48BC-4C25-A3AD-C17B5A682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F4AE179-A75B-4007-B5FA-8139ACF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58969" y="1168517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F544D3-0769-664F-9250-C81D9CB56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8003" y="3425169"/>
            <a:ext cx="3971495" cy="1866748"/>
          </a:xfrm>
        </p:spPr>
        <p:txBody>
          <a:bodyPr>
            <a:normAutofit fontScale="90000"/>
          </a:bodyPr>
          <a:lstStyle/>
          <a:p>
            <a:pPr algn="ctr"/>
            <a:r>
              <a:rPr lang="sl-SI" sz="5300" b="1" dirty="0"/>
              <a:t>LUDWIG VAN BEETHOVEN </a:t>
            </a:r>
            <a:br>
              <a:rPr lang="sl-SI" sz="2800" b="1" dirty="0"/>
            </a:br>
            <a:br>
              <a:rPr lang="sl-SI" sz="2800" b="1" dirty="0"/>
            </a:br>
            <a:br>
              <a:rPr lang="sl-SI" sz="2800" b="1" dirty="0"/>
            </a:br>
            <a:r>
              <a:rPr lang="sl-SI" sz="2800" b="1" dirty="0"/>
              <a:t>1770 – 1827</a:t>
            </a:r>
            <a:br>
              <a:rPr lang="en-SI" sz="2800" dirty="0"/>
            </a:br>
            <a:endParaRPr lang="en-SI" sz="2800" dirty="0">
              <a:solidFill>
                <a:srgbClr val="FFFFFF"/>
              </a:solidFill>
            </a:endParaRPr>
          </a:p>
        </p:txBody>
      </p:sp>
      <p:sp>
        <p:nvSpPr>
          <p:cNvPr id="31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5874" y="4409267"/>
            <a:ext cx="3242551" cy="27432"/>
          </a:xfrm>
          <a:custGeom>
            <a:avLst/>
            <a:gdLst>
              <a:gd name="connsiteX0" fmla="*/ 0 w 3242551"/>
              <a:gd name="connsiteY0" fmla="*/ 0 h 27432"/>
              <a:gd name="connsiteX1" fmla="*/ 616085 w 3242551"/>
              <a:gd name="connsiteY1" fmla="*/ 0 h 27432"/>
              <a:gd name="connsiteX2" fmla="*/ 1264595 w 3242551"/>
              <a:gd name="connsiteY2" fmla="*/ 0 h 27432"/>
              <a:gd name="connsiteX3" fmla="*/ 1945531 w 3242551"/>
              <a:gd name="connsiteY3" fmla="*/ 0 h 27432"/>
              <a:gd name="connsiteX4" fmla="*/ 2626466 w 3242551"/>
              <a:gd name="connsiteY4" fmla="*/ 0 h 27432"/>
              <a:gd name="connsiteX5" fmla="*/ 3242551 w 3242551"/>
              <a:gd name="connsiteY5" fmla="*/ 0 h 27432"/>
              <a:gd name="connsiteX6" fmla="*/ 3242551 w 3242551"/>
              <a:gd name="connsiteY6" fmla="*/ 27432 h 27432"/>
              <a:gd name="connsiteX7" fmla="*/ 2529190 w 3242551"/>
              <a:gd name="connsiteY7" fmla="*/ 27432 h 27432"/>
              <a:gd name="connsiteX8" fmla="*/ 1815829 w 3242551"/>
              <a:gd name="connsiteY8" fmla="*/ 27432 h 27432"/>
              <a:gd name="connsiteX9" fmla="*/ 1167318 w 3242551"/>
              <a:gd name="connsiteY9" fmla="*/ 27432 h 27432"/>
              <a:gd name="connsiteX10" fmla="*/ 0 w 3242551"/>
              <a:gd name="connsiteY10" fmla="*/ 27432 h 27432"/>
              <a:gd name="connsiteX11" fmla="*/ 0 w 3242551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2551" h="27432" fill="none" extrusionOk="0">
                <a:moveTo>
                  <a:pt x="0" y="0"/>
                </a:moveTo>
                <a:cubicBezTo>
                  <a:pt x="194108" y="-30346"/>
                  <a:pt x="476260" y="9901"/>
                  <a:pt x="616085" y="0"/>
                </a:cubicBezTo>
                <a:cubicBezTo>
                  <a:pt x="755911" y="-9901"/>
                  <a:pt x="955441" y="-31994"/>
                  <a:pt x="1264595" y="0"/>
                </a:cubicBezTo>
                <a:cubicBezTo>
                  <a:pt x="1573749" y="31994"/>
                  <a:pt x="1618785" y="-7447"/>
                  <a:pt x="1945531" y="0"/>
                </a:cubicBezTo>
                <a:cubicBezTo>
                  <a:pt x="2272277" y="7447"/>
                  <a:pt x="2390625" y="1646"/>
                  <a:pt x="2626466" y="0"/>
                </a:cubicBezTo>
                <a:cubicBezTo>
                  <a:pt x="2862308" y="-1646"/>
                  <a:pt x="3064770" y="5184"/>
                  <a:pt x="3242551" y="0"/>
                </a:cubicBezTo>
                <a:cubicBezTo>
                  <a:pt x="3241385" y="7395"/>
                  <a:pt x="3242596" y="21864"/>
                  <a:pt x="3242551" y="27432"/>
                </a:cubicBezTo>
                <a:cubicBezTo>
                  <a:pt x="3023282" y="59750"/>
                  <a:pt x="2875833" y="36030"/>
                  <a:pt x="2529190" y="27432"/>
                </a:cubicBezTo>
                <a:cubicBezTo>
                  <a:pt x="2182547" y="18834"/>
                  <a:pt x="2011286" y="10066"/>
                  <a:pt x="1815829" y="27432"/>
                </a:cubicBezTo>
                <a:cubicBezTo>
                  <a:pt x="1620372" y="44798"/>
                  <a:pt x="1410011" y="-1058"/>
                  <a:pt x="1167318" y="27432"/>
                </a:cubicBezTo>
                <a:cubicBezTo>
                  <a:pt x="924625" y="55922"/>
                  <a:pt x="241931" y="85033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42551" h="27432" stroke="0" extrusionOk="0">
                <a:moveTo>
                  <a:pt x="0" y="0"/>
                </a:moveTo>
                <a:cubicBezTo>
                  <a:pt x="292987" y="-12051"/>
                  <a:pt x="313221" y="-4437"/>
                  <a:pt x="616085" y="0"/>
                </a:cubicBezTo>
                <a:cubicBezTo>
                  <a:pt x="918950" y="4437"/>
                  <a:pt x="1001475" y="-7765"/>
                  <a:pt x="1167318" y="0"/>
                </a:cubicBezTo>
                <a:cubicBezTo>
                  <a:pt x="1333161" y="7765"/>
                  <a:pt x="1642740" y="34995"/>
                  <a:pt x="1880680" y="0"/>
                </a:cubicBezTo>
                <a:cubicBezTo>
                  <a:pt x="2118620" y="-34995"/>
                  <a:pt x="2326628" y="756"/>
                  <a:pt x="2496764" y="0"/>
                </a:cubicBezTo>
                <a:cubicBezTo>
                  <a:pt x="2666900" y="-756"/>
                  <a:pt x="2887316" y="25599"/>
                  <a:pt x="3242551" y="0"/>
                </a:cubicBezTo>
                <a:cubicBezTo>
                  <a:pt x="3242744" y="12649"/>
                  <a:pt x="3241563" y="17989"/>
                  <a:pt x="3242551" y="27432"/>
                </a:cubicBezTo>
                <a:cubicBezTo>
                  <a:pt x="3008998" y="-2757"/>
                  <a:pt x="2799879" y="44559"/>
                  <a:pt x="2594041" y="27432"/>
                </a:cubicBezTo>
                <a:cubicBezTo>
                  <a:pt x="2388203" y="10306"/>
                  <a:pt x="2212925" y="-2221"/>
                  <a:pt x="1880680" y="27432"/>
                </a:cubicBezTo>
                <a:cubicBezTo>
                  <a:pt x="1548435" y="57085"/>
                  <a:pt x="1523943" y="37041"/>
                  <a:pt x="1329446" y="27432"/>
                </a:cubicBezTo>
                <a:cubicBezTo>
                  <a:pt x="1134949" y="17823"/>
                  <a:pt x="919920" y="28299"/>
                  <a:pt x="680936" y="27432"/>
                </a:cubicBezTo>
                <a:cubicBezTo>
                  <a:pt x="441952" y="26566"/>
                  <a:pt x="273000" y="57219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snow, photo, skiing, old&#10;&#10;Description automatically generated">
            <a:extLst>
              <a:ext uri="{FF2B5EF4-FFF2-40B4-BE49-F238E27FC236}">
                <a16:creationId xmlns:a16="http://schemas.microsoft.com/office/drawing/2014/main" id="{FB1A2407-22BF-C346-8363-3175F05705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" r="2500" b="-1"/>
          <a:stretch/>
        </p:blipFill>
        <p:spPr>
          <a:xfrm>
            <a:off x="277923" y="95499"/>
            <a:ext cx="1405466" cy="14054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37E1E0B-0613-8F4C-9784-31EB02FB28DF}"/>
              </a:ext>
            </a:extLst>
          </p:cNvPr>
          <p:cNvSpPr txBox="1"/>
          <p:nvPr/>
        </p:nvSpPr>
        <p:spPr>
          <a:xfrm>
            <a:off x="80709" y="1386835"/>
            <a:ext cx="728169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Najmlajši med dunajskimi klasiki. </a:t>
            </a:r>
          </a:p>
          <a:p>
            <a:r>
              <a:rPr lang="sl-SI" sz="2800" dirty="0"/>
              <a:t>Rodil se je v Bonnu in  se že zelo mlad začel učiti igranja na inštrumente. </a:t>
            </a:r>
          </a:p>
          <a:p>
            <a:r>
              <a:rPr lang="sl-SI" sz="2800" dirty="0"/>
              <a:t>Odšel je na Dunaj, kjer ga je eno leto učil Mozart. </a:t>
            </a:r>
            <a:endParaRPr lang="en-SI" sz="2800" dirty="0"/>
          </a:p>
          <a:p>
            <a:r>
              <a:rPr lang="sl-SI" sz="2800" dirty="0"/>
              <a:t> </a:t>
            </a:r>
            <a:endParaRPr lang="en-SI" sz="2800" dirty="0"/>
          </a:p>
          <a:p>
            <a:r>
              <a:rPr lang="sl-SI" sz="2800" b="1" dirty="0"/>
              <a:t>Njegov opus obsega</a:t>
            </a:r>
            <a:r>
              <a:rPr lang="sl-SI" sz="2800" dirty="0"/>
              <a:t>: simfonije, koncerte, sonate, trie, kvartete, kvintet, mašo, </a:t>
            </a:r>
            <a:endParaRPr lang="en-SI" sz="2800" dirty="0"/>
          </a:p>
          <a:p>
            <a:r>
              <a:rPr lang="sl-SI" sz="2800" dirty="0"/>
              <a:t>1 opero in druge skladbe. </a:t>
            </a:r>
            <a:endParaRPr lang="en-SI" sz="2800" dirty="0"/>
          </a:p>
          <a:p>
            <a:endParaRPr lang="en-SI" sz="2800" dirty="0"/>
          </a:p>
          <a:p>
            <a:r>
              <a:rPr lang="sl-SI" sz="2800" dirty="0"/>
              <a:t>♫ L. van Beethoven: Simfonija št. 5 (usoda trka na vrata)</a:t>
            </a:r>
            <a:endParaRPr lang="en-SI" sz="2800" dirty="0"/>
          </a:p>
          <a:p>
            <a:r>
              <a:rPr lang="sl-SI" sz="2800" dirty="0"/>
              <a:t>♫ L. van Beethoven: Simfonija št. 7</a:t>
            </a:r>
            <a:endParaRPr lang="en-SI" sz="2800" dirty="0"/>
          </a:p>
          <a:p>
            <a:r>
              <a:rPr lang="sl-SI" sz="2800" dirty="0"/>
              <a:t>♫ L. van Beethoven: Za Elizo</a:t>
            </a:r>
          </a:p>
          <a:p>
            <a:r>
              <a:rPr lang="sl-SI" sz="2800" dirty="0"/>
              <a:t>♫ L. van Beethoven: Sonata v mesečini</a:t>
            </a:r>
            <a:endParaRPr lang="en-SI" sz="2800" dirty="0"/>
          </a:p>
          <a:p>
            <a:r>
              <a:rPr lang="sl-SI" sz="2800" dirty="0"/>
              <a:t>♫ L. van Beethoven: 9. Simfonija (Oda radosti)</a:t>
            </a:r>
            <a:endParaRPr lang="en-SI" sz="2800" dirty="0"/>
          </a:p>
          <a:p>
            <a:endParaRPr lang="en-SI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B35647-2223-BF43-AF42-030C68434114}"/>
              </a:ext>
            </a:extLst>
          </p:cNvPr>
          <p:cNvSpPr txBox="1"/>
          <p:nvPr/>
        </p:nvSpPr>
        <p:spPr>
          <a:xfrm>
            <a:off x="423334" y="95499"/>
            <a:ext cx="1236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I" dirty="0">
                <a:solidFill>
                  <a:schemeClr val="accent1">
                    <a:lumMod val="75000"/>
                  </a:schemeClr>
                </a:solidFill>
              </a:rPr>
              <a:t>ZAPIS V ZVEZEK</a:t>
            </a:r>
          </a:p>
        </p:txBody>
      </p:sp>
      <p:pic>
        <p:nvPicPr>
          <p:cNvPr id="19" name="Slika 1">
            <a:extLst>
              <a:ext uri="{FF2B5EF4-FFF2-40B4-BE49-F238E27FC236}">
                <a16:creationId xmlns:a16="http://schemas.microsoft.com/office/drawing/2014/main" id="{F3CF2E0F-8D29-2046-A716-A18D589FE8B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755" y="5087470"/>
            <a:ext cx="6474536" cy="120402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80EF2C-22EE-1342-8C7D-4BAE1774DD4A}"/>
              </a:ext>
            </a:extLst>
          </p:cNvPr>
          <p:cNvSpPr txBox="1"/>
          <p:nvPr/>
        </p:nvSpPr>
        <p:spPr>
          <a:xfrm>
            <a:off x="5636755" y="6391767"/>
            <a:ext cx="623292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SI" dirty="0"/>
              <a:t>V zvezek prepiši tudi </a:t>
            </a:r>
            <a:r>
              <a:rPr lang="en-SI" b="1" dirty="0"/>
              <a:t>ritem 5. simfonije.</a:t>
            </a:r>
          </a:p>
        </p:txBody>
      </p:sp>
    </p:spTree>
    <p:extLst>
      <p:ext uri="{BB962C8B-B14F-4D97-AF65-F5344CB8AC3E}">
        <p14:creationId xmlns:p14="http://schemas.microsoft.com/office/powerpoint/2010/main" val="2814124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E85EE0-EABC-1942-81FA-85EC2DC20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070" y="100245"/>
            <a:ext cx="11142811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SI" sz="4000" dirty="0"/>
              <a:t>L. van Beethoven: 5. SIMFONIJA (usoda trka na vrata)</a:t>
            </a:r>
          </a:p>
        </p:txBody>
      </p:sp>
      <p:sp>
        <p:nvSpPr>
          <p:cNvPr id="7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17F0B"/>
          </a:solidFill>
          <a:ln w="38100" cap="rnd">
            <a:solidFill>
              <a:srgbClr val="F17F0B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4" name="Content Placeholder 2053">
            <a:extLst>
              <a:ext uri="{FF2B5EF4-FFF2-40B4-BE49-F238E27FC236}">
                <a16:creationId xmlns:a16="http://schemas.microsoft.com/office/drawing/2014/main" id="{068B88F8-2F59-4208-A963-9301FE546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6621" y="1734312"/>
            <a:ext cx="6055699" cy="16184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https://www.youtube.com/watch?v=qVlwF2UFv6o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ob</a:t>
            </a:r>
            <a:r>
              <a:rPr lang="en-US" dirty="0"/>
              <a:t> </a:t>
            </a:r>
            <a:r>
              <a:rPr lang="en-US" dirty="0" err="1"/>
              <a:t>poslušanju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v </a:t>
            </a:r>
            <a:r>
              <a:rPr lang="en-US" dirty="0" err="1"/>
              <a:t>zvezek</a:t>
            </a:r>
            <a:r>
              <a:rPr lang="en-US" dirty="0"/>
              <a:t> </a:t>
            </a:r>
            <a:r>
              <a:rPr lang="en-US" dirty="0" err="1"/>
              <a:t>ob</a:t>
            </a:r>
            <a:r>
              <a:rPr lang="en-US" dirty="0"/>
              <a:t> </a:t>
            </a:r>
            <a:r>
              <a:rPr lang="en-US" dirty="0" err="1"/>
              <a:t>zapisu</a:t>
            </a:r>
            <a:r>
              <a:rPr lang="en-US" dirty="0"/>
              <a:t> </a:t>
            </a:r>
            <a:r>
              <a:rPr lang="en-US" dirty="0" err="1"/>
              <a:t>skladbe</a:t>
            </a:r>
            <a:r>
              <a:rPr lang="en-US" dirty="0"/>
              <a:t> </a:t>
            </a:r>
            <a:r>
              <a:rPr lang="en-US" dirty="0" err="1"/>
              <a:t>nariši</a:t>
            </a:r>
            <a:r>
              <a:rPr lang="en-US" dirty="0"/>
              <a:t> </a:t>
            </a:r>
            <a:r>
              <a:rPr lang="en-US" dirty="0" err="1"/>
              <a:t>čimveč</a:t>
            </a:r>
            <a:r>
              <a:rPr lang="en-US" dirty="0"/>
              <a:t> </a:t>
            </a:r>
            <a:r>
              <a:rPr lang="en-US" dirty="0" err="1"/>
              <a:t>različnih</a:t>
            </a:r>
            <a:r>
              <a:rPr lang="en-US" dirty="0"/>
              <a:t> </a:t>
            </a:r>
            <a:r>
              <a:rPr lang="en-US" dirty="0" err="1"/>
              <a:t>glasbenih</a:t>
            </a:r>
            <a:r>
              <a:rPr lang="en-US" dirty="0"/>
              <a:t> </a:t>
            </a:r>
            <a:r>
              <a:rPr lang="en-US" dirty="0" err="1"/>
              <a:t>simbolov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jih</a:t>
            </a:r>
            <a:r>
              <a:rPr lang="en-US" dirty="0"/>
              <a:t> </a:t>
            </a:r>
            <a:r>
              <a:rPr lang="en-US" dirty="0" err="1"/>
              <a:t>zaslediš</a:t>
            </a:r>
            <a:r>
              <a:rPr lang="en-US" dirty="0"/>
              <a:t> </a:t>
            </a:r>
          </a:p>
        </p:txBody>
      </p:sp>
      <p:pic>
        <p:nvPicPr>
          <p:cNvPr id="2050" name="Picture 2" descr="Webinar Icon. Symbol Of Happy Listening Person With Headphones... Royalty  Free Cliparts, Vectors, And Stock Illustration. Image 66668140.">
            <a:extLst>
              <a:ext uri="{FF2B5EF4-FFF2-40B4-BE49-F238E27FC236}">
                <a16:creationId xmlns:a16="http://schemas.microsoft.com/office/drawing/2014/main" id="{2A011FE6-0643-CD4A-82D0-3DB99E04E2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12" t="22000" r="23588" b="20741"/>
          <a:stretch/>
        </p:blipFill>
        <p:spPr bwMode="auto">
          <a:xfrm>
            <a:off x="321394" y="2263648"/>
            <a:ext cx="3600462" cy="392684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053">
            <a:extLst>
              <a:ext uri="{FF2B5EF4-FFF2-40B4-BE49-F238E27FC236}">
                <a16:creationId xmlns:a16="http://schemas.microsoft.com/office/drawing/2014/main" id="{3D9CF1D0-58E8-C64E-9B18-9E78BD7FD8A8}"/>
              </a:ext>
            </a:extLst>
          </p:cNvPr>
          <p:cNvSpPr txBox="1">
            <a:spLocks/>
          </p:cNvSpPr>
          <p:nvPr/>
        </p:nvSpPr>
        <p:spPr>
          <a:xfrm>
            <a:off x="4756621" y="4019803"/>
            <a:ext cx="7113985" cy="27379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hlinkClick r:id="rId4"/>
              </a:rPr>
              <a:t>https://www.youtube.com/watch?v=4MFbn8EbB4k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Pod </a:t>
            </a:r>
            <a:r>
              <a:rPr lang="en-US" dirty="0" err="1"/>
              <a:t>katero</a:t>
            </a:r>
            <a:r>
              <a:rPr lang="en-US" dirty="0"/>
              <a:t> </a:t>
            </a:r>
            <a:r>
              <a:rPr lang="en-US" dirty="0" err="1"/>
              <a:t>glasbeno</a:t>
            </a:r>
            <a:r>
              <a:rPr lang="en-US" dirty="0"/>
              <a:t> </a:t>
            </a:r>
            <a:r>
              <a:rPr lang="en-US" dirty="0" err="1"/>
              <a:t>zvrst</a:t>
            </a:r>
            <a:r>
              <a:rPr lang="en-US" dirty="0"/>
              <a:t> bi </a:t>
            </a:r>
            <a:r>
              <a:rPr lang="en-US" dirty="0" err="1"/>
              <a:t>opredelil</a:t>
            </a:r>
            <a:r>
              <a:rPr lang="en-US" dirty="0"/>
              <a:t> </a:t>
            </a:r>
            <a:r>
              <a:rPr lang="en-US" dirty="0" err="1"/>
              <a:t>priredbo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reggae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blues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disco</a:t>
            </a:r>
          </a:p>
        </p:txBody>
      </p:sp>
    </p:spTree>
    <p:extLst>
      <p:ext uri="{BB962C8B-B14F-4D97-AF65-F5344CB8AC3E}">
        <p14:creationId xmlns:p14="http://schemas.microsoft.com/office/powerpoint/2010/main" val="26253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14200-C54E-4942-B9B8-6486811C5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I" dirty="0"/>
              <a:t>L. van Beethoven: 9. SIMFONIJA </a:t>
            </a:r>
            <a:br>
              <a:rPr lang="en-SI" sz="1000" dirty="0"/>
            </a:br>
            <a:r>
              <a:rPr lang="en-SI" sz="1600" dirty="0"/>
              <a:t>(današnja evropska himna: Oda radosti) </a:t>
            </a:r>
            <a:br>
              <a:rPr lang="en-SI" sz="1600" dirty="0"/>
            </a:br>
            <a:br>
              <a:rPr lang="en-SI" sz="1600" dirty="0"/>
            </a:br>
            <a:r>
              <a:rPr lang="en-SI" sz="1600" dirty="0"/>
              <a:t> </a:t>
            </a:r>
            <a:r>
              <a:rPr lang="en-GB" sz="1600" dirty="0">
                <a:hlinkClick r:id="rId2"/>
              </a:rPr>
              <a:t>https://www.youtube.com/watch?v=VnT7pT6zCcA&amp;feature=emb_title</a:t>
            </a:r>
            <a:r>
              <a:rPr lang="en-GB" sz="1600" dirty="0"/>
              <a:t> 		</a:t>
            </a:r>
            <a:r>
              <a:rPr lang="en-GB" sz="1600" dirty="0" err="1">
                <a:latin typeface="Al Nile" pitchFamily="2" charset="-78"/>
                <a:cs typeface="Al Nile" pitchFamily="2" charset="-78"/>
              </a:rPr>
              <a:t>malo</a:t>
            </a:r>
            <a:r>
              <a:rPr lang="en-GB" sz="1600" dirty="0">
                <a:latin typeface="Al Nile" pitchFamily="2" charset="-78"/>
                <a:cs typeface="Al Nile" pitchFamily="2" charset="-78"/>
              </a:rPr>
              <a:t> za </a:t>
            </a:r>
            <a:r>
              <a:rPr lang="en-GB" sz="1600" dirty="0" err="1">
                <a:latin typeface="Al Nile" pitchFamily="2" charset="-78"/>
                <a:cs typeface="Al Nile" pitchFamily="2" charset="-78"/>
              </a:rPr>
              <a:t>šalo</a:t>
            </a:r>
            <a:r>
              <a:rPr lang="en-GB" sz="1600" dirty="0">
                <a:latin typeface="Al Nile" pitchFamily="2" charset="-78"/>
                <a:cs typeface="Al Nile" pitchFamily="2" charset="-78"/>
              </a:rPr>
              <a:t>, </a:t>
            </a:r>
            <a:r>
              <a:rPr lang="en-GB" sz="1600" dirty="0" err="1">
                <a:latin typeface="Al Nile" pitchFamily="2" charset="-78"/>
                <a:cs typeface="Al Nile" pitchFamily="2" charset="-78"/>
              </a:rPr>
              <a:t>malo</a:t>
            </a:r>
            <a:r>
              <a:rPr lang="en-GB" sz="1600" dirty="0">
                <a:latin typeface="Al Nile" pitchFamily="2" charset="-78"/>
                <a:cs typeface="Al Nile" pitchFamily="2" charset="-78"/>
              </a:rPr>
              <a:t> </a:t>
            </a:r>
            <a:r>
              <a:rPr lang="en-GB" sz="1600" dirty="0" err="1">
                <a:latin typeface="Al Nile" pitchFamily="2" charset="-78"/>
                <a:cs typeface="Al Nile" pitchFamily="2" charset="-78"/>
              </a:rPr>
              <a:t>zares</a:t>
            </a:r>
            <a:endParaRPr lang="en-SI" sz="1600" dirty="0">
              <a:latin typeface="Al Nile" pitchFamily="2" charset="-78"/>
              <a:cs typeface="Al Nile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F3A3E-C45A-4745-8720-6B339E972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6116" y="1913467"/>
            <a:ext cx="9775884" cy="4826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GB" dirty="0">
                <a:hlinkClick r:id="rId3"/>
              </a:rPr>
              <a:t>https://www.youtube.com/watch?v=g2BTTzon1b4&amp;feature=youtu.be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v </a:t>
            </a:r>
            <a:r>
              <a:rPr lang="en-GB" dirty="0" err="1"/>
              <a:t>videu</a:t>
            </a:r>
            <a:r>
              <a:rPr lang="en-GB" dirty="0"/>
              <a:t>, </a:t>
            </a:r>
            <a:r>
              <a:rPr lang="en-GB" dirty="0" err="1"/>
              <a:t>ki</a:t>
            </a:r>
            <a:r>
              <a:rPr lang="en-GB" dirty="0"/>
              <a:t> </a:t>
            </a:r>
            <a:r>
              <a:rPr lang="en-GB" dirty="0" err="1"/>
              <a:t>ga</a:t>
            </a:r>
            <a:r>
              <a:rPr lang="en-GB" dirty="0"/>
              <a:t> je </a:t>
            </a:r>
            <a:r>
              <a:rPr lang="en-GB" dirty="0" err="1"/>
              <a:t>pripravila</a:t>
            </a:r>
            <a:r>
              <a:rPr lang="en-GB" dirty="0"/>
              <a:t> (K. Gruber) </a:t>
            </a:r>
            <a:r>
              <a:rPr lang="en-GB" dirty="0" err="1"/>
              <a:t>boš</a:t>
            </a:r>
            <a:r>
              <a:rPr lang="en-GB" dirty="0"/>
              <a:t> </a:t>
            </a:r>
            <a:r>
              <a:rPr lang="en-GB" dirty="0" err="1"/>
              <a:t>izvedel</a:t>
            </a:r>
            <a:r>
              <a:rPr lang="en-GB" dirty="0"/>
              <a:t> </a:t>
            </a:r>
            <a:r>
              <a:rPr lang="en-GB" dirty="0" err="1"/>
              <a:t>nekaj</a:t>
            </a:r>
            <a:r>
              <a:rPr lang="en-GB" dirty="0"/>
              <a:t> </a:t>
            </a:r>
            <a:r>
              <a:rPr lang="en-GB" dirty="0" err="1"/>
              <a:t>več</a:t>
            </a:r>
            <a:r>
              <a:rPr lang="en-GB" dirty="0"/>
              <a:t> o </a:t>
            </a:r>
            <a:r>
              <a:rPr lang="en-GB" dirty="0" err="1"/>
              <a:t>Beethovnovi</a:t>
            </a:r>
            <a:r>
              <a:rPr lang="en-GB" dirty="0"/>
              <a:t> </a:t>
            </a:r>
            <a:r>
              <a:rPr lang="en-GB" dirty="0" err="1"/>
              <a:t>gluhoti</a:t>
            </a:r>
            <a:r>
              <a:rPr lang="en-GB" dirty="0"/>
              <a:t> </a:t>
            </a:r>
            <a:r>
              <a:rPr lang="en-GB" dirty="0" err="1"/>
              <a:t>preko</a:t>
            </a:r>
            <a:r>
              <a:rPr lang="en-GB" dirty="0"/>
              <a:t> </a:t>
            </a:r>
            <a:r>
              <a:rPr lang="en-GB" dirty="0" err="1"/>
              <a:t>filma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leta</a:t>
            </a:r>
            <a:r>
              <a:rPr lang="en-GB" dirty="0"/>
              <a:t> 2006</a:t>
            </a:r>
          </a:p>
          <a:p>
            <a:pPr marL="0" indent="0">
              <a:buNone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sz="1800" b="1" dirty="0" err="1"/>
              <a:t>Kako</a:t>
            </a:r>
            <a:r>
              <a:rPr lang="en-GB" sz="1800" b="1" dirty="0"/>
              <a:t> je </a:t>
            </a:r>
            <a:r>
              <a:rPr lang="en-GB" sz="1800" b="1" dirty="0" err="1"/>
              <a:t>naslov</a:t>
            </a:r>
            <a:r>
              <a:rPr lang="en-GB" sz="1800" b="1" dirty="0"/>
              <a:t> </a:t>
            </a:r>
            <a:r>
              <a:rPr lang="en-GB" sz="1800" b="1" dirty="0" err="1"/>
              <a:t>filmu</a:t>
            </a:r>
            <a:r>
              <a:rPr lang="en-GB" sz="1800" b="1" dirty="0"/>
              <a:t> </a:t>
            </a:r>
            <a:r>
              <a:rPr lang="en-GB" sz="1800" b="1" dirty="0" err="1"/>
              <a:t>posnetem</a:t>
            </a:r>
            <a:r>
              <a:rPr lang="en-GB" sz="1800" b="1" dirty="0"/>
              <a:t> o </a:t>
            </a:r>
            <a:r>
              <a:rPr lang="en-GB" sz="1800" b="1" dirty="0" err="1"/>
              <a:t>Beethovnovem</a:t>
            </a:r>
            <a:r>
              <a:rPr lang="en-GB" sz="1800" b="1" dirty="0"/>
              <a:t> </a:t>
            </a:r>
            <a:r>
              <a:rPr lang="en-GB" sz="1800" b="1" dirty="0" err="1"/>
              <a:t>življenju</a:t>
            </a:r>
            <a:r>
              <a:rPr lang="en-GB" sz="1800" b="1" dirty="0"/>
              <a:t> in </a:t>
            </a:r>
            <a:r>
              <a:rPr lang="en-GB" sz="1800" b="1" dirty="0" err="1"/>
              <a:t>ustvarjanju</a:t>
            </a:r>
            <a:r>
              <a:rPr lang="en-GB" sz="1800" b="1" dirty="0"/>
              <a:t>?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000" b="1" dirty="0"/>
              <a:t>Copying Beethoven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000" b="1" dirty="0"/>
              <a:t>Beethoven’s birthday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000" b="1" dirty="0"/>
              <a:t>Can you hear me, Beethoven?</a:t>
            </a:r>
          </a:p>
          <a:p>
            <a:pPr marL="514350" indent="-514350">
              <a:buFont typeface="+mj-lt"/>
              <a:buAutoNum type="alphaLcParenR"/>
            </a:pPr>
            <a:endParaRPr lang="en-GB" sz="1800" b="1" dirty="0"/>
          </a:p>
          <a:p>
            <a:pPr marL="0" indent="0">
              <a:buNone/>
            </a:pPr>
            <a:r>
              <a:rPr lang="en-GB" sz="2000" b="1" dirty="0"/>
              <a:t>2. V </a:t>
            </a:r>
            <a:r>
              <a:rPr lang="en-GB" sz="2000" b="1" dirty="0" err="1"/>
              <a:t>zvezek</a:t>
            </a:r>
            <a:r>
              <a:rPr lang="en-GB" sz="2000" b="1" dirty="0"/>
              <a:t> z </a:t>
            </a:r>
            <a:r>
              <a:rPr lang="en-GB" sz="2000" b="1" dirty="0" err="1"/>
              <a:t>nekaj</a:t>
            </a:r>
            <a:r>
              <a:rPr lang="en-GB" sz="2000" b="1" dirty="0"/>
              <a:t> </a:t>
            </a:r>
            <a:r>
              <a:rPr lang="en-GB" sz="2000" b="1" dirty="0" err="1"/>
              <a:t>stavki</a:t>
            </a:r>
            <a:r>
              <a:rPr lang="en-GB" sz="2000" b="1" dirty="0"/>
              <a:t> </a:t>
            </a:r>
            <a:r>
              <a:rPr lang="en-GB" sz="2000" b="1" dirty="0" err="1"/>
              <a:t>zapiši</a:t>
            </a:r>
            <a:r>
              <a:rPr lang="en-GB" sz="2000" b="1" dirty="0"/>
              <a:t>, </a:t>
            </a:r>
            <a:r>
              <a:rPr lang="en-GB" sz="2000" b="1" dirty="0" err="1"/>
              <a:t>kako</a:t>
            </a:r>
            <a:r>
              <a:rPr lang="en-GB" sz="2000" b="1" dirty="0"/>
              <a:t> </a:t>
            </a:r>
            <a:r>
              <a:rPr lang="en-GB" sz="2000" b="1" dirty="0" err="1"/>
              <a:t>ti</a:t>
            </a:r>
            <a:r>
              <a:rPr lang="en-GB" sz="2000" b="1" dirty="0"/>
              <a:t> </a:t>
            </a:r>
            <a:r>
              <a:rPr lang="en-GB" sz="2000" b="1" dirty="0" err="1"/>
              <a:t>razumeš</a:t>
            </a:r>
            <a:r>
              <a:rPr lang="en-GB" sz="2000" b="1" dirty="0"/>
              <a:t> </a:t>
            </a:r>
            <a:r>
              <a:rPr lang="en-GB" sz="2000" b="1" dirty="0" err="1"/>
              <a:t>besedilo</a:t>
            </a:r>
            <a:r>
              <a:rPr lang="en-GB" sz="2000" b="1" dirty="0"/>
              <a:t> Ode </a:t>
            </a:r>
            <a:r>
              <a:rPr lang="en-GB" sz="2000" b="1" dirty="0" err="1"/>
              <a:t>radosti</a:t>
            </a:r>
            <a:r>
              <a:rPr lang="en-GB" sz="2000" b="1" dirty="0"/>
              <a:t> in v </a:t>
            </a:r>
            <a:r>
              <a:rPr lang="en-GB" sz="2000" b="1" dirty="0" err="1"/>
              <a:t>kolikšni</a:t>
            </a:r>
            <a:r>
              <a:rPr lang="en-GB" sz="2000" b="1" dirty="0"/>
              <a:t> meri </a:t>
            </a:r>
            <a:r>
              <a:rPr lang="en-GB" sz="2000" b="1" dirty="0" err="1"/>
              <a:t>meniš</a:t>
            </a:r>
            <a:r>
              <a:rPr lang="en-GB" sz="2000" b="1" dirty="0"/>
              <a:t>, da </a:t>
            </a:r>
            <a:r>
              <a:rPr lang="en-GB" sz="2000" b="1" dirty="0" err="1"/>
              <a:t>ljudje</a:t>
            </a:r>
            <a:r>
              <a:rPr lang="en-GB" sz="2000" b="1" dirty="0"/>
              <a:t> v </a:t>
            </a:r>
            <a:r>
              <a:rPr lang="en-GB" sz="2000" b="1" dirty="0" err="1"/>
              <a:t>tvojem</a:t>
            </a:r>
            <a:r>
              <a:rPr lang="en-GB" sz="2000" b="1" dirty="0"/>
              <a:t> </a:t>
            </a:r>
            <a:r>
              <a:rPr lang="en-GB" sz="2000" b="1" dirty="0" err="1"/>
              <a:t>okolju</a:t>
            </a:r>
            <a:r>
              <a:rPr lang="en-GB" sz="2000" b="1" dirty="0"/>
              <a:t> </a:t>
            </a:r>
            <a:r>
              <a:rPr lang="en-GB" sz="2000" b="1" dirty="0" err="1"/>
              <a:t>uresničujejo</a:t>
            </a:r>
            <a:r>
              <a:rPr lang="en-GB" sz="2000" b="1" dirty="0"/>
              <a:t> </a:t>
            </a:r>
            <a:r>
              <a:rPr lang="en-GB" sz="2000" b="1" dirty="0" err="1"/>
              <a:t>misel</a:t>
            </a:r>
            <a:r>
              <a:rPr lang="en-GB" sz="2000" b="1" dirty="0"/>
              <a:t> “</a:t>
            </a:r>
            <a:r>
              <a:rPr lang="en-GB" sz="2000" b="1" dirty="0" err="1"/>
              <a:t>Človek</a:t>
            </a:r>
            <a:r>
              <a:rPr lang="en-GB" sz="2000" b="1" dirty="0"/>
              <a:t> </a:t>
            </a:r>
            <a:r>
              <a:rPr lang="en-GB" sz="2000" b="1" dirty="0" err="1"/>
              <a:t>spet</a:t>
            </a:r>
            <a:r>
              <a:rPr lang="en-GB" sz="2000" b="1" dirty="0"/>
              <a:t> je brat </a:t>
            </a:r>
            <a:r>
              <a:rPr lang="en-GB" sz="2000" b="1" dirty="0" err="1"/>
              <a:t>človeku</a:t>
            </a:r>
            <a:r>
              <a:rPr lang="en-GB" sz="2000" b="1" dirty="0"/>
              <a:t>”?</a:t>
            </a:r>
          </a:p>
          <a:p>
            <a:pPr marL="0" indent="0">
              <a:buNone/>
            </a:pPr>
            <a:endParaRPr lang="en-GB" sz="1800" b="1" dirty="0"/>
          </a:p>
        </p:txBody>
      </p:sp>
      <p:pic>
        <p:nvPicPr>
          <p:cNvPr id="4" name="Picture 2" descr="Webinar Icon. Symbol Of Happy Listening Person With Headphones... Royalty  Free Cliparts, Vectors, And Stock Illustration. Image 66668140.">
            <a:extLst>
              <a:ext uri="{FF2B5EF4-FFF2-40B4-BE49-F238E27FC236}">
                <a16:creationId xmlns:a16="http://schemas.microsoft.com/office/drawing/2014/main" id="{B696B67A-8982-E64C-B946-3BD2A4BCFB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12" t="22000" r="23588" b="20741"/>
          <a:stretch/>
        </p:blipFill>
        <p:spPr bwMode="auto">
          <a:xfrm>
            <a:off x="63502" y="1913467"/>
            <a:ext cx="2352614" cy="2565876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260. rojstni dan Friedricha von Schillerja">
            <a:extLst>
              <a:ext uri="{FF2B5EF4-FFF2-40B4-BE49-F238E27FC236}">
                <a16:creationId xmlns:a16="http://schemas.microsoft.com/office/drawing/2014/main" id="{ED0137BB-390A-8448-A602-3B2B375CC9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582" y="3207544"/>
            <a:ext cx="2949517" cy="149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39BB9E-D71A-C049-A6CD-B2C6C68A8201}"/>
              </a:ext>
            </a:extLst>
          </p:cNvPr>
          <p:cNvSpPr txBox="1"/>
          <p:nvPr/>
        </p:nvSpPr>
        <p:spPr>
          <a:xfrm>
            <a:off x="8645582" y="4559591"/>
            <a:ext cx="294951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SI" dirty="0"/>
              <a:t>besedilo Ode radosti je zapisal </a:t>
            </a:r>
            <a:r>
              <a:rPr lang="en-GB" b="1" dirty="0"/>
              <a:t>Friedrich von Schiller</a:t>
            </a:r>
            <a:endParaRPr lang="en-SI" b="1" dirty="0"/>
          </a:p>
        </p:txBody>
      </p:sp>
    </p:spTree>
    <p:extLst>
      <p:ext uri="{BB962C8B-B14F-4D97-AF65-F5344CB8AC3E}">
        <p14:creationId xmlns:p14="http://schemas.microsoft.com/office/powerpoint/2010/main" val="1548335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AB0209-46EE-9E49-B5CF-8779F8A2E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259" y="64717"/>
            <a:ext cx="10828860" cy="13849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5500" dirty="0" err="1"/>
              <a:t>soustvarjajmo</a:t>
            </a:r>
            <a:r>
              <a:rPr lang="en-US" sz="5500" dirty="0"/>
              <a:t> </a:t>
            </a:r>
            <a:r>
              <a:rPr lang="en-US" sz="5500" dirty="0" err="1"/>
              <a:t>youyube</a:t>
            </a:r>
            <a:r>
              <a:rPr lang="en-US" sz="5500" dirty="0"/>
              <a:t> </a:t>
            </a:r>
            <a:r>
              <a:rPr lang="en-US" sz="5500" dirty="0" err="1"/>
              <a:t>playlisto</a:t>
            </a:r>
            <a:endParaRPr lang="en-US" sz="5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7C3369-7980-9045-99F8-EA087CB3C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400" y="1563613"/>
            <a:ext cx="11146719" cy="106086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https://</a:t>
            </a:r>
            <a:r>
              <a:rPr lang="en-US" dirty="0" err="1">
                <a:solidFill>
                  <a:schemeClr val="tx1"/>
                </a:solidFill>
              </a:rPr>
              <a:t>www.youtube.com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playlist?list</a:t>
            </a:r>
            <a:r>
              <a:rPr lang="en-US" dirty="0">
                <a:solidFill>
                  <a:schemeClr val="tx1"/>
                </a:solidFill>
              </a:rPr>
              <a:t>=PLxqgoMmBBULqqkG_BidWKwCZff9VrhkmE&amp;jct=c6fAWCqsfgjGsYwNpF4c8NiZ8KTw6Q</a:t>
            </a:r>
          </a:p>
        </p:txBody>
      </p:sp>
      <p:pic>
        <p:nvPicPr>
          <p:cNvPr id="4098" name="Picture 2" descr="Beethoven's Irregular Heartbeat May Have Changed The Pattern Of His  Symphonies, According To This Cardiologist">
            <a:extLst>
              <a:ext uri="{FF2B5EF4-FFF2-40B4-BE49-F238E27FC236}">
                <a16:creationId xmlns:a16="http://schemas.microsoft.com/office/drawing/2014/main" id="{F42735D8-0D4E-F842-BAF3-F74A91894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9431" y="2852282"/>
            <a:ext cx="4040656" cy="268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Rectangle 6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27432"/>
          </a:xfrm>
          <a:custGeom>
            <a:avLst/>
            <a:gdLst>
              <a:gd name="connsiteX0" fmla="*/ 0 w 4572000"/>
              <a:gd name="connsiteY0" fmla="*/ 0 h 27432"/>
              <a:gd name="connsiteX1" fmla="*/ 607423 w 4572000"/>
              <a:gd name="connsiteY1" fmla="*/ 0 h 27432"/>
              <a:gd name="connsiteX2" fmla="*/ 1123406 w 4572000"/>
              <a:gd name="connsiteY2" fmla="*/ 0 h 27432"/>
              <a:gd name="connsiteX3" fmla="*/ 1685109 w 4572000"/>
              <a:gd name="connsiteY3" fmla="*/ 0 h 27432"/>
              <a:gd name="connsiteX4" fmla="*/ 2383971 w 4572000"/>
              <a:gd name="connsiteY4" fmla="*/ 0 h 27432"/>
              <a:gd name="connsiteX5" fmla="*/ 2991394 w 4572000"/>
              <a:gd name="connsiteY5" fmla="*/ 0 h 27432"/>
              <a:gd name="connsiteX6" fmla="*/ 3553097 w 4572000"/>
              <a:gd name="connsiteY6" fmla="*/ 0 h 27432"/>
              <a:gd name="connsiteX7" fmla="*/ 4572000 w 4572000"/>
              <a:gd name="connsiteY7" fmla="*/ 0 h 27432"/>
              <a:gd name="connsiteX8" fmla="*/ 4572000 w 4572000"/>
              <a:gd name="connsiteY8" fmla="*/ 27432 h 27432"/>
              <a:gd name="connsiteX9" fmla="*/ 3918857 w 4572000"/>
              <a:gd name="connsiteY9" fmla="*/ 27432 h 27432"/>
              <a:gd name="connsiteX10" fmla="*/ 3357154 w 4572000"/>
              <a:gd name="connsiteY10" fmla="*/ 27432 h 27432"/>
              <a:gd name="connsiteX11" fmla="*/ 2612571 w 4572000"/>
              <a:gd name="connsiteY11" fmla="*/ 27432 h 27432"/>
              <a:gd name="connsiteX12" fmla="*/ 2005149 w 4572000"/>
              <a:gd name="connsiteY12" fmla="*/ 27432 h 27432"/>
              <a:gd name="connsiteX13" fmla="*/ 1489166 w 4572000"/>
              <a:gd name="connsiteY13" fmla="*/ 27432 h 27432"/>
              <a:gd name="connsiteX14" fmla="*/ 790303 w 4572000"/>
              <a:gd name="connsiteY14" fmla="*/ 27432 h 27432"/>
              <a:gd name="connsiteX15" fmla="*/ 0 w 4572000"/>
              <a:gd name="connsiteY15" fmla="*/ 27432 h 27432"/>
              <a:gd name="connsiteX16" fmla="*/ 0 w 457200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27432" fill="none" extrusionOk="0">
                <a:moveTo>
                  <a:pt x="0" y="0"/>
                </a:moveTo>
                <a:cubicBezTo>
                  <a:pt x="150397" y="-23421"/>
                  <a:pt x="474161" y="9174"/>
                  <a:pt x="607423" y="0"/>
                </a:cubicBezTo>
                <a:cubicBezTo>
                  <a:pt x="740685" y="-9174"/>
                  <a:pt x="868821" y="-4258"/>
                  <a:pt x="1123406" y="0"/>
                </a:cubicBezTo>
                <a:cubicBezTo>
                  <a:pt x="1377991" y="4258"/>
                  <a:pt x="1567664" y="-12410"/>
                  <a:pt x="1685109" y="0"/>
                </a:cubicBezTo>
                <a:cubicBezTo>
                  <a:pt x="1802554" y="12410"/>
                  <a:pt x="2193086" y="-14353"/>
                  <a:pt x="2383971" y="0"/>
                </a:cubicBezTo>
                <a:cubicBezTo>
                  <a:pt x="2574856" y="14353"/>
                  <a:pt x="2697477" y="-26142"/>
                  <a:pt x="2991394" y="0"/>
                </a:cubicBezTo>
                <a:cubicBezTo>
                  <a:pt x="3285311" y="26142"/>
                  <a:pt x="3423667" y="26544"/>
                  <a:pt x="3553097" y="0"/>
                </a:cubicBezTo>
                <a:cubicBezTo>
                  <a:pt x="3682527" y="-26544"/>
                  <a:pt x="4344147" y="50350"/>
                  <a:pt x="4572000" y="0"/>
                </a:cubicBezTo>
                <a:cubicBezTo>
                  <a:pt x="4571027" y="8304"/>
                  <a:pt x="4571522" y="21512"/>
                  <a:pt x="4572000" y="27432"/>
                </a:cubicBezTo>
                <a:cubicBezTo>
                  <a:pt x="4438349" y="5490"/>
                  <a:pt x="4090129" y="31231"/>
                  <a:pt x="3918857" y="27432"/>
                </a:cubicBezTo>
                <a:cubicBezTo>
                  <a:pt x="3747585" y="23633"/>
                  <a:pt x="3498826" y="6883"/>
                  <a:pt x="3357154" y="27432"/>
                </a:cubicBezTo>
                <a:cubicBezTo>
                  <a:pt x="3215482" y="47981"/>
                  <a:pt x="2784289" y="56849"/>
                  <a:pt x="2612571" y="27432"/>
                </a:cubicBezTo>
                <a:cubicBezTo>
                  <a:pt x="2440853" y="-1985"/>
                  <a:pt x="2261292" y="25951"/>
                  <a:pt x="2005149" y="27432"/>
                </a:cubicBezTo>
                <a:cubicBezTo>
                  <a:pt x="1749006" y="28913"/>
                  <a:pt x="1700078" y="34342"/>
                  <a:pt x="1489166" y="27432"/>
                </a:cubicBezTo>
                <a:cubicBezTo>
                  <a:pt x="1278254" y="20522"/>
                  <a:pt x="1077188" y="56916"/>
                  <a:pt x="790303" y="27432"/>
                </a:cubicBezTo>
                <a:cubicBezTo>
                  <a:pt x="503418" y="-2052"/>
                  <a:pt x="359168" y="57044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572000" h="27432" stroke="0" extrusionOk="0">
                <a:moveTo>
                  <a:pt x="0" y="0"/>
                </a:moveTo>
                <a:cubicBezTo>
                  <a:pt x="155698" y="6780"/>
                  <a:pt x="465972" y="13197"/>
                  <a:pt x="607423" y="0"/>
                </a:cubicBezTo>
                <a:cubicBezTo>
                  <a:pt x="748874" y="-13197"/>
                  <a:pt x="1014133" y="22994"/>
                  <a:pt x="1123406" y="0"/>
                </a:cubicBezTo>
                <a:cubicBezTo>
                  <a:pt x="1232679" y="-22994"/>
                  <a:pt x="1639431" y="-2997"/>
                  <a:pt x="1867989" y="0"/>
                </a:cubicBezTo>
                <a:cubicBezTo>
                  <a:pt x="2096547" y="2997"/>
                  <a:pt x="2265668" y="29557"/>
                  <a:pt x="2475411" y="0"/>
                </a:cubicBezTo>
                <a:cubicBezTo>
                  <a:pt x="2685154" y="-29557"/>
                  <a:pt x="2951491" y="73"/>
                  <a:pt x="3082834" y="0"/>
                </a:cubicBezTo>
                <a:cubicBezTo>
                  <a:pt x="3214177" y="-73"/>
                  <a:pt x="3641000" y="-33478"/>
                  <a:pt x="3827417" y="0"/>
                </a:cubicBezTo>
                <a:cubicBezTo>
                  <a:pt x="4013834" y="33478"/>
                  <a:pt x="4345917" y="14255"/>
                  <a:pt x="4572000" y="0"/>
                </a:cubicBezTo>
                <a:cubicBezTo>
                  <a:pt x="4572485" y="9333"/>
                  <a:pt x="4573278" y="19699"/>
                  <a:pt x="4572000" y="27432"/>
                </a:cubicBezTo>
                <a:cubicBezTo>
                  <a:pt x="4318030" y="43025"/>
                  <a:pt x="4161104" y="34314"/>
                  <a:pt x="4010297" y="27432"/>
                </a:cubicBezTo>
                <a:cubicBezTo>
                  <a:pt x="3859490" y="20550"/>
                  <a:pt x="3592529" y="6613"/>
                  <a:pt x="3357154" y="27432"/>
                </a:cubicBezTo>
                <a:cubicBezTo>
                  <a:pt x="3121779" y="48251"/>
                  <a:pt x="2884285" y="3780"/>
                  <a:pt x="2704011" y="27432"/>
                </a:cubicBezTo>
                <a:cubicBezTo>
                  <a:pt x="2523737" y="51084"/>
                  <a:pt x="2295944" y="32081"/>
                  <a:pt x="2096589" y="27432"/>
                </a:cubicBezTo>
                <a:cubicBezTo>
                  <a:pt x="1897234" y="22783"/>
                  <a:pt x="1623782" y="52518"/>
                  <a:pt x="1352006" y="27432"/>
                </a:cubicBezTo>
                <a:cubicBezTo>
                  <a:pt x="1080230" y="2346"/>
                  <a:pt x="869959" y="12864"/>
                  <a:pt x="607423" y="27432"/>
                </a:cubicBezTo>
                <a:cubicBezTo>
                  <a:pt x="344887" y="42000"/>
                  <a:pt x="188100" y="40051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A9611B"/>
          </a:solidFill>
          <a:ln w="38100" cap="rnd">
            <a:solidFill>
              <a:srgbClr val="A9611B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Date Placeholder 26">
            <a:extLst>
              <a:ext uri="{FF2B5EF4-FFF2-40B4-BE49-F238E27FC236}">
                <a16:creationId xmlns:a16="http://schemas.microsoft.com/office/drawing/2014/main" id="{F28B82B1-E269-4325-A665-6CFE5DEE5D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Footer Placeholder 27">
            <a:extLst>
              <a:ext uri="{FF2B5EF4-FFF2-40B4-BE49-F238E27FC236}">
                <a16:creationId xmlns:a16="http://schemas.microsoft.com/office/drawing/2014/main" id="{7C700527-76FD-4DF4-A597-6F5E089CA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Slide Number Placeholder 28">
            <a:extLst>
              <a:ext uri="{FF2B5EF4-FFF2-40B4-BE49-F238E27FC236}">
                <a16:creationId xmlns:a16="http://schemas.microsoft.com/office/drawing/2014/main" id="{B5EA49A9-01EB-4D60-A392-7DC9B625D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CB7846-5EC7-1246-92A5-E04CD2E7E9C3}"/>
              </a:ext>
            </a:extLst>
          </p:cNvPr>
          <p:cNvSpPr txBox="1"/>
          <p:nvPr/>
        </p:nvSpPr>
        <p:spPr>
          <a:xfrm>
            <a:off x="8191045" y="3003699"/>
            <a:ext cx="37684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po </a:t>
            </a:r>
            <a:r>
              <a:rPr lang="en-US" sz="2800" dirty="0" err="1"/>
              <a:t>skrbnem</a:t>
            </a:r>
            <a:r>
              <a:rPr lang="en-US" sz="2800" dirty="0"/>
              <a:t> </a:t>
            </a:r>
            <a:r>
              <a:rPr lang="en-US" sz="2800" dirty="0" err="1"/>
              <a:t>premisleku</a:t>
            </a:r>
            <a:r>
              <a:rPr lang="en-US" sz="2800" dirty="0"/>
              <a:t> </a:t>
            </a:r>
            <a:r>
              <a:rPr lang="en-US" sz="2800" b="1" dirty="0" err="1"/>
              <a:t>dodaj</a:t>
            </a:r>
            <a:r>
              <a:rPr lang="en-US" sz="2800" b="1" dirty="0"/>
              <a:t> </a:t>
            </a:r>
            <a:r>
              <a:rPr lang="en-US" sz="2800" b="1" dirty="0" err="1"/>
              <a:t>skladbo</a:t>
            </a:r>
            <a:r>
              <a:rPr lang="en-US" sz="2800" dirty="0"/>
              <a:t>, </a:t>
            </a:r>
            <a:r>
              <a:rPr lang="en-US" sz="2800" dirty="0" err="1"/>
              <a:t>ki</a:t>
            </a:r>
            <a:r>
              <a:rPr lang="en-US" sz="2800" dirty="0"/>
              <a:t> </a:t>
            </a:r>
            <a:r>
              <a:rPr lang="en-US" sz="2800" dirty="0" err="1"/>
              <a:t>te</a:t>
            </a:r>
            <a:r>
              <a:rPr lang="en-US" sz="2800" dirty="0"/>
              <a:t> je </a:t>
            </a:r>
            <a:r>
              <a:rPr lang="en-US" sz="2800" dirty="0" err="1"/>
              <a:t>najbolj</a:t>
            </a:r>
            <a:r>
              <a:rPr lang="en-US" sz="2800" dirty="0"/>
              <a:t> </a:t>
            </a:r>
            <a:r>
              <a:rPr lang="en-US" sz="2800" dirty="0" err="1"/>
              <a:t>navdušila</a:t>
            </a:r>
            <a:r>
              <a:rPr lang="en-US" sz="2800" dirty="0"/>
              <a:t> </a:t>
            </a:r>
          </a:p>
          <a:p>
            <a:endParaRPr lang="en-US" sz="2800" dirty="0"/>
          </a:p>
          <a:p>
            <a:r>
              <a:rPr lang="en-US" sz="2800" dirty="0"/>
              <a:t>! </a:t>
            </a:r>
            <a:r>
              <a:rPr lang="en-US" sz="2800" dirty="0" err="1"/>
              <a:t>skladbe</a:t>
            </a:r>
            <a:r>
              <a:rPr lang="en-US" sz="2800" dirty="0"/>
              <a:t> se ne </a:t>
            </a:r>
            <a:r>
              <a:rPr lang="en-US" sz="2800" dirty="0" err="1"/>
              <a:t>smejo</a:t>
            </a:r>
            <a:r>
              <a:rPr lang="en-US" sz="2800" dirty="0"/>
              <a:t> </a:t>
            </a:r>
            <a:r>
              <a:rPr lang="en-US" sz="2800" dirty="0" err="1"/>
              <a:t>ponavljati</a:t>
            </a:r>
            <a:endParaRPr lang="en-US" sz="2800" dirty="0"/>
          </a:p>
          <a:p>
            <a:r>
              <a:rPr lang="en-US" sz="2800" dirty="0"/>
              <a:t>! </a:t>
            </a:r>
            <a:r>
              <a:rPr lang="en-US" sz="2800" dirty="0" err="1"/>
              <a:t>skladbe</a:t>
            </a:r>
            <a:r>
              <a:rPr lang="en-US" sz="2800" dirty="0"/>
              <a:t> </a:t>
            </a:r>
            <a:r>
              <a:rPr lang="en-US" sz="2800" dirty="0" err="1"/>
              <a:t>naj</a:t>
            </a:r>
            <a:r>
              <a:rPr lang="en-US" sz="2800" dirty="0"/>
              <a:t> </a:t>
            </a:r>
            <a:r>
              <a:rPr lang="en-US" sz="2800" dirty="0" err="1"/>
              <a:t>bodo</a:t>
            </a:r>
            <a:r>
              <a:rPr lang="en-US" sz="2800" dirty="0"/>
              <a:t> </a:t>
            </a:r>
            <a:r>
              <a:rPr lang="en-US" sz="2800" dirty="0" err="1"/>
              <a:t>povezane</a:t>
            </a:r>
            <a:r>
              <a:rPr lang="en-US" sz="2800" dirty="0"/>
              <a:t> s </a:t>
            </a:r>
            <a:r>
              <a:rPr lang="en-US" sz="2800" dirty="0" err="1"/>
              <a:t>temo</a:t>
            </a:r>
            <a:r>
              <a:rPr lang="en-US" sz="2800" dirty="0"/>
              <a:t> </a:t>
            </a:r>
            <a:r>
              <a:rPr lang="en-US" sz="2800" dirty="0" err="1"/>
              <a:t>pouka</a:t>
            </a:r>
            <a:endParaRPr lang="en-SI" sz="2800" dirty="0"/>
          </a:p>
        </p:txBody>
      </p:sp>
    </p:spTree>
    <p:extLst>
      <p:ext uri="{BB962C8B-B14F-4D97-AF65-F5344CB8AC3E}">
        <p14:creationId xmlns:p14="http://schemas.microsoft.com/office/powerpoint/2010/main" val="2997327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39DF2F-DD01-2342-807D-5F5D66A39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590" y="1263478"/>
            <a:ext cx="6281928" cy="41354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8800" dirty="0" err="1"/>
              <a:t>dodeljene</a:t>
            </a:r>
            <a:r>
              <a:rPr lang="en-US" sz="8800" dirty="0"/>
              <a:t> </a:t>
            </a:r>
            <a:r>
              <a:rPr lang="en-US" sz="8800" dirty="0" err="1"/>
              <a:t>naloge</a:t>
            </a:r>
            <a:endParaRPr lang="en-US" sz="8800" dirty="0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6139" y="1031284"/>
            <a:ext cx="3647661" cy="4436126"/>
          </a:xfrm>
          <a:custGeom>
            <a:avLst/>
            <a:gdLst>
              <a:gd name="connsiteX0" fmla="*/ 0 w 3647661"/>
              <a:gd name="connsiteY0" fmla="*/ 0 h 4436126"/>
              <a:gd name="connsiteX1" fmla="*/ 498514 w 3647661"/>
              <a:gd name="connsiteY1" fmla="*/ 0 h 4436126"/>
              <a:gd name="connsiteX2" fmla="*/ 1069981 w 3647661"/>
              <a:gd name="connsiteY2" fmla="*/ 0 h 4436126"/>
              <a:gd name="connsiteX3" fmla="*/ 1714401 w 3647661"/>
              <a:gd name="connsiteY3" fmla="*/ 0 h 4436126"/>
              <a:gd name="connsiteX4" fmla="*/ 2285868 w 3647661"/>
              <a:gd name="connsiteY4" fmla="*/ 0 h 4436126"/>
              <a:gd name="connsiteX5" fmla="*/ 2784381 w 3647661"/>
              <a:gd name="connsiteY5" fmla="*/ 0 h 4436126"/>
              <a:gd name="connsiteX6" fmla="*/ 3647661 w 3647661"/>
              <a:gd name="connsiteY6" fmla="*/ 0 h 4436126"/>
              <a:gd name="connsiteX7" fmla="*/ 3647661 w 3647661"/>
              <a:gd name="connsiteY7" fmla="*/ 633732 h 4436126"/>
              <a:gd name="connsiteX8" fmla="*/ 3647661 w 3647661"/>
              <a:gd name="connsiteY8" fmla="*/ 1267465 h 4436126"/>
              <a:gd name="connsiteX9" fmla="*/ 3647661 w 3647661"/>
              <a:gd name="connsiteY9" fmla="*/ 1768113 h 4436126"/>
              <a:gd name="connsiteX10" fmla="*/ 3647661 w 3647661"/>
              <a:gd name="connsiteY10" fmla="*/ 2446207 h 4436126"/>
              <a:gd name="connsiteX11" fmla="*/ 3647661 w 3647661"/>
              <a:gd name="connsiteY11" fmla="*/ 2946855 h 4436126"/>
              <a:gd name="connsiteX12" fmla="*/ 3647661 w 3647661"/>
              <a:gd name="connsiteY12" fmla="*/ 3580587 h 4436126"/>
              <a:gd name="connsiteX13" fmla="*/ 3647661 w 3647661"/>
              <a:gd name="connsiteY13" fmla="*/ 4436126 h 4436126"/>
              <a:gd name="connsiteX14" fmla="*/ 3039718 w 3647661"/>
              <a:gd name="connsiteY14" fmla="*/ 4436126 h 4436126"/>
              <a:gd name="connsiteX15" fmla="*/ 2431774 w 3647661"/>
              <a:gd name="connsiteY15" fmla="*/ 4436126 h 4436126"/>
              <a:gd name="connsiteX16" fmla="*/ 1823831 w 3647661"/>
              <a:gd name="connsiteY16" fmla="*/ 4436126 h 4436126"/>
              <a:gd name="connsiteX17" fmla="*/ 1288840 w 3647661"/>
              <a:gd name="connsiteY17" fmla="*/ 4436126 h 4436126"/>
              <a:gd name="connsiteX18" fmla="*/ 607943 w 3647661"/>
              <a:gd name="connsiteY18" fmla="*/ 4436126 h 4436126"/>
              <a:gd name="connsiteX19" fmla="*/ 0 w 3647661"/>
              <a:gd name="connsiteY19" fmla="*/ 4436126 h 4436126"/>
              <a:gd name="connsiteX20" fmla="*/ 0 w 3647661"/>
              <a:gd name="connsiteY20" fmla="*/ 3758032 h 4436126"/>
              <a:gd name="connsiteX21" fmla="*/ 0 w 3647661"/>
              <a:gd name="connsiteY21" fmla="*/ 3035578 h 4436126"/>
              <a:gd name="connsiteX22" fmla="*/ 0 w 3647661"/>
              <a:gd name="connsiteY22" fmla="*/ 2401845 h 4436126"/>
              <a:gd name="connsiteX23" fmla="*/ 0 w 3647661"/>
              <a:gd name="connsiteY23" fmla="*/ 1768113 h 4436126"/>
              <a:gd name="connsiteX24" fmla="*/ 0 w 3647661"/>
              <a:gd name="connsiteY24" fmla="*/ 1178742 h 4436126"/>
              <a:gd name="connsiteX25" fmla="*/ 0 w 3647661"/>
              <a:gd name="connsiteY25" fmla="*/ 589371 h 4436126"/>
              <a:gd name="connsiteX26" fmla="*/ 0 w 3647661"/>
              <a:gd name="connsiteY26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47661" h="4436126" fill="none" extrusionOk="0">
                <a:moveTo>
                  <a:pt x="0" y="0"/>
                </a:moveTo>
                <a:cubicBezTo>
                  <a:pt x="116158" y="-16963"/>
                  <a:pt x="364681" y="-4006"/>
                  <a:pt x="498514" y="0"/>
                </a:cubicBezTo>
                <a:cubicBezTo>
                  <a:pt x="632347" y="4006"/>
                  <a:pt x="950865" y="15164"/>
                  <a:pt x="1069981" y="0"/>
                </a:cubicBezTo>
                <a:cubicBezTo>
                  <a:pt x="1189097" y="-15164"/>
                  <a:pt x="1556518" y="-23132"/>
                  <a:pt x="1714401" y="0"/>
                </a:cubicBezTo>
                <a:cubicBezTo>
                  <a:pt x="1872284" y="23132"/>
                  <a:pt x="2015985" y="9364"/>
                  <a:pt x="2285868" y="0"/>
                </a:cubicBezTo>
                <a:cubicBezTo>
                  <a:pt x="2555751" y="-9364"/>
                  <a:pt x="2555148" y="14141"/>
                  <a:pt x="2784381" y="0"/>
                </a:cubicBezTo>
                <a:cubicBezTo>
                  <a:pt x="3013614" y="-14141"/>
                  <a:pt x="3216105" y="-3763"/>
                  <a:pt x="3647661" y="0"/>
                </a:cubicBezTo>
                <a:cubicBezTo>
                  <a:pt x="3623206" y="221859"/>
                  <a:pt x="3622213" y="458853"/>
                  <a:pt x="3647661" y="633732"/>
                </a:cubicBezTo>
                <a:cubicBezTo>
                  <a:pt x="3673109" y="808611"/>
                  <a:pt x="3674779" y="1138417"/>
                  <a:pt x="3647661" y="1267465"/>
                </a:cubicBezTo>
                <a:cubicBezTo>
                  <a:pt x="3620543" y="1396513"/>
                  <a:pt x="3664792" y="1625185"/>
                  <a:pt x="3647661" y="1768113"/>
                </a:cubicBezTo>
                <a:cubicBezTo>
                  <a:pt x="3630530" y="1911041"/>
                  <a:pt x="3671056" y="2135008"/>
                  <a:pt x="3647661" y="2446207"/>
                </a:cubicBezTo>
                <a:cubicBezTo>
                  <a:pt x="3624266" y="2757406"/>
                  <a:pt x="3642702" y="2713342"/>
                  <a:pt x="3647661" y="2946855"/>
                </a:cubicBezTo>
                <a:cubicBezTo>
                  <a:pt x="3652620" y="3180368"/>
                  <a:pt x="3664319" y="3290221"/>
                  <a:pt x="3647661" y="3580587"/>
                </a:cubicBezTo>
                <a:cubicBezTo>
                  <a:pt x="3631003" y="3870953"/>
                  <a:pt x="3617531" y="4259425"/>
                  <a:pt x="3647661" y="4436126"/>
                </a:cubicBezTo>
                <a:cubicBezTo>
                  <a:pt x="3523929" y="4410412"/>
                  <a:pt x="3241413" y="4436068"/>
                  <a:pt x="3039718" y="4436126"/>
                </a:cubicBezTo>
                <a:cubicBezTo>
                  <a:pt x="2838023" y="4436184"/>
                  <a:pt x="2630387" y="4431142"/>
                  <a:pt x="2431774" y="4436126"/>
                </a:cubicBezTo>
                <a:cubicBezTo>
                  <a:pt x="2233161" y="4441110"/>
                  <a:pt x="2003296" y="4449826"/>
                  <a:pt x="1823831" y="4436126"/>
                </a:cubicBezTo>
                <a:cubicBezTo>
                  <a:pt x="1644366" y="4422426"/>
                  <a:pt x="1399453" y="4442442"/>
                  <a:pt x="1288840" y="4436126"/>
                </a:cubicBezTo>
                <a:cubicBezTo>
                  <a:pt x="1178227" y="4429810"/>
                  <a:pt x="793482" y="4411099"/>
                  <a:pt x="607943" y="4436126"/>
                </a:cubicBezTo>
                <a:cubicBezTo>
                  <a:pt x="422404" y="4461153"/>
                  <a:pt x="158703" y="4453091"/>
                  <a:pt x="0" y="4436126"/>
                </a:cubicBezTo>
                <a:cubicBezTo>
                  <a:pt x="8129" y="4099466"/>
                  <a:pt x="23502" y="4014012"/>
                  <a:pt x="0" y="3758032"/>
                </a:cubicBezTo>
                <a:cubicBezTo>
                  <a:pt x="-23502" y="3502052"/>
                  <a:pt x="8018" y="3295661"/>
                  <a:pt x="0" y="3035578"/>
                </a:cubicBezTo>
                <a:cubicBezTo>
                  <a:pt x="-8018" y="2775495"/>
                  <a:pt x="-8720" y="2595880"/>
                  <a:pt x="0" y="2401845"/>
                </a:cubicBezTo>
                <a:cubicBezTo>
                  <a:pt x="8720" y="2207810"/>
                  <a:pt x="9279" y="1982551"/>
                  <a:pt x="0" y="1768113"/>
                </a:cubicBezTo>
                <a:cubicBezTo>
                  <a:pt x="-9279" y="1553675"/>
                  <a:pt x="7090" y="1354447"/>
                  <a:pt x="0" y="1178742"/>
                </a:cubicBezTo>
                <a:cubicBezTo>
                  <a:pt x="-7090" y="1003037"/>
                  <a:pt x="-23786" y="768334"/>
                  <a:pt x="0" y="589371"/>
                </a:cubicBezTo>
                <a:cubicBezTo>
                  <a:pt x="23786" y="410408"/>
                  <a:pt x="-16955" y="242082"/>
                  <a:pt x="0" y="0"/>
                </a:cubicBezTo>
                <a:close/>
              </a:path>
              <a:path w="3647661" h="4436126" stroke="0" extrusionOk="0">
                <a:moveTo>
                  <a:pt x="0" y="0"/>
                </a:moveTo>
                <a:cubicBezTo>
                  <a:pt x="171149" y="-7244"/>
                  <a:pt x="374684" y="2591"/>
                  <a:pt x="534990" y="0"/>
                </a:cubicBezTo>
                <a:cubicBezTo>
                  <a:pt x="695296" y="-2591"/>
                  <a:pt x="907320" y="7483"/>
                  <a:pt x="1069981" y="0"/>
                </a:cubicBezTo>
                <a:cubicBezTo>
                  <a:pt x="1232642" y="-7483"/>
                  <a:pt x="1543604" y="-26203"/>
                  <a:pt x="1677924" y="0"/>
                </a:cubicBezTo>
                <a:cubicBezTo>
                  <a:pt x="1812244" y="26203"/>
                  <a:pt x="2140632" y="31361"/>
                  <a:pt x="2322344" y="0"/>
                </a:cubicBezTo>
                <a:cubicBezTo>
                  <a:pt x="2504056" y="-31361"/>
                  <a:pt x="2658834" y="3381"/>
                  <a:pt x="2893811" y="0"/>
                </a:cubicBezTo>
                <a:cubicBezTo>
                  <a:pt x="3128788" y="-3381"/>
                  <a:pt x="3338741" y="-10376"/>
                  <a:pt x="3647661" y="0"/>
                </a:cubicBezTo>
                <a:cubicBezTo>
                  <a:pt x="3628986" y="244498"/>
                  <a:pt x="3624774" y="362520"/>
                  <a:pt x="3647661" y="545010"/>
                </a:cubicBezTo>
                <a:cubicBezTo>
                  <a:pt x="3670549" y="727500"/>
                  <a:pt x="3619543" y="968439"/>
                  <a:pt x="3647661" y="1134381"/>
                </a:cubicBezTo>
                <a:cubicBezTo>
                  <a:pt x="3675779" y="1300323"/>
                  <a:pt x="3670065" y="1646297"/>
                  <a:pt x="3647661" y="1856836"/>
                </a:cubicBezTo>
                <a:cubicBezTo>
                  <a:pt x="3625257" y="2067375"/>
                  <a:pt x="3632904" y="2315399"/>
                  <a:pt x="3647661" y="2490568"/>
                </a:cubicBezTo>
                <a:cubicBezTo>
                  <a:pt x="3662418" y="2665737"/>
                  <a:pt x="3616073" y="2880164"/>
                  <a:pt x="3647661" y="3124300"/>
                </a:cubicBezTo>
                <a:cubicBezTo>
                  <a:pt x="3679249" y="3368436"/>
                  <a:pt x="3677361" y="3519722"/>
                  <a:pt x="3647661" y="3758032"/>
                </a:cubicBezTo>
                <a:cubicBezTo>
                  <a:pt x="3617961" y="3996342"/>
                  <a:pt x="3615180" y="4147465"/>
                  <a:pt x="3647661" y="4436126"/>
                </a:cubicBezTo>
                <a:cubicBezTo>
                  <a:pt x="3506685" y="4421969"/>
                  <a:pt x="3266652" y="4433618"/>
                  <a:pt x="3149147" y="4436126"/>
                </a:cubicBezTo>
                <a:cubicBezTo>
                  <a:pt x="3031642" y="4438634"/>
                  <a:pt x="2832267" y="4432536"/>
                  <a:pt x="2650634" y="4436126"/>
                </a:cubicBezTo>
                <a:cubicBezTo>
                  <a:pt x="2469001" y="4439716"/>
                  <a:pt x="2324677" y="4416284"/>
                  <a:pt x="2042690" y="4436126"/>
                </a:cubicBezTo>
                <a:cubicBezTo>
                  <a:pt x="1760703" y="4455968"/>
                  <a:pt x="1686949" y="4416099"/>
                  <a:pt x="1398270" y="4436126"/>
                </a:cubicBezTo>
                <a:cubicBezTo>
                  <a:pt x="1109591" y="4456153"/>
                  <a:pt x="1071585" y="4455485"/>
                  <a:pt x="899756" y="4436126"/>
                </a:cubicBezTo>
                <a:cubicBezTo>
                  <a:pt x="727927" y="4416767"/>
                  <a:pt x="344407" y="4430463"/>
                  <a:pt x="0" y="4436126"/>
                </a:cubicBezTo>
                <a:cubicBezTo>
                  <a:pt x="5440" y="4303018"/>
                  <a:pt x="91" y="4161914"/>
                  <a:pt x="0" y="3891116"/>
                </a:cubicBezTo>
                <a:cubicBezTo>
                  <a:pt x="-91" y="3620318"/>
                  <a:pt x="-11601" y="3462294"/>
                  <a:pt x="0" y="3301745"/>
                </a:cubicBezTo>
                <a:cubicBezTo>
                  <a:pt x="11601" y="3141196"/>
                  <a:pt x="22776" y="2916996"/>
                  <a:pt x="0" y="2756735"/>
                </a:cubicBezTo>
                <a:cubicBezTo>
                  <a:pt x="-22776" y="2596474"/>
                  <a:pt x="5257" y="2440491"/>
                  <a:pt x="0" y="2256087"/>
                </a:cubicBezTo>
                <a:cubicBezTo>
                  <a:pt x="-5257" y="2071683"/>
                  <a:pt x="20189" y="1902567"/>
                  <a:pt x="0" y="1666716"/>
                </a:cubicBezTo>
                <a:cubicBezTo>
                  <a:pt x="-20189" y="1430865"/>
                  <a:pt x="-21241" y="1161108"/>
                  <a:pt x="0" y="988622"/>
                </a:cubicBezTo>
                <a:cubicBezTo>
                  <a:pt x="21241" y="816136"/>
                  <a:pt x="17108" y="406740"/>
                  <a:pt x="0" y="0"/>
                </a:cubicBezTo>
                <a:close/>
              </a:path>
            </a:pathLst>
          </a:custGeom>
          <a:ln w="5715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39978"/>
            <a:ext cx="6281928" cy="27432"/>
          </a:xfrm>
          <a:custGeom>
            <a:avLst/>
            <a:gdLst>
              <a:gd name="connsiteX0" fmla="*/ 0 w 6281928"/>
              <a:gd name="connsiteY0" fmla="*/ 0 h 27432"/>
              <a:gd name="connsiteX1" fmla="*/ 572353 w 6281928"/>
              <a:gd name="connsiteY1" fmla="*/ 0 h 27432"/>
              <a:gd name="connsiteX2" fmla="*/ 1207526 w 6281928"/>
              <a:gd name="connsiteY2" fmla="*/ 0 h 27432"/>
              <a:gd name="connsiteX3" fmla="*/ 1779880 w 6281928"/>
              <a:gd name="connsiteY3" fmla="*/ 0 h 27432"/>
              <a:gd name="connsiteX4" fmla="*/ 2540691 w 6281928"/>
              <a:gd name="connsiteY4" fmla="*/ 0 h 27432"/>
              <a:gd name="connsiteX5" fmla="*/ 3238683 w 6281928"/>
              <a:gd name="connsiteY5" fmla="*/ 0 h 27432"/>
              <a:gd name="connsiteX6" fmla="*/ 3936675 w 6281928"/>
              <a:gd name="connsiteY6" fmla="*/ 0 h 27432"/>
              <a:gd name="connsiteX7" fmla="*/ 4760305 w 6281928"/>
              <a:gd name="connsiteY7" fmla="*/ 0 h 27432"/>
              <a:gd name="connsiteX8" fmla="*/ 5521117 w 6281928"/>
              <a:gd name="connsiteY8" fmla="*/ 0 h 27432"/>
              <a:gd name="connsiteX9" fmla="*/ 6281928 w 6281928"/>
              <a:gd name="connsiteY9" fmla="*/ 0 h 27432"/>
              <a:gd name="connsiteX10" fmla="*/ 6281928 w 6281928"/>
              <a:gd name="connsiteY10" fmla="*/ 27432 h 27432"/>
              <a:gd name="connsiteX11" fmla="*/ 5772394 w 6281928"/>
              <a:gd name="connsiteY11" fmla="*/ 27432 h 27432"/>
              <a:gd name="connsiteX12" fmla="*/ 5200040 w 6281928"/>
              <a:gd name="connsiteY12" fmla="*/ 27432 h 27432"/>
              <a:gd name="connsiteX13" fmla="*/ 4439229 w 6281928"/>
              <a:gd name="connsiteY13" fmla="*/ 27432 h 27432"/>
              <a:gd name="connsiteX14" fmla="*/ 3615599 w 6281928"/>
              <a:gd name="connsiteY14" fmla="*/ 27432 h 27432"/>
              <a:gd name="connsiteX15" fmla="*/ 2980426 w 6281928"/>
              <a:gd name="connsiteY15" fmla="*/ 27432 h 27432"/>
              <a:gd name="connsiteX16" fmla="*/ 2156795 w 6281928"/>
              <a:gd name="connsiteY16" fmla="*/ 27432 h 27432"/>
              <a:gd name="connsiteX17" fmla="*/ 1584442 w 6281928"/>
              <a:gd name="connsiteY17" fmla="*/ 27432 h 27432"/>
              <a:gd name="connsiteX18" fmla="*/ 1074908 w 6281928"/>
              <a:gd name="connsiteY18" fmla="*/ 27432 h 27432"/>
              <a:gd name="connsiteX19" fmla="*/ 0 w 6281928"/>
              <a:gd name="connsiteY19" fmla="*/ 27432 h 27432"/>
              <a:gd name="connsiteX20" fmla="*/ 0 w 6281928"/>
              <a:gd name="connsiteY20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281928" h="27432" fill="none" extrusionOk="0">
                <a:moveTo>
                  <a:pt x="0" y="0"/>
                </a:moveTo>
                <a:cubicBezTo>
                  <a:pt x="205960" y="24870"/>
                  <a:pt x="343550" y="5918"/>
                  <a:pt x="572353" y="0"/>
                </a:cubicBezTo>
                <a:cubicBezTo>
                  <a:pt x="801156" y="-5918"/>
                  <a:pt x="1015649" y="-11381"/>
                  <a:pt x="1207526" y="0"/>
                </a:cubicBezTo>
                <a:cubicBezTo>
                  <a:pt x="1399403" y="11381"/>
                  <a:pt x="1549725" y="7866"/>
                  <a:pt x="1779880" y="0"/>
                </a:cubicBezTo>
                <a:cubicBezTo>
                  <a:pt x="2010035" y="-7866"/>
                  <a:pt x="2190674" y="12826"/>
                  <a:pt x="2540691" y="0"/>
                </a:cubicBezTo>
                <a:cubicBezTo>
                  <a:pt x="2890708" y="-12826"/>
                  <a:pt x="3025718" y="-18534"/>
                  <a:pt x="3238683" y="0"/>
                </a:cubicBezTo>
                <a:cubicBezTo>
                  <a:pt x="3451648" y="18534"/>
                  <a:pt x="3603947" y="14884"/>
                  <a:pt x="3936675" y="0"/>
                </a:cubicBezTo>
                <a:cubicBezTo>
                  <a:pt x="4269403" y="-14884"/>
                  <a:pt x="4480718" y="-24607"/>
                  <a:pt x="4760305" y="0"/>
                </a:cubicBezTo>
                <a:cubicBezTo>
                  <a:pt x="5039892" y="24607"/>
                  <a:pt x="5359549" y="-31311"/>
                  <a:pt x="5521117" y="0"/>
                </a:cubicBezTo>
                <a:cubicBezTo>
                  <a:pt x="5682685" y="31311"/>
                  <a:pt x="5986067" y="-12593"/>
                  <a:pt x="6281928" y="0"/>
                </a:cubicBezTo>
                <a:cubicBezTo>
                  <a:pt x="6282764" y="13055"/>
                  <a:pt x="6281755" y="18641"/>
                  <a:pt x="6281928" y="27432"/>
                </a:cubicBezTo>
                <a:cubicBezTo>
                  <a:pt x="6078981" y="17572"/>
                  <a:pt x="5961061" y="11434"/>
                  <a:pt x="5772394" y="27432"/>
                </a:cubicBezTo>
                <a:cubicBezTo>
                  <a:pt x="5583727" y="43430"/>
                  <a:pt x="5329968" y="33352"/>
                  <a:pt x="5200040" y="27432"/>
                </a:cubicBezTo>
                <a:cubicBezTo>
                  <a:pt x="5070112" y="21512"/>
                  <a:pt x="4793288" y="30214"/>
                  <a:pt x="4439229" y="27432"/>
                </a:cubicBezTo>
                <a:cubicBezTo>
                  <a:pt x="4085170" y="24650"/>
                  <a:pt x="3813765" y="-7322"/>
                  <a:pt x="3615599" y="27432"/>
                </a:cubicBezTo>
                <a:cubicBezTo>
                  <a:pt x="3417433" y="62186"/>
                  <a:pt x="3133643" y="29871"/>
                  <a:pt x="2980426" y="27432"/>
                </a:cubicBezTo>
                <a:cubicBezTo>
                  <a:pt x="2827209" y="24993"/>
                  <a:pt x="2380685" y="60994"/>
                  <a:pt x="2156795" y="27432"/>
                </a:cubicBezTo>
                <a:cubicBezTo>
                  <a:pt x="1932905" y="-6130"/>
                  <a:pt x="1716744" y="7746"/>
                  <a:pt x="1584442" y="27432"/>
                </a:cubicBezTo>
                <a:cubicBezTo>
                  <a:pt x="1452140" y="47118"/>
                  <a:pt x="1280887" y="21894"/>
                  <a:pt x="1074908" y="27432"/>
                </a:cubicBezTo>
                <a:cubicBezTo>
                  <a:pt x="868929" y="32970"/>
                  <a:pt x="318124" y="-8734"/>
                  <a:pt x="0" y="27432"/>
                </a:cubicBezTo>
                <a:cubicBezTo>
                  <a:pt x="988" y="17221"/>
                  <a:pt x="-970" y="7538"/>
                  <a:pt x="0" y="0"/>
                </a:cubicBezTo>
                <a:close/>
              </a:path>
              <a:path w="6281928" h="27432" stroke="0" extrusionOk="0">
                <a:moveTo>
                  <a:pt x="0" y="0"/>
                </a:moveTo>
                <a:cubicBezTo>
                  <a:pt x="135290" y="27650"/>
                  <a:pt x="488372" y="4391"/>
                  <a:pt x="635173" y="0"/>
                </a:cubicBezTo>
                <a:cubicBezTo>
                  <a:pt x="781974" y="-4391"/>
                  <a:pt x="992816" y="14310"/>
                  <a:pt x="1144707" y="0"/>
                </a:cubicBezTo>
                <a:cubicBezTo>
                  <a:pt x="1296598" y="-14310"/>
                  <a:pt x="1796462" y="-1258"/>
                  <a:pt x="1968337" y="0"/>
                </a:cubicBezTo>
                <a:cubicBezTo>
                  <a:pt x="2140212" y="1258"/>
                  <a:pt x="2343376" y="-12852"/>
                  <a:pt x="2603510" y="0"/>
                </a:cubicBezTo>
                <a:cubicBezTo>
                  <a:pt x="2863644" y="12852"/>
                  <a:pt x="2935073" y="-10591"/>
                  <a:pt x="3238683" y="0"/>
                </a:cubicBezTo>
                <a:cubicBezTo>
                  <a:pt x="3542293" y="10591"/>
                  <a:pt x="3731676" y="3538"/>
                  <a:pt x="4062313" y="0"/>
                </a:cubicBezTo>
                <a:cubicBezTo>
                  <a:pt x="4392950" y="-3538"/>
                  <a:pt x="4440715" y="28126"/>
                  <a:pt x="4634667" y="0"/>
                </a:cubicBezTo>
                <a:cubicBezTo>
                  <a:pt x="4828619" y="-28126"/>
                  <a:pt x="5052661" y="8974"/>
                  <a:pt x="5458297" y="0"/>
                </a:cubicBezTo>
                <a:cubicBezTo>
                  <a:pt x="5863933" y="-8974"/>
                  <a:pt x="5906900" y="-24516"/>
                  <a:pt x="6281928" y="0"/>
                </a:cubicBezTo>
                <a:cubicBezTo>
                  <a:pt x="6282725" y="11634"/>
                  <a:pt x="6283131" y="16994"/>
                  <a:pt x="6281928" y="27432"/>
                </a:cubicBezTo>
                <a:cubicBezTo>
                  <a:pt x="6036108" y="24483"/>
                  <a:pt x="5743611" y="19559"/>
                  <a:pt x="5583936" y="27432"/>
                </a:cubicBezTo>
                <a:cubicBezTo>
                  <a:pt x="5424261" y="35305"/>
                  <a:pt x="5250533" y="8965"/>
                  <a:pt x="4948763" y="27432"/>
                </a:cubicBezTo>
                <a:cubicBezTo>
                  <a:pt x="4646993" y="45899"/>
                  <a:pt x="4354673" y="16709"/>
                  <a:pt x="4125133" y="27432"/>
                </a:cubicBezTo>
                <a:cubicBezTo>
                  <a:pt x="3895593" y="38156"/>
                  <a:pt x="3570246" y="38353"/>
                  <a:pt x="3301502" y="27432"/>
                </a:cubicBezTo>
                <a:cubicBezTo>
                  <a:pt x="3032758" y="16511"/>
                  <a:pt x="2955340" y="21049"/>
                  <a:pt x="2729149" y="27432"/>
                </a:cubicBezTo>
                <a:cubicBezTo>
                  <a:pt x="2502958" y="33815"/>
                  <a:pt x="2269423" y="12286"/>
                  <a:pt x="2031157" y="27432"/>
                </a:cubicBezTo>
                <a:cubicBezTo>
                  <a:pt x="1792891" y="42578"/>
                  <a:pt x="1484731" y="31266"/>
                  <a:pt x="1207526" y="27432"/>
                </a:cubicBezTo>
                <a:cubicBezTo>
                  <a:pt x="930321" y="23598"/>
                  <a:pt x="560231" y="-24258"/>
                  <a:pt x="0" y="27432"/>
                </a:cubicBezTo>
                <a:cubicBezTo>
                  <a:pt x="894" y="14250"/>
                  <a:pt x="667" y="11053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 descr="Tick">
            <a:extLst>
              <a:ext uri="{FF2B5EF4-FFF2-40B4-BE49-F238E27FC236}">
                <a16:creationId xmlns:a16="http://schemas.microsoft.com/office/drawing/2014/main" id="{DDEDD541-A081-C745-BAE7-4FFD907BFD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78443" y="9039"/>
            <a:ext cx="2763102" cy="27631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529A804-7D56-554B-9010-876B64C24210}"/>
              </a:ext>
            </a:extLst>
          </p:cNvPr>
          <p:cNvSpPr txBox="1"/>
          <p:nvPr/>
        </p:nvSpPr>
        <p:spPr>
          <a:xfrm>
            <a:off x="5919987" y="207265"/>
            <a:ext cx="6052909" cy="62478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SI" sz="4000" dirty="0"/>
              <a:t>Uspešen boš, ko boš:</a:t>
            </a:r>
          </a:p>
          <a:p>
            <a:pPr marL="342900" indent="-342900">
              <a:buAutoNum type="arabicPeriod"/>
            </a:pPr>
            <a:r>
              <a:rPr lang="en-SI" sz="4000" dirty="0"/>
              <a:t>pod dodeljene naloge prilepil </a:t>
            </a:r>
            <a:r>
              <a:rPr lang="en-SI" sz="4000" b="1" dirty="0"/>
              <a:t>dokaz zapisa v zvezek</a:t>
            </a:r>
          </a:p>
          <a:p>
            <a:pPr marL="342900" indent="-342900">
              <a:buAutoNum type="arabicPeriod"/>
            </a:pPr>
            <a:r>
              <a:rPr lang="en-SI" sz="4000" dirty="0"/>
              <a:t>pri zapisu v zvezek </a:t>
            </a:r>
            <a:r>
              <a:rPr lang="en-SI" sz="4000" b="1" dirty="0"/>
              <a:t>narisal skladateljevo podobo, karikaturo ali prilepil sliko, …</a:t>
            </a:r>
          </a:p>
          <a:p>
            <a:pPr marL="342900" indent="-342900">
              <a:buAutoNum type="arabicPeriod"/>
            </a:pPr>
            <a:r>
              <a:rPr lang="en-SI" sz="4000" dirty="0"/>
              <a:t>na spletni strani </a:t>
            </a:r>
            <a:r>
              <a:rPr lang="en-GB" sz="4000" dirty="0">
                <a:hlinkClick r:id="rId4"/>
              </a:rPr>
              <a:t>https://www.google.com/doodles/celebrating-ludwig-van-beethovens-245th-year</a:t>
            </a:r>
            <a:r>
              <a:rPr lang="en-GB" sz="4000" dirty="0"/>
              <a:t> </a:t>
            </a:r>
            <a:r>
              <a:rPr lang="en-GB" sz="4000" dirty="0" err="1"/>
              <a:t>kliknil</a:t>
            </a:r>
            <a:r>
              <a:rPr lang="en-GB" sz="4000" dirty="0"/>
              <a:t> </a:t>
            </a:r>
            <a:r>
              <a:rPr lang="en-GB" sz="4000" dirty="0" err="1"/>
              <a:t>gumbek</a:t>
            </a:r>
            <a:r>
              <a:rPr lang="en-GB" sz="4000" dirty="0"/>
              <a:t> za </a:t>
            </a:r>
            <a:r>
              <a:rPr lang="en-GB" sz="4000" dirty="0" err="1"/>
              <a:t>predvajanje</a:t>
            </a:r>
            <a:r>
              <a:rPr lang="en-GB" sz="4000" dirty="0"/>
              <a:t> in </a:t>
            </a:r>
            <a:r>
              <a:rPr lang="en-GB" sz="4000" b="1" dirty="0" err="1"/>
              <a:t>Beethovnu</a:t>
            </a:r>
            <a:r>
              <a:rPr lang="en-GB" sz="4000" b="1" dirty="0"/>
              <a:t> </a:t>
            </a:r>
            <a:r>
              <a:rPr lang="en-GB" sz="4000" b="1" dirty="0" err="1"/>
              <a:t>pomagal</a:t>
            </a:r>
            <a:r>
              <a:rPr lang="en-GB" sz="4000" b="1" dirty="0"/>
              <a:t> </a:t>
            </a:r>
            <a:r>
              <a:rPr lang="en-GB" sz="4000" b="1" dirty="0" err="1"/>
              <a:t>sestaviti</a:t>
            </a:r>
            <a:r>
              <a:rPr lang="en-GB" sz="4000" b="1" dirty="0"/>
              <a:t> </a:t>
            </a:r>
            <a:r>
              <a:rPr lang="en-GB" sz="4000" b="1" dirty="0" err="1"/>
              <a:t>pomešane</a:t>
            </a:r>
            <a:r>
              <a:rPr lang="en-GB" sz="4000" b="1" dirty="0"/>
              <a:t> note</a:t>
            </a:r>
            <a:r>
              <a:rPr lang="en-GB" sz="4000" dirty="0"/>
              <a:t> </a:t>
            </a:r>
            <a:r>
              <a:rPr lang="en-GB" sz="4000" dirty="0" err="1"/>
              <a:t>njegovih</a:t>
            </a:r>
            <a:r>
              <a:rPr lang="en-GB" sz="4000" dirty="0"/>
              <a:t> del</a:t>
            </a:r>
            <a:endParaRPr lang="en-SI" sz="4000" dirty="0"/>
          </a:p>
        </p:txBody>
      </p:sp>
    </p:spTree>
    <p:extLst>
      <p:ext uri="{BB962C8B-B14F-4D97-AF65-F5344CB8AC3E}">
        <p14:creationId xmlns:p14="http://schemas.microsoft.com/office/powerpoint/2010/main" val="3710609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B7E12E-F825-6541-B2E4-C22916AFC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r>
              <a:rPr lang="en-SI" dirty="0">
                <a:solidFill>
                  <a:schemeClr val="accent1"/>
                </a:solidFill>
              </a:rPr>
              <a:t>za radovedne…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4DE377-CD6F-8A4F-9E62-A1F713C20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Autofit/>
          </a:bodyPr>
          <a:lstStyle/>
          <a:p>
            <a:r>
              <a:rPr lang="en-GB" sz="6600" dirty="0">
                <a:hlinkClick r:id="rId2"/>
              </a:rPr>
              <a:t>https://www.classicfm.com/composers/beethoven/</a:t>
            </a:r>
            <a:endParaRPr lang="en-SI" sz="6600" dirty="0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292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479</Words>
  <Application>Microsoft Macintosh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 Nile</vt:lpstr>
      <vt:lpstr>Arial</vt:lpstr>
      <vt:lpstr>Calibri</vt:lpstr>
      <vt:lpstr>Modern Love</vt:lpstr>
      <vt:lpstr>The Hand</vt:lpstr>
      <vt:lpstr>SketchyVTI</vt:lpstr>
      <vt:lpstr>PowerPoint Presentation</vt:lpstr>
      <vt:lpstr>LUDWIG VAN BEETHOVEN    1770 – 1827 </vt:lpstr>
      <vt:lpstr>L. van Beethoven: 5. SIMFONIJA (usoda trka na vrata)</vt:lpstr>
      <vt:lpstr>L. van Beethoven: 9. SIMFONIJA  (današnja evropska himna: Oda radosti)    https://www.youtube.com/watch?v=VnT7pT6zCcA&amp;feature=emb_title   malo za šalo, malo zares</vt:lpstr>
      <vt:lpstr>soustvarjajmo youyube playlisto</vt:lpstr>
      <vt:lpstr>dodeljene naloge</vt:lpstr>
      <vt:lpstr>za radovedne…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Maja Dobrotinšek</dc:creator>
  <cp:lastModifiedBy>Maja Dobrotinšek</cp:lastModifiedBy>
  <cp:revision>6</cp:revision>
  <dcterms:created xsi:type="dcterms:W3CDTF">2020-11-12T11:41:10Z</dcterms:created>
  <dcterms:modified xsi:type="dcterms:W3CDTF">2020-11-12T17:52:41Z</dcterms:modified>
</cp:coreProperties>
</file>