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57" r:id="rId4"/>
    <p:sldId id="261" r:id="rId5"/>
    <p:sldId id="262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0" baseline="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721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8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0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157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9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3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62393"/>
            <a:ext cx="9692640" cy="1428929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CDA391B-AB54-474A-8A5D-630015390FF0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70219F9B-0D96-4038-954A-CFBE8583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vXRzq_8bJ3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51560" y="396815"/>
            <a:ext cx="9966960" cy="4071216"/>
          </a:xfrm>
        </p:spPr>
        <p:txBody>
          <a:bodyPr/>
          <a:lstStyle/>
          <a:p>
            <a:r>
              <a:rPr lang="sl-SI" dirty="0"/>
              <a:t/>
            </a:r>
            <a:br>
              <a:rPr lang="sl-SI" dirty="0"/>
            </a:br>
            <a:r>
              <a:rPr lang="sl" dirty="0" smtClean="0"/>
              <a:t>Wolfgang Amadeus Mozart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ine Kleine Nachtmusik - Mozar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358" y="41469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61872" y="1"/>
            <a:ext cx="9692640" cy="1328467"/>
          </a:xfrm>
        </p:spPr>
        <p:txBody>
          <a:bodyPr/>
          <a:lstStyle/>
          <a:p>
            <a:pPr algn="ctr"/>
            <a:r>
              <a:rPr lang="sl-SI" sz="4800" dirty="0">
                <a:solidFill>
                  <a:schemeClr val="accent1">
                    <a:lumMod val="75000"/>
                  </a:schemeClr>
                </a:solidFill>
              </a:rPr>
              <a:t>Wolfgang </a:t>
            </a:r>
            <a:r>
              <a:rPr lang="sl-SI" sz="4800" dirty="0" err="1">
                <a:solidFill>
                  <a:schemeClr val="accent1">
                    <a:lumMod val="75000"/>
                  </a:schemeClr>
                </a:solidFill>
              </a:rPr>
              <a:t>Amadeus</a:t>
            </a:r>
            <a:r>
              <a:rPr lang="sl-SI" sz="4800" dirty="0">
                <a:solidFill>
                  <a:schemeClr val="accent1">
                    <a:lumMod val="75000"/>
                  </a:schemeClr>
                </a:solidFill>
              </a:rPr>
              <a:t> Mozart</a:t>
            </a:r>
            <a:r>
              <a:rPr lang="sl-SI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l-SI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(1756 – 1791)</a:t>
            </a:r>
            <a:endParaRPr lang="sl-SI" sz="3600" dirty="0"/>
          </a:p>
        </p:txBody>
      </p:sp>
      <p:pic>
        <p:nvPicPr>
          <p:cNvPr id="1026" name="Picture 2" descr="Wolfgang Amadeus Mozart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93" y="1457325"/>
            <a:ext cx="3685064" cy="47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ozart uvo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5186" y="1457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0069"/>
            <a:ext cx="10515600" cy="1280167"/>
          </a:xfrm>
        </p:spPr>
        <p:txBody>
          <a:bodyPr>
            <a:normAutofit/>
          </a:bodyPr>
          <a:lstStyle/>
          <a:p>
            <a:pPr algn="ctr"/>
            <a:r>
              <a:rPr lang="sl-SI" sz="4800" dirty="0" smtClean="0">
                <a:solidFill>
                  <a:schemeClr val="accent1">
                    <a:lumMod val="75000"/>
                  </a:schemeClr>
                </a:solidFill>
              </a:rPr>
              <a:t>Wolfgang </a:t>
            </a:r>
            <a:r>
              <a:rPr lang="sl-SI" sz="4800" dirty="0" err="1" smtClean="0">
                <a:solidFill>
                  <a:schemeClr val="accent1">
                    <a:lumMod val="75000"/>
                  </a:schemeClr>
                </a:solidFill>
              </a:rPr>
              <a:t>Amadeus</a:t>
            </a:r>
            <a:r>
              <a:rPr lang="sl-SI" sz="4800" dirty="0" smtClean="0">
                <a:solidFill>
                  <a:schemeClr val="accent1">
                    <a:lumMod val="75000"/>
                  </a:schemeClr>
                </a:solidFill>
              </a:rPr>
              <a:t> Mozart</a:t>
            </a: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(1756 – 1791)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6350" y="737759"/>
            <a:ext cx="11051875" cy="5818316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endParaRPr lang="sl-SI" sz="2400" dirty="0" smtClean="0"/>
          </a:p>
          <a:p>
            <a:pPr marL="457200" indent="-457200">
              <a:buAutoNum type="arabicPeriod"/>
            </a:pPr>
            <a:r>
              <a:rPr lang="sl-SI" sz="2400" dirty="0" smtClean="0"/>
              <a:t>R</a:t>
            </a:r>
            <a:r>
              <a:rPr lang="sl" sz="2400" dirty="0" smtClean="0"/>
              <a:t>ojstno mesto: </a:t>
            </a:r>
            <a:r>
              <a:rPr lang="sl" sz="2400" u="sng" dirty="0" smtClean="0"/>
              <a:t>SALZBURG</a:t>
            </a:r>
            <a:r>
              <a:rPr lang="sl" sz="2400" dirty="0" smtClean="0"/>
              <a:t> (Avstrija)</a:t>
            </a:r>
          </a:p>
          <a:p>
            <a:pPr marL="457200" indent="-457200">
              <a:buAutoNum type="arabicPeriod"/>
            </a:pPr>
            <a:endParaRPr lang="sl" sz="2400" dirty="0" smtClean="0"/>
          </a:p>
          <a:p>
            <a:pPr marL="457200" indent="-457200">
              <a:buAutoNum type="arabicPeriod"/>
            </a:pPr>
            <a:endParaRPr lang="sl" sz="2400" dirty="0" smtClean="0"/>
          </a:p>
          <a:p>
            <a:pPr marL="457200" indent="-457200">
              <a:buAutoNum type="arabicPeriod"/>
            </a:pPr>
            <a:endParaRPr lang="sl" sz="2400" dirty="0"/>
          </a:p>
          <a:p>
            <a:pPr marL="457200" indent="-457200">
              <a:buAutoNum type="arabicPeriod"/>
            </a:pPr>
            <a:endParaRPr lang="sl" sz="2400" dirty="0" smtClean="0"/>
          </a:p>
          <a:p>
            <a:pPr marL="457200" indent="-457200">
              <a:buAutoNum type="arabicPeriod"/>
            </a:pPr>
            <a:endParaRPr lang="sl" sz="2400" dirty="0" smtClean="0"/>
          </a:p>
          <a:p>
            <a:pPr marL="457200" indent="-457200">
              <a:buAutoNum type="arabicPeriod"/>
            </a:pPr>
            <a:endParaRPr lang="sl" sz="2400" dirty="0" smtClean="0"/>
          </a:p>
          <a:p>
            <a:pPr marL="457200" indent="-457200">
              <a:buAutoNum type="arabicPeriod"/>
            </a:pPr>
            <a:r>
              <a:rPr lang="sl-SI" sz="2400" dirty="0" smtClean="0"/>
              <a:t>Č</a:t>
            </a:r>
            <a:r>
              <a:rPr lang="sl" sz="2400" dirty="0" smtClean="0"/>
              <a:t>UDEŽNI OTROK: ko je imel komaj 6 let, je že nastopal po evropskih mestih kot pianist in navduševal publiko. Prav tako je pri šestih napisal prve skladbe, pri enajstih letih je ustvaril prvo opero, s trinajstimi leti pa je postal koncertni mojster v orkestru salzburškega nadškofa.</a:t>
            </a:r>
          </a:p>
          <a:p>
            <a:pPr marL="0" indent="0">
              <a:buNone/>
            </a:pPr>
            <a:endParaRPr lang="sl" sz="2400" dirty="0" smtClean="0"/>
          </a:p>
          <a:p>
            <a:pPr>
              <a:buFontTx/>
              <a:buChar char="-"/>
            </a:pPr>
            <a:endParaRPr lang="sl" sz="2400" dirty="0"/>
          </a:p>
          <a:p>
            <a:pPr marL="0" indent="0">
              <a:buNone/>
            </a:pPr>
            <a:endParaRPr lang="sl" dirty="0"/>
          </a:p>
          <a:p>
            <a:pPr marL="514350" indent="-514350">
              <a:buAutoNum type="arabicPeriod"/>
            </a:pPr>
            <a:endParaRPr lang="sl" dirty="0"/>
          </a:p>
          <a:p>
            <a:pPr marL="514350" indent="-514350">
              <a:buAutoNum type="arabicPeriod"/>
            </a:pPr>
            <a:endParaRPr lang="sl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i="1" dirty="0"/>
          </a:p>
        </p:txBody>
      </p:sp>
      <p:pic>
        <p:nvPicPr>
          <p:cNvPr id="2050" name="Picture 2" descr="Salzburg avstrija zemljevid - Avstrija salzburg zemljevid (Zahodna Evropa -  Evropa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82" y="1496885"/>
            <a:ext cx="4666891" cy="25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LFGANG AMADEUS MOZ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79" y="1668330"/>
            <a:ext cx="2459030" cy="302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en puščični povezovalnik 4"/>
          <p:cNvCxnSpPr/>
          <p:nvPr/>
        </p:nvCxnSpPr>
        <p:spPr>
          <a:xfrm>
            <a:off x="4563374" y="1668330"/>
            <a:ext cx="1630392" cy="52277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Mozart otroštv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774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0069"/>
            <a:ext cx="10515600" cy="1280167"/>
          </a:xfrm>
        </p:spPr>
        <p:txBody>
          <a:bodyPr>
            <a:normAutofit/>
          </a:bodyPr>
          <a:lstStyle/>
          <a:p>
            <a:pPr algn="ctr"/>
            <a:r>
              <a:rPr lang="sl-SI" sz="4800" dirty="0" smtClean="0">
                <a:solidFill>
                  <a:schemeClr val="accent1">
                    <a:lumMod val="75000"/>
                  </a:schemeClr>
                </a:solidFill>
              </a:rPr>
              <a:t>Wolfgang </a:t>
            </a:r>
            <a:r>
              <a:rPr lang="sl-SI" sz="4800" dirty="0" err="1" smtClean="0">
                <a:solidFill>
                  <a:schemeClr val="accent1">
                    <a:lumMod val="75000"/>
                  </a:schemeClr>
                </a:solidFill>
              </a:rPr>
              <a:t>Amadeus</a:t>
            </a:r>
            <a:r>
              <a:rPr lang="sl-SI" sz="4800" dirty="0" smtClean="0">
                <a:solidFill>
                  <a:schemeClr val="accent1">
                    <a:lumMod val="75000"/>
                  </a:schemeClr>
                </a:solidFill>
              </a:rPr>
              <a:t> Mozart</a:t>
            </a: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3600" dirty="0" smtClean="0">
                <a:solidFill>
                  <a:schemeClr val="accent1">
                    <a:lumMod val="75000"/>
                  </a:schemeClr>
                </a:solidFill>
              </a:rPr>
              <a:t>(1756 – 1791)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50236"/>
            <a:ext cx="10477979" cy="4826728"/>
          </a:xfrm>
        </p:spPr>
        <p:txBody>
          <a:bodyPr/>
          <a:lstStyle/>
          <a:p>
            <a:pPr marL="457200" indent="-457200">
              <a:buAutoNum type="arabicPeriod"/>
            </a:pPr>
            <a:endParaRPr lang="sl-SI" sz="2400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sl" sz="2400" dirty="0" smtClean="0"/>
              <a:t>Selitev na Dunaj – na Dunaju postane dvorni glasbenik in svobodni umetnik. </a:t>
            </a:r>
          </a:p>
          <a:p>
            <a:pPr marL="457200" indent="-457200">
              <a:buFont typeface="+mj-lt"/>
              <a:buAutoNum type="arabicPeriod" startAt="3"/>
            </a:pPr>
            <a:endParaRPr lang="sl" sz="2400" dirty="0" smtClean="0"/>
          </a:p>
          <a:p>
            <a:pPr marL="457200" indent="-457200">
              <a:buFont typeface="+mj-lt"/>
              <a:buAutoNum type="arabicPeriod" startAt="3"/>
            </a:pPr>
            <a:endParaRPr lang="sl" sz="2400" dirty="0"/>
          </a:p>
          <a:p>
            <a:pPr marL="457200" indent="-457200">
              <a:buFont typeface="+mj-lt"/>
              <a:buAutoNum type="arabicPeriod" startAt="3"/>
            </a:pPr>
            <a:endParaRPr lang="sl" sz="2400" dirty="0" smtClean="0"/>
          </a:p>
          <a:p>
            <a:pPr marL="457200" indent="-457200">
              <a:buFont typeface="+mj-lt"/>
              <a:buAutoNum type="arabicPeriod" startAt="3"/>
            </a:pPr>
            <a:endParaRPr lang="sl" sz="2400" dirty="0"/>
          </a:p>
          <a:p>
            <a:pPr marL="457200" indent="-457200">
              <a:buFont typeface="+mj-lt"/>
              <a:buAutoNum type="arabicPeriod" startAt="3"/>
            </a:pPr>
            <a:endParaRPr lang="sl" sz="2400" dirty="0" smtClean="0"/>
          </a:p>
          <a:p>
            <a:pPr marL="457200" indent="-457200">
              <a:buAutoNum type="arabicPeriod" startAt="3"/>
            </a:pPr>
            <a:r>
              <a:rPr lang="sl" sz="2400" dirty="0" smtClean="0"/>
              <a:t>Umrl na Dunaju star komaj 35 let. </a:t>
            </a:r>
          </a:p>
          <a:p>
            <a:pPr marL="0" indent="0">
              <a:buNone/>
            </a:pPr>
            <a:endParaRPr lang="sl" sz="2400" dirty="0" smtClean="0"/>
          </a:p>
          <a:p>
            <a:pPr>
              <a:buFontTx/>
              <a:buChar char="-"/>
            </a:pPr>
            <a:endParaRPr lang="sl" sz="2400" dirty="0"/>
          </a:p>
          <a:p>
            <a:pPr marL="0" indent="0">
              <a:buNone/>
            </a:pPr>
            <a:endParaRPr lang="sl" dirty="0"/>
          </a:p>
          <a:p>
            <a:pPr marL="514350" indent="-514350">
              <a:buAutoNum type="arabicPeriod"/>
            </a:pPr>
            <a:endParaRPr lang="sl" dirty="0"/>
          </a:p>
          <a:p>
            <a:pPr marL="514350" indent="-514350">
              <a:buAutoNum type="arabicPeriod"/>
            </a:pPr>
            <a:endParaRPr lang="sl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i="1" dirty="0"/>
          </a:p>
        </p:txBody>
      </p:sp>
      <p:pic>
        <p:nvPicPr>
          <p:cNvPr id="3074" name="Picture 2" descr="Mozart statue, Vienna, Austria, Europe Stock Photo - Ala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"/>
          <a:stretch/>
        </p:blipFill>
        <p:spPr bwMode="auto">
          <a:xfrm>
            <a:off x="8434765" y="2536191"/>
            <a:ext cx="2501811" cy="37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zart in Vienna | VanGoYourse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07" y="2536191"/>
            <a:ext cx="4083087" cy="2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ozart Dunaj in smr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2" end="17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2657" y="2873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61872" y="118873"/>
            <a:ext cx="9692640" cy="1014983"/>
          </a:xfrm>
        </p:spPr>
        <p:txBody>
          <a:bodyPr/>
          <a:lstStyle/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Mozartova dela</a:t>
            </a: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3556" y="1298447"/>
            <a:ext cx="8816602" cy="5508599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Mozart je umrl mlad, vendar je pri svojih petintridesetih letih zapustil glasbena dela neprecenljive vrednosti. Napisal je več kot 600 skladb:</a:t>
            </a:r>
          </a:p>
          <a:p>
            <a:pPr marL="0" indent="0">
              <a:buNone/>
            </a:pPr>
            <a:endParaRPr lang="sl-SI" dirty="0" smtClean="0"/>
          </a:p>
          <a:p>
            <a:pPr lvl="1"/>
            <a:r>
              <a:rPr lang="sl-SI" dirty="0" smtClean="0"/>
              <a:t>koncerti</a:t>
            </a:r>
          </a:p>
          <a:p>
            <a:pPr lvl="1"/>
            <a:r>
              <a:rPr lang="sl-SI" dirty="0" smtClean="0"/>
              <a:t>simfonije				</a:t>
            </a:r>
          </a:p>
          <a:p>
            <a:pPr lvl="1"/>
            <a:r>
              <a:rPr lang="sl-SI" dirty="0" smtClean="0"/>
              <a:t>komorna dela   </a:t>
            </a:r>
          </a:p>
          <a:p>
            <a:pPr lvl="1"/>
            <a:r>
              <a:rPr lang="sl-SI" dirty="0" smtClean="0"/>
              <a:t>sonate</a:t>
            </a:r>
          </a:p>
          <a:p>
            <a:pPr lvl="1"/>
            <a:r>
              <a:rPr lang="sl-SI" dirty="0" smtClean="0"/>
              <a:t>koncertne arije</a:t>
            </a:r>
          </a:p>
          <a:p>
            <a:pPr lvl="1"/>
            <a:r>
              <a:rPr lang="sl-SI" dirty="0" smtClean="0"/>
              <a:t>opere</a:t>
            </a:r>
          </a:p>
          <a:p>
            <a:pPr lvl="1"/>
            <a:r>
              <a:rPr lang="sl-SI" dirty="0" smtClean="0"/>
              <a:t>maše</a:t>
            </a:r>
          </a:p>
          <a:p>
            <a:pPr lvl="1"/>
            <a:r>
              <a:rPr lang="sl-SI" dirty="0" err="1" smtClean="0"/>
              <a:t>Requiem</a:t>
            </a:r>
            <a:r>
              <a:rPr lang="sl-SI" dirty="0" smtClean="0"/>
              <a:t>…</a:t>
            </a:r>
          </a:p>
          <a:p>
            <a:pPr lvl="1"/>
            <a:endParaRPr lang="sl-SI" dirty="0" smtClean="0"/>
          </a:p>
          <a:p>
            <a:pPr marL="274320" lvl="1" indent="0">
              <a:buNone/>
            </a:pPr>
            <a:r>
              <a:rPr lang="sl-SI" dirty="0" smtClean="0"/>
              <a:t>Najbolj znana dela so: </a:t>
            </a:r>
            <a:r>
              <a:rPr lang="sl-SI" b="1" dirty="0" smtClean="0"/>
              <a:t>Mala nočna glasba, </a:t>
            </a:r>
            <a:r>
              <a:rPr lang="sl-SI" dirty="0" smtClean="0"/>
              <a:t>opera </a:t>
            </a:r>
            <a:r>
              <a:rPr lang="sl-SI" b="1" dirty="0" smtClean="0"/>
              <a:t>Čarobna piščal </a:t>
            </a:r>
            <a:r>
              <a:rPr lang="sl-SI" dirty="0" smtClean="0"/>
              <a:t>in </a:t>
            </a:r>
            <a:r>
              <a:rPr lang="sl-SI" b="1" dirty="0" smtClean="0"/>
              <a:t>Simfonija št. 40 v g-molu</a:t>
            </a:r>
          </a:p>
          <a:p>
            <a:pPr marL="274320" lvl="1" indent="0">
              <a:buNone/>
            </a:pPr>
            <a:endParaRPr lang="sl-SI" b="1" dirty="0" smtClean="0"/>
          </a:p>
          <a:p>
            <a:pPr marL="274320" lvl="1" indent="0">
              <a:buNone/>
            </a:pPr>
            <a:r>
              <a:rPr lang="sl-SI" sz="2000" b="1" dirty="0" smtClean="0"/>
              <a:t>Čistost in eleganca Mozartove glasbe zagotovo najbolje ponazarja bistvo klasičnega glasbenega sloga.</a:t>
            </a:r>
            <a:endParaRPr lang="sl-SI" sz="2000" b="1" dirty="0"/>
          </a:p>
        </p:txBody>
      </p:sp>
      <p:pic>
        <p:nvPicPr>
          <p:cNvPr id="4102" name="Picture 6" descr="Mozart'a adanmış bir gece - Kitap Sanat Haberl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49" y="2019959"/>
            <a:ext cx="5080943" cy="28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ozart - del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6545" y="2114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655093" y="810883"/>
            <a:ext cx="10550620" cy="565892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7638"/>
            <a:ext cx="10161896" cy="871268"/>
          </a:xfrm>
        </p:spPr>
        <p:txBody>
          <a:bodyPr>
            <a:normAutofit fontScale="90000"/>
          </a:bodyPr>
          <a:lstStyle/>
          <a:p>
            <a:pPr algn="ctr"/>
            <a:r>
              <a:rPr lang="sl-SI" sz="1600" u="sng" dirty="0" smtClean="0">
                <a:solidFill>
                  <a:schemeClr val="tx1"/>
                </a:solidFill>
              </a:rPr>
              <a:t>ZAPIS V ZVEZEK</a:t>
            </a:r>
            <a:r>
              <a:rPr lang="sl-SI" sz="1400" u="sng" dirty="0" smtClean="0">
                <a:solidFill>
                  <a:schemeClr val="tx1"/>
                </a:solidFill>
              </a:rPr>
              <a:t/>
            </a:r>
            <a:br>
              <a:rPr lang="sl-SI" sz="1400" u="sng" dirty="0" smtClean="0">
                <a:solidFill>
                  <a:schemeClr val="tx1"/>
                </a:solidFill>
              </a:rPr>
            </a:br>
            <a:r>
              <a:rPr lang="sl-SI" sz="1400" u="sng" dirty="0" smtClean="0">
                <a:solidFill>
                  <a:schemeClr val="tx1"/>
                </a:solidFill>
              </a:rPr>
              <a:t/>
            </a:r>
            <a:br>
              <a:rPr lang="sl-SI" sz="1400" u="sng" dirty="0" smtClean="0">
                <a:solidFill>
                  <a:schemeClr val="tx1"/>
                </a:solidFill>
              </a:rPr>
            </a:br>
            <a:r>
              <a:rPr lang="sl-SI" sz="1400" dirty="0" smtClean="0">
                <a:solidFill>
                  <a:schemeClr val="tx1"/>
                </a:solidFill>
              </a:rPr>
              <a:t>(PREPIŠI VSE, KAR JE ZAPISANO V OKVIRJU)</a:t>
            </a:r>
            <a:r>
              <a:rPr lang="sl" sz="1600" dirty="0">
                <a:solidFill>
                  <a:srgbClr val="FF0000"/>
                </a:solidFill>
              </a:rPr>
              <a:t/>
            </a:r>
            <a:br>
              <a:rPr lang="sl" sz="1600" dirty="0">
                <a:solidFill>
                  <a:srgbClr val="FF0000"/>
                </a:solidFill>
              </a:rPr>
            </a:br>
            <a:endParaRPr lang="en-US" sz="18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55093" y="1078302"/>
            <a:ext cx="10576499" cy="534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55093" y="871268"/>
            <a:ext cx="10774907" cy="55985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Wolfgang </a:t>
            </a:r>
            <a:r>
              <a:rPr lang="sl-SI" sz="2600" dirty="0" err="1" smtClean="0">
                <a:solidFill>
                  <a:schemeClr val="accent1">
                    <a:lumMod val="75000"/>
                  </a:schemeClr>
                </a:solidFill>
              </a:rPr>
              <a:t>Amadeus</a:t>
            </a: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 Mozart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(1756 – 1791)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tx1"/>
                </a:solidFill>
              </a:rPr>
              <a:t>Avstrijski skladatelj iz obdobja klasicizma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tx1"/>
                </a:solidFill>
              </a:rPr>
              <a:t>Rojstno mesto: SALZBURG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tx1"/>
                </a:solidFill>
              </a:rPr>
              <a:t>ČUDEŽNI OTROK (pri 6 letih je napisal prve skladbe in nastopal po evropskih mestih, pri 11 letih napisal prvo opero, pri 13 pa postal koncertni mojster)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tx1"/>
                </a:solidFill>
              </a:rPr>
              <a:t>Na Dunaju je deloval kot dvorni glasbenik in svobodni umetnik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tx1"/>
                </a:solidFill>
              </a:rPr>
              <a:t>DELA: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tx1"/>
                </a:solidFill>
              </a:rPr>
              <a:t>koncerti („oče sodobnega koncerta“)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simfonije				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komorna dela   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s</a:t>
            </a:r>
            <a:r>
              <a:rPr lang="sl-SI" dirty="0" smtClean="0">
                <a:solidFill>
                  <a:schemeClr val="tx1"/>
                </a:solidFill>
              </a:rPr>
              <a:t>onate </a:t>
            </a:r>
            <a:endParaRPr lang="sl-SI" dirty="0">
              <a:solidFill>
                <a:schemeClr val="tx1"/>
              </a:solidFill>
            </a:endParaRPr>
          </a:p>
          <a:p>
            <a:pPr lvl="1"/>
            <a:r>
              <a:rPr lang="sl-SI" dirty="0">
                <a:solidFill>
                  <a:schemeClr val="tx1"/>
                </a:solidFill>
              </a:rPr>
              <a:t>koncertne arije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o</a:t>
            </a:r>
            <a:r>
              <a:rPr lang="sl-SI" dirty="0" smtClean="0">
                <a:solidFill>
                  <a:schemeClr val="tx1"/>
                </a:solidFill>
              </a:rPr>
              <a:t>pere (Čarobna piščal, </a:t>
            </a:r>
            <a:r>
              <a:rPr lang="sl-SI" dirty="0" err="1" smtClean="0">
                <a:solidFill>
                  <a:schemeClr val="tx1"/>
                </a:solidFill>
              </a:rPr>
              <a:t>Figarova</a:t>
            </a:r>
            <a:r>
              <a:rPr lang="sl-SI" dirty="0" smtClean="0">
                <a:solidFill>
                  <a:schemeClr val="tx1"/>
                </a:solidFill>
              </a:rPr>
              <a:t> svatba…)</a:t>
            </a:r>
            <a:endParaRPr lang="sl-SI" dirty="0">
              <a:solidFill>
                <a:schemeClr val="tx1"/>
              </a:solidFill>
            </a:endParaRPr>
          </a:p>
          <a:p>
            <a:pPr lvl="1"/>
            <a:r>
              <a:rPr lang="sl-SI" dirty="0">
                <a:solidFill>
                  <a:schemeClr val="tx1"/>
                </a:solidFill>
              </a:rPr>
              <a:t>maše</a:t>
            </a:r>
          </a:p>
          <a:p>
            <a:pPr lvl="1"/>
            <a:r>
              <a:rPr lang="sl-SI" dirty="0" err="1">
                <a:solidFill>
                  <a:schemeClr val="tx1"/>
                </a:solidFill>
              </a:rPr>
              <a:t>Requiem</a:t>
            </a:r>
            <a:r>
              <a:rPr lang="sl-SI" dirty="0">
                <a:solidFill>
                  <a:schemeClr val="tx1"/>
                </a:solidFill>
              </a:rPr>
              <a:t>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l-SI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" sz="2000" i="1" dirty="0"/>
          </a:p>
        </p:txBody>
      </p:sp>
    </p:spTree>
    <p:extLst>
      <p:ext uri="{BB962C8B-B14F-4D97-AF65-F5344CB8AC3E}">
        <p14:creationId xmlns:p14="http://schemas.microsoft.com/office/powerpoint/2010/main" val="36437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otnik 13"/>
          <p:cNvSpPr/>
          <p:nvPr/>
        </p:nvSpPr>
        <p:spPr>
          <a:xfrm>
            <a:off x="970130" y="3842698"/>
            <a:ext cx="4706051" cy="1393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970130" y="2682419"/>
            <a:ext cx="4706051" cy="630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97679"/>
            <a:ext cx="10325669" cy="765769"/>
          </a:xfrm>
        </p:spPr>
        <p:txBody>
          <a:bodyPr>
            <a:normAutofit fontScale="90000"/>
          </a:bodyPr>
          <a:lstStyle/>
          <a:p>
            <a:pPr algn="ctr"/>
            <a:r>
              <a:rPr lang="sl" sz="3600" dirty="0" smtClean="0">
                <a:solidFill>
                  <a:schemeClr val="accent1">
                    <a:lumMod val="75000"/>
                  </a:schemeClr>
                </a:solidFill>
              </a:rPr>
              <a:t>Za zaključek</a:t>
            </a:r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endParaRPr lang="en-US" sz="1800" dirty="0"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0130" y="1042673"/>
            <a:ext cx="10520255" cy="5496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/>
              <a:t>Prihodnjo uro bomo govorili o Mozartovih koncertih, sonatah in simfonijah. Med predstavitvijo v ozadju ves čas poslušaš               serenado št. 13</a:t>
            </a:r>
            <a:r>
              <a:rPr lang="sl-SI" sz="2400" dirty="0" smtClean="0"/>
              <a:t>, </a:t>
            </a:r>
            <a:r>
              <a:rPr lang="sl-SI" sz="2400" dirty="0" smtClean="0"/>
              <a:t>imenovano </a:t>
            </a:r>
            <a:r>
              <a:rPr lang="sl-SI" sz="2400" b="1" dirty="0" smtClean="0"/>
              <a:t>Mala nočna glasba.</a:t>
            </a:r>
            <a:endParaRPr lang="sl-SI" sz="2400" b="1" dirty="0" smtClean="0"/>
          </a:p>
          <a:p>
            <a:pPr marL="0" indent="0">
              <a:buNone/>
            </a:pPr>
            <a:r>
              <a:rPr lang="sl-SI" sz="2400" dirty="0" smtClean="0"/>
              <a:t>Zato si v zvezek zapiši še:</a:t>
            </a:r>
          </a:p>
          <a:p>
            <a:pPr marL="0" indent="0">
              <a:buNone/>
            </a:pPr>
            <a:r>
              <a:rPr lang="sl-SI" sz="2400" dirty="0" smtClean="0"/>
              <a:t>        Mozart: Mala nočna glasba</a:t>
            </a:r>
          </a:p>
          <a:p>
            <a:pPr marL="0" indent="0">
              <a:buNone/>
            </a:pPr>
            <a:r>
              <a:rPr lang="sl-SI" sz="2400" dirty="0" smtClean="0"/>
              <a:t>nato pa še:</a:t>
            </a:r>
          </a:p>
          <a:p>
            <a:pPr marL="0" indent="0">
              <a:buNone/>
            </a:pPr>
            <a:r>
              <a:rPr lang="sl-SI" sz="2400" dirty="0" smtClean="0"/>
              <a:t>        Mozart: Uspavanka                </a:t>
            </a:r>
            <a:r>
              <a:rPr lang="sl-SI" dirty="0" smtClean="0"/>
              <a:t>Uspavanko najdeš na naslednji povezavi:</a:t>
            </a:r>
          </a:p>
          <a:p>
            <a:pPr lvl="4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sl-SI" dirty="0"/>
              <a:t>rsta:					</a:t>
            </a:r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www.youtube.com/watch?v=vXRzq_8bJ3c</a:t>
            </a:r>
            <a:r>
              <a:rPr lang="sl-SI" dirty="0" smtClean="0"/>
              <a:t> </a:t>
            </a:r>
          </a:p>
          <a:p>
            <a:pPr lvl="4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sl-SI" dirty="0" smtClean="0"/>
              <a:t>zvajalec:			             Ob poslušanju zapiši vrsto glasbe, izvajalca ter značaj!</a:t>
            </a:r>
          </a:p>
          <a:p>
            <a:pPr lvl="4"/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sl-SI" dirty="0" smtClean="0"/>
              <a:t>načaj: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Naj te Mozartova uspavanka za konec umiri, potolaži in odpravi skrbi.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43" y="2716924"/>
            <a:ext cx="595194" cy="561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8643" y="3941875"/>
            <a:ext cx="604345" cy="569740"/>
          </a:xfrm>
          <a:prstGeom prst="rect">
            <a:avLst/>
          </a:prstGeom>
        </p:spPr>
      </p:pic>
      <p:cxnSp>
        <p:nvCxnSpPr>
          <p:cNvPr id="7" name="Kolenski povezovalnik 6"/>
          <p:cNvCxnSpPr/>
          <p:nvPr/>
        </p:nvCxnSpPr>
        <p:spPr>
          <a:xfrm>
            <a:off x="1854679" y="4339087"/>
            <a:ext cx="215661" cy="172528"/>
          </a:xfrm>
          <a:prstGeom prst="bentConnector3">
            <a:avLst>
              <a:gd name="adj1" fmla="val 2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3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D70D5E"/>
      </a:accent2>
      <a:accent3>
        <a:srgbClr val="98037E"/>
      </a:accent3>
      <a:accent4>
        <a:srgbClr val="68027D"/>
      </a:accent4>
      <a:accent5>
        <a:srgbClr val="095ACA"/>
      </a:accent5>
      <a:accent6>
        <a:srgbClr val="063597"/>
      </a:accent6>
      <a:hlink>
        <a:srgbClr val="17BBFD"/>
      </a:hlink>
      <a:folHlink>
        <a:srgbClr val="FF79C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23C5FE65-18CC-4A65-9EBC-B05E331504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TM03457515[[fn=Ogled]]</Template>
  <TotalTime>710</TotalTime>
  <Words>248</Words>
  <Application>Microsoft Office PowerPoint</Application>
  <PresentationFormat>Širokozaslonsko</PresentationFormat>
  <Paragraphs>77</Paragraphs>
  <Slides>7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Century Schoolbook</vt:lpstr>
      <vt:lpstr>Wingdings 2</vt:lpstr>
      <vt:lpstr>View</vt:lpstr>
      <vt:lpstr> Wolfgang Amadeus Mozart</vt:lpstr>
      <vt:lpstr>Wolfgang Amadeus Mozart (1756 – 1791)</vt:lpstr>
      <vt:lpstr>Wolfgang Amadeus Mozart (1756 – 1791)</vt:lpstr>
      <vt:lpstr>Wolfgang Amadeus Mozart (1756 – 1791)</vt:lpstr>
      <vt:lpstr>Mozartova dela</vt:lpstr>
      <vt:lpstr>ZAPIS V ZVEZEK  (PREPIŠI VSE, KAR JE ZAPISANO V OKVIRJU) </vt:lpstr>
      <vt:lpstr>Za zaključek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ANJA</dc:creator>
  <cp:lastModifiedBy>PC</cp:lastModifiedBy>
  <cp:revision>57</cp:revision>
  <dcterms:created xsi:type="dcterms:W3CDTF">2020-09-07T04:53:26Z</dcterms:created>
  <dcterms:modified xsi:type="dcterms:W3CDTF">2020-11-06T14:44:51Z</dcterms:modified>
</cp:coreProperties>
</file>