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9" r:id="rId5"/>
    <p:sldId id="260" r:id="rId6"/>
    <p:sldId id="264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3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_UOuSklNL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AjH1w-PO8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youtube.com/watch?v=-rh8gMvzPw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0BE9C7-7498-4C64-94EE-F31B0427FF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Romantika </a:t>
            </a:r>
            <a:br>
              <a:rPr lang="sl-SI" dirty="0"/>
            </a:br>
            <a:r>
              <a:rPr lang="sl-SI" dirty="0"/>
              <a:t>(19. stoletje)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69EFC74-892D-4C74-873F-4E88C39ABB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Simona </a:t>
            </a:r>
            <a:r>
              <a:rPr lang="sl-SI" dirty="0" err="1"/>
              <a:t>weber</a:t>
            </a:r>
            <a:r>
              <a:rPr lang="sl-SI" dirty="0"/>
              <a:t> goljuf</a:t>
            </a:r>
          </a:p>
          <a:p>
            <a:r>
              <a:rPr lang="sl-SI" dirty="0"/>
              <a:t> </a:t>
            </a:r>
            <a:r>
              <a:rPr lang="sl-SI" dirty="0" err="1"/>
              <a:t>oš</a:t>
            </a:r>
            <a:r>
              <a:rPr lang="sl-SI" dirty="0"/>
              <a:t> </a:t>
            </a:r>
            <a:r>
              <a:rPr lang="sl-SI" dirty="0" err="1"/>
              <a:t>nh</a:t>
            </a:r>
            <a:r>
              <a:rPr lang="sl-SI" dirty="0"/>
              <a:t> </a:t>
            </a:r>
            <a:r>
              <a:rPr lang="sl-SI" dirty="0" err="1"/>
              <a:t>rajka</a:t>
            </a:r>
            <a:r>
              <a:rPr lang="sl-SI" dirty="0"/>
              <a:t> </a:t>
            </a:r>
            <a:r>
              <a:rPr lang="sl-SI" dirty="0" err="1"/>
              <a:t>hrastnk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6667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5CDB1D-2260-4077-B853-8D8D78048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Ponovitev klasicizma „na hitro“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E5C6417-7759-4B37-8C22-53E60DD286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l-SI" dirty="0"/>
              <a:t>Ustno Odgovori:</a:t>
            </a:r>
          </a:p>
          <a:p>
            <a:r>
              <a:rPr lang="sl-SI" dirty="0"/>
              <a:t>1. po katerem preteklem obdobju se zgleduje klasicizem?</a:t>
            </a:r>
          </a:p>
          <a:p>
            <a:r>
              <a:rPr lang="sl-SI" dirty="0"/>
              <a:t>2. kakšna je glasba v klasicizmu? </a:t>
            </a:r>
          </a:p>
          <a:p>
            <a:r>
              <a:rPr lang="sl-SI" dirty="0"/>
              <a:t>3. naštej tri najpomembnejše skladatelje tega obdobja!</a:t>
            </a:r>
          </a:p>
          <a:p>
            <a:r>
              <a:rPr lang="sl-SI" dirty="0"/>
              <a:t>4. Katere glasbene oblike skladb nastajajo v tem obdobju?</a:t>
            </a:r>
          </a:p>
        </p:txBody>
      </p:sp>
    </p:spTree>
    <p:extLst>
      <p:ext uri="{BB962C8B-B14F-4D97-AF65-F5344CB8AC3E}">
        <p14:creationId xmlns:p14="http://schemas.microsoft.com/office/powerpoint/2010/main" val="795364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3CDBF1-7C15-42F0-BAC6-29B7F490E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…do sedaj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63352DF-1AB0-4F31-83AB-B48EABDFA03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13390"/>
            <a:ext cx="10363826" cy="4077809"/>
          </a:xfrm>
        </p:spPr>
        <p:txBody>
          <a:bodyPr>
            <a:normAutofit fontScale="85000" lnSpcReduction="20000"/>
          </a:bodyPr>
          <a:lstStyle/>
          <a:p>
            <a:r>
              <a:rPr lang="sl-SI" sz="2400" dirty="0"/>
              <a:t>Klasicizem smo pustili za seboj. </a:t>
            </a:r>
          </a:p>
          <a:p>
            <a:r>
              <a:rPr lang="sl-SI" sz="2400" dirty="0"/>
              <a:t>Skladbe Haydna, Mozarta, Beethovna in Novaka bodo še naprej bogatile naša življenja, mi pa bomo spoznali novo umetnostno obdobje ROMANTIKO. </a:t>
            </a:r>
          </a:p>
          <a:p>
            <a:r>
              <a:rPr lang="sl-SI" sz="2400" dirty="0"/>
              <a:t>Poslušajmo skladbo L. van Beethovna, ki je proti koncu svojega življenja večkrat  vpletal čustva v svoje skladbe.</a:t>
            </a:r>
          </a:p>
          <a:p>
            <a:r>
              <a:rPr lang="sl-SI" sz="2400" dirty="0"/>
              <a:t>L. van Beethoven: Za </a:t>
            </a:r>
            <a:r>
              <a:rPr lang="sl-SI" sz="2400" dirty="0" err="1"/>
              <a:t>elizo</a:t>
            </a:r>
            <a:endParaRPr lang="sl-SI" sz="2400" dirty="0"/>
          </a:p>
          <a:p>
            <a:r>
              <a:rPr lang="sl-SI" sz="2400" dirty="0">
                <a:hlinkClick r:id="rId2"/>
              </a:rPr>
              <a:t>https://www.youtube.com/watch?v=k_UOuSklNL4</a:t>
            </a:r>
            <a:endParaRPr lang="sl-SI" sz="2400" dirty="0"/>
          </a:p>
          <a:p>
            <a:pPr marL="0" indent="0">
              <a:buNone/>
            </a:pPr>
            <a:endParaRPr lang="sl-SI" sz="2400" dirty="0"/>
          </a:p>
          <a:p>
            <a:r>
              <a:rPr lang="sl-SI" sz="2400" b="1" dirty="0"/>
              <a:t>Klasicistično urejenost bodo zamenjala čustva, skladatelji se bodo zatekali v domišljijo, v naravo, v preteklost …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67723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12008A-C617-4B4C-AC6C-D8BCCFEA5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36916"/>
          </a:xfrm>
        </p:spPr>
        <p:txBody>
          <a:bodyPr/>
          <a:lstStyle/>
          <a:p>
            <a:pPr algn="l"/>
            <a:r>
              <a:rPr lang="sl-SI" dirty="0"/>
              <a:t>Zgodovinski okvir (U., str. 26-28)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A9E924B-1F76-4992-845D-E61771186E1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l-SI" dirty="0"/>
              <a:t>V družbi prevlada meščanski razred.</a:t>
            </a:r>
          </a:p>
          <a:p>
            <a:r>
              <a:rPr lang="sl-SI" dirty="0"/>
              <a:t>Po francoski revoluciji plemstvo osiromaši, absolutizem ni več oblika vladavine</a:t>
            </a:r>
          </a:p>
          <a:p>
            <a:r>
              <a:rPr lang="sl-SI" dirty="0"/>
              <a:t>Pojavi se kapitalistični družbeni red.</a:t>
            </a:r>
          </a:p>
          <a:p>
            <a:r>
              <a:rPr lang="sl-SI" dirty="0"/>
              <a:t>Pričnejo se buditi narodi („pomlad narodov“), ki imajo močno nacionalistično zavest. umetniki si želijo na vsakem koraku izkazovati ljubezen do domovine. </a:t>
            </a:r>
          </a:p>
          <a:p>
            <a:r>
              <a:rPr lang="sl-SI" dirty="0"/>
              <a:t>V glasbi se to kaže tako, da skladatelji v svoje skladbe vpletajo elemente ljudske glasbe. </a:t>
            </a:r>
          </a:p>
        </p:txBody>
      </p:sp>
      <p:pic>
        <p:nvPicPr>
          <p:cNvPr id="4" name="Slika 3" descr="d:\Users\Uporabnik\AppData\Local\Microsoft\Windows\INetCache\Content.MSO\24CAF668.tmp">
            <a:extLst>
              <a:ext uri="{FF2B5EF4-FFF2-40B4-BE49-F238E27FC236}">
                <a16:creationId xmlns:a16="http://schemas.microsoft.com/office/drawing/2014/main" id="{39501955-8F81-4D6B-BE8C-911E05F8851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983" y="255504"/>
            <a:ext cx="1520561" cy="25942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5014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494794-1EF6-45A7-9532-84C3EC84A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9666"/>
          </a:xfrm>
        </p:spPr>
        <p:txBody>
          <a:bodyPr/>
          <a:lstStyle/>
          <a:p>
            <a:r>
              <a:rPr lang="sl-SI" dirty="0"/>
              <a:t>primer </a:t>
            </a:r>
            <a:r>
              <a:rPr lang="sl-SI" dirty="0" err="1"/>
              <a:t>romantičnE</a:t>
            </a:r>
            <a:r>
              <a:rPr lang="sl-SI" dirty="0"/>
              <a:t> glasbe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9D71B5E-308B-4803-A950-1F0C6D5A2A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95635"/>
            <a:ext cx="10363826" cy="5162365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3">
                    <a:lumMod val="75000"/>
                  </a:schemeClr>
                </a:solidFill>
              </a:rPr>
              <a:t>R. Schumann: sanjarjenje</a:t>
            </a:r>
          </a:p>
          <a:p>
            <a:r>
              <a:rPr lang="sl-SI" dirty="0">
                <a:hlinkClick r:id="rId2"/>
              </a:rPr>
              <a:t>https://www.youtube.com/watch?v=oAjH1w-PO84 </a:t>
            </a:r>
            <a:endParaRPr lang="sl-SI" dirty="0"/>
          </a:p>
          <a:p>
            <a:endParaRPr lang="sl-SI" dirty="0"/>
          </a:p>
          <a:p>
            <a:r>
              <a:rPr lang="sl-SI" dirty="0" err="1"/>
              <a:t>Poslušalska</a:t>
            </a:r>
            <a:r>
              <a:rPr lang="sl-SI" dirty="0"/>
              <a:t> naloga:</a:t>
            </a:r>
          </a:p>
          <a:p>
            <a:pPr>
              <a:buFontTx/>
              <a:buChar char="-"/>
            </a:pPr>
            <a:r>
              <a:rPr lang="sl-SI" dirty="0"/>
              <a:t>Kaj se dogaja s tempom v glasbi? Ali bi lahko zraven merili z metronomom?</a:t>
            </a:r>
          </a:p>
          <a:p>
            <a:pPr>
              <a:buFontTx/>
              <a:buChar char="-"/>
            </a:pPr>
            <a:r>
              <a:rPr lang="sl-SI" dirty="0"/>
              <a:t>Ali je skladba večstavčna?</a:t>
            </a:r>
          </a:p>
          <a:p>
            <a:pPr>
              <a:buFontTx/>
              <a:buChar char="-"/>
            </a:pPr>
            <a:r>
              <a:rPr lang="sl-SI" dirty="0"/>
              <a:t>Ali bi to skladbo lahko uvrstili v katerokoli obliko skladb iz obdobja klasicizma? Če da, katero?</a:t>
            </a:r>
          </a:p>
          <a:p>
            <a:pPr>
              <a:buFontTx/>
              <a:buChar char="-"/>
            </a:pPr>
            <a:r>
              <a:rPr lang="sl-SI" dirty="0"/>
              <a:t>Kaj pravite na naslov te skladbe? Se ujema z zvočno vsebino, ki ste jo slišali?</a:t>
            </a:r>
          </a:p>
          <a:p>
            <a:endParaRPr lang="sl-SI" dirty="0"/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82943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346B2A2-81A4-4BE9-977D-E51BF20B7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 Značilnosti glasbe v romantiki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BF92A4D-7E44-46AC-ABDA-5B960B866E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122485"/>
          </a:xfrm>
        </p:spPr>
        <p:txBody>
          <a:bodyPr>
            <a:normAutofit fontScale="92500" lnSpcReduction="20000"/>
          </a:bodyPr>
          <a:lstStyle/>
          <a:p>
            <a:r>
              <a:rPr lang="sl-SI" sz="2600" dirty="0"/>
              <a:t>Skladatelji v skladbah izražajo svoja </a:t>
            </a:r>
            <a:r>
              <a:rPr lang="sl-SI" sz="2600" b="1" dirty="0"/>
              <a:t>čustva in domišljijo</a:t>
            </a:r>
            <a:r>
              <a:rPr lang="sl-SI" sz="2600" dirty="0"/>
              <a:t>. Iščejo možnosti za beg iz vsakdana. Za svoja dela najdejo </a:t>
            </a:r>
            <a:r>
              <a:rPr lang="sl-SI" sz="2600" b="1" dirty="0"/>
              <a:t>navdih v naravi</a:t>
            </a:r>
            <a:r>
              <a:rPr lang="sl-SI" sz="2600" dirty="0"/>
              <a:t>, domišljiji, daljni preteklosti in oddaljenih krajih, </a:t>
            </a:r>
          </a:p>
          <a:p>
            <a:endParaRPr lang="sl-SI" sz="2600" dirty="0"/>
          </a:p>
          <a:p>
            <a:r>
              <a:rPr lang="sl-SI" sz="2600" dirty="0"/>
              <a:t>Značilne so </a:t>
            </a:r>
            <a:r>
              <a:rPr lang="sl-SI" sz="2600" b="1" dirty="0"/>
              <a:t>barvite harmonije – sozvočja,</a:t>
            </a:r>
          </a:p>
          <a:p>
            <a:r>
              <a:rPr lang="sl-SI" sz="2600" b="1" dirty="0"/>
              <a:t>Spevne melodije,</a:t>
            </a:r>
          </a:p>
          <a:p>
            <a:r>
              <a:rPr lang="sl-SI" sz="2600" b="1" dirty="0"/>
              <a:t>Razgibani ritmi,</a:t>
            </a:r>
          </a:p>
          <a:p>
            <a:r>
              <a:rPr lang="sl-SI" sz="2600" b="1" dirty="0"/>
              <a:t>Velike spremembe v dinamiki in tempu (upočasnjevanje in </a:t>
            </a:r>
            <a:r>
              <a:rPr lang="sl-SI" sz="2600" b="1" dirty="0" err="1"/>
              <a:t>pohitevanje</a:t>
            </a:r>
            <a:r>
              <a:rPr lang="sl-SI" sz="2600" b="1" dirty="0"/>
              <a:t>)</a:t>
            </a:r>
          </a:p>
          <a:p>
            <a:endParaRPr lang="sl-SI" dirty="0"/>
          </a:p>
        </p:txBody>
      </p:sp>
      <p:pic>
        <p:nvPicPr>
          <p:cNvPr id="4" name="Slika 3" descr="d:\Users\Uporabnik\AppData\Local\Microsoft\Windows\INetCache\Content.MSO\EEA7DE62.tmp">
            <a:extLst>
              <a:ext uri="{FF2B5EF4-FFF2-40B4-BE49-F238E27FC236}">
                <a16:creationId xmlns:a16="http://schemas.microsoft.com/office/drawing/2014/main" id="{43DD25FD-2AB5-4C50-A703-BB6A925E0F8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2564" y="3626462"/>
            <a:ext cx="1464816" cy="19310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9850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B37593-AFDC-43C9-ADDE-E34CE59FA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846299"/>
          </a:xfrm>
        </p:spPr>
        <p:txBody>
          <a:bodyPr/>
          <a:lstStyle/>
          <a:p>
            <a:r>
              <a:rPr lang="sl-SI" dirty="0"/>
              <a:t>ZNAČILNOSTI GLASBE V ROMANTIKI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547B428-CE8A-4DE3-9D54-17902BA55B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26960"/>
            <a:ext cx="10363826" cy="4882718"/>
          </a:xfrm>
        </p:spPr>
        <p:txBody>
          <a:bodyPr>
            <a:normAutofit/>
          </a:bodyPr>
          <a:lstStyle/>
          <a:p>
            <a:r>
              <a:rPr lang="sl-SI" dirty="0"/>
              <a:t>V svoje skladbe skladatelji </a:t>
            </a:r>
            <a:r>
              <a:rPr lang="sl-SI" b="1" dirty="0"/>
              <a:t>vnašajo čedalje več kromatičnih tonov, </a:t>
            </a:r>
            <a:r>
              <a:rPr lang="sl-SI" dirty="0"/>
              <a:t>zato se začenja izgubljati občutek za dur in mol.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Vpletanje ljudskih motivov v svoje skladbe</a:t>
            </a:r>
          </a:p>
          <a:p>
            <a:r>
              <a:rPr lang="sl-SI" dirty="0"/>
              <a:t>NOVI INŠTRUMENTI V ORKESTRU – NOVE ZVOČNE BARVE</a:t>
            </a:r>
          </a:p>
          <a:p>
            <a:r>
              <a:rPr lang="sl-SI" dirty="0"/>
              <a:t>hitrost se je označevala z besedami: npr. Lento, moderato, </a:t>
            </a:r>
            <a:r>
              <a:rPr lang="sl-SI" dirty="0" err="1"/>
              <a:t>adagio</a:t>
            </a:r>
            <a:endParaRPr lang="sl-SI" dirty="0"/>
          </a:p>
          <a:p>
            <a:r>
              <a:rPr lang="sl-SI" dirty="0"/>
              <a:t>Nove oblike skladb: </a:t>
            </a:r>
            <a:r>
              <a:rPr lang="sl-SI" dirty="0" err="1"/>
              <a:t>mINIATURE</a:t>
            </a:r>
            <a:r>
              <a:rPr lang="sl-SI" dirty="0"/>
              <a:t>, samospevi, simfonične pesnitve, rapsodije</a:t>
            </a:r>
          </a:p>
          <a:p>
            <a:r>
              <a:rPr lang="sl-SI" dirty="0"/>
              <a:t>Vsebina je </a:t>
            </a:r>
            <a:r>
              <a:rPr lang="sl-SI" b="1" dirty="0"/>
              <a:t>programska </a:t>
            </a:r>
            <a:r>
              <a:rPr lang="sl-SI" dirty="0"/>
              <a:t>in ne več toliko </a:t>
            </a:r>
            <a:r>
              <a:rPr lang="sl-SI" b="1" dirty="0"/>
              <a:t>absolutna.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9BDAC95-55F6-44A1-AD00-BD778F252F0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020" y="2507946"/>
            <a:ext cx="4602480" cy="5473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osnet zvok">
            <a:hlinkClick r:id="" action="ppaction://media"/>
            <a:extLst>
              <a:ext uri="{FF2B5EF4-FFF2-40B4-BE49-F238E27FC236}">
                <a16:creationId xmlns:a16="http://schemas.microsoft.com/office/drawing/2014/main" id="{A95B34EC-A284-4BEC-B9DF-86DA47563D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05116" y="2501989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59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2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97663C-B40D-4F00-B2D1-2FEE1DB4F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19666"/>
          </a:xfrm>
        </p:spPr>
        <p:txBody>
          <a:bodyPr/>
          <a:lstStyle/>
          <a:p>
            <a:r>
              <a:rPr lang="sl-SI" dirty="0"/>
              <a:t>zaključek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124178A-E707-40FD-B8D8-D66A893EED7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24614"/>
            <a:ext cx="10363826" cy="4614868"/>
          </a:xfrm>
        </p:spPr>
        <p:txBody>
          <a:bodyPr>
            <a:noAutofit/>
          </a:bodyPr>
          <a:lstStyle/>
          <a:p>
            <a:r>
              <a:rPr lang="sl-SI" dirty="0"/>
              <a:t>Prisluhni naslednji skladbi in v zvezek zapiši občutke ob poslušanju!</a:t>
            </a:r>
          </a:p>
          <a:p>
            <a:r>
              <a:rPr lang="sl-SI" dirty="0"/>
              <a:t>E. </a:t>
            </a:r>
            <a:r>
              <a:rPr lang="sl-SI" dirty="0" err="1"/>
              <a:t>grieg</a:t>
            </a:r>
            <a:r>
              <a:rPr lang="sl-SI" dirty="0"/>
              <a:t>: jutranje razpoloženje iz suite </a:t>
            </a:r>
            <a:r>
              <a:rPr lang="sl-SI" dirty="0" err="1"/>
              <a:t>peer</a:t>
            </a:r>
            <a:r>
              <a:rPr lang="sl-SI" dirty="0"/>
              <a:t> </a:t>
            </a:r>
            <a:r>
              <a:rPr lang="sl-SI" dirty="0" err="1"/>
              <a:t>gynth</a:t>
            </a:r>
            <a:endParaRPr lang="sl-SI" dirty="0"/>
          </a:p>
          <a:p>
            <a:r>
              <a:rPr lang="sl-SI" dirty="0">
                <a:hlinkClick r:id="rId2"/>
              </a:rPr>
              <a:t>https://www.youtube.com/watch?v=-  </a:t>
            </a:r>
            <a:r>
              <a:rPr lang="sl-SI" dirty="0">
                <a:hlinkClick r:id="rId2"/>
              </a:rPr>
              <a:t>8</a:t>
            </a:r>
            <a:r>
              <a:rPr lang="sl-SI" dirty="0">
                <a:hlinkClick r:id="rId2"/>
              </a:rPr>
              <a:t>gMvzPw0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sl-SI" b="1" dirty="0"/>
              <a:t>Uspešen/a boš:</a:t>
            </a:r>
          </a:p>
          <a:p>
            <a:r>
              <a:rPr lang="sl-SI" dirty="0"/>
              <a:t>Ko boš iz vseh prosojnic izluščil/a bistvo romantične glasbe in si ga prepisal/a v zvezek.</a:t>
            </a:r>
          </a:p>
          <a:p>
            <a:r>
              <a:rPr lang="sl-SI" dirty="0"/>
              <a:t>Zapiši občutke ob poslušanju skladb. </a:t>
            </a:r>
          </a:p>
          <a:p>
            <a:r>
              <a:rPr lang="sl-SI" dirty="0"/>
              <a:t>V zvezek si prilepi eno romantično sliko.</a:t>
            </a:r>
          </a:p>
        </p:txBody>
      </p:sp>
      <p:pic>
        <p:nvPicPr>
          <p:cNvPr id="9" name="Picture 2" descr="Instrumentalna glasba v romantiki">
            <a:extLst>
              <a:ext uri="{FF2B5EF4-FFF2-40B4-BE49-F238E27FC236}">
                <a16:creationId xmlns:a16="http://schemas.microsoft.com/office/drawing/2014/main" id="{35B993AD-BE23-4C94-8EC8-91D384C5F2C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784" y="2571750"/>
            <a:ext cx="34099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1919788"/>
      </p:ext>
    </p:extLst>
  </p:cSld>
  <p:clrMapOvr>
    <a:masterClrMapping/>
  </p:clrMapOvr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TM04033925[[fn=Kapljica]]</Template>
  <TotalTime>524</TotalTime>
  <Words>520</Words>
  <Application>Microsoft Office PowerPoint</Application>
  <PresentationFormat>Širokozaslonsko</PresentationFormat>
  <Paragraphs>60</Paragraphs>
  <Slides>8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Tw Cen MT</vt:lpstr>
      <vt:lpstr>Kapljica</vt:lpstr>
      <vt:lpstr>Romantika  (19. stoletje)</vt:lpstr>
      <vt:lpstr>Ponovitev klasicizma „na hitro“</vt:lpstr>
      <vt:lpstr>…do sedaj</vt:lpstr>
      <vt:lpstr>Zgodovinski okvir (U., str. 26-28)</vt:lpstr>
      <vt:lpstr>primer romantičnE glasbe</vt:lpstr>
      <vt:lpstr> Značilnosti glasbe v romantiki</vt:lpstr>
      <vt:lpstr>ZNAČILNOSTI GLASBE V ROMANTIKI</vt:lpstr>
      <vt:lpstr>zaključek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romantika</dc:title>
  <dc:creator>Uporabnik</dc:creator>
  <cp:lastModifiedBy>Uporabnik</cp:lastModifiedBy>
  <cp:revision>23</cp:revision>
  <dcterms:created xsi:type="dcterms:W3CDTF">2020-11-30T11:35:45Z</dcterms:created>
  <dcterms:modified xsi:type="dcterms:W3CDTF">2020-12-09T15:46:41Z</dcterms:modified>
</cp:coreProperties>
</file>