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5" r:id="rId1"/>
  </p:sldMasterIdLst>
  <p:sldIdLst>
    <p:sldId id="265" r:id="rId2"/>
    <p:sldId id="264" r:id="rId3"/>
    <p:sldId id="261" r:id="rId4"/>
    <p:sldId id="263" r:id="rId5"/>
    <p:sldId id="258" r:id="rId6"/>
    <p:sldId id="259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1"/>
    <p:restoredTop sz="91411"/>
  </p:normalViewPr>
  <p:slideViewPr>
    <p:cSldViewPr snapToGrid="0" snapToObjects="1">
      <p:cViewPr varScale="1">
        <p:scale>
          <a:sx n="83" d="100"/>
          <a:sy n="83" d="100"/>
        </p:scale>
        <p:origin x="208" y="9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343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7365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955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0650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632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27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7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1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1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88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00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2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3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76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1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0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fvoE_rECuC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271F-FA9A-2149-9155-C00A6EE0F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160880"/>
            <a:ext cx="7766936" cy="1646302"/>
          </a:xfrm>
        </p:spPr>
        <p:txBody>
          <a:bodyPr/>
          <a:lstStyle/>
          <a:p>
            <a:r>
              <a:rPr lang="en-GB" sz="4000" dirty="0"/>
              <a:t>GLASBENA UMETNOST </a:t>
            </a:r>
            <a:br>
              <a:rPr lang="en-GB" sz="4000" dirty="0"/>
            </a:br>
            <a:r>
              <a:rPr lang="en-GB" sz="4000" dirty="0"/>
              <a:t>8. </a:t>
            </a:r>
            <a:r>
              <a:rPr lang="en-GB" sz="4000" dirty="0" err="1"/>
              <a:t>razred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121B-84A6-5944-B0E2-0F86CC3EE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Navodila</a:t>
            </a:r>
            <a:r>
              <a:rPr lang="en-GB" sz="2400" dirty="0"/>
              <a:t> </a:t>
            </a:r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delo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daljavo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3A6FD-2203-5247-A037-BB9EE7CC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02122" y="3098800"/>
            <a:ext cx="3557882" cy="35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0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86208F6-86DA-4ECD-957D-314AA758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71867"/>
            <a:ext cx="8596668" cy="38807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Zapoj</a:t>
            </a:r>
            <a:r>
              <a:rPr lang="en-GB" dirty="0"/>
              <a:t> </a:t>
            </a:r>
            <a:r>
              <a:rPr lang="en-GB" dirty="0" err="1"/>
              <a:t>eno</a:t>
            </a:r>
            <a:r>
              <a:rPr lang="en-GB" dirty="0"/>
              <a:t> </a:t>
            </a:r>
            <a:r>
              <a:rPr lang="en-GB" dirty="0" err="1"/>
              <a:t>pesem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obdobja</a:t>
            </a:r>
            <a:r>
              <a:rPr lang="en-GB" dirty="0"/>
              <a:t> </a:t>
            </a:r>
            <a:r>
              <a:rPr lang="en-GB" dirty="0" err="1"/>
              <a:t>klasicizma</a:t>
            </a:r>
            <a:r>
              <a:rPr lang="en-GB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Ponovi</a:t>
            </a:r>
            <a:r>
              <a:rPr lang="en-GB" dirty="0"/>
              <a:t> </a:t>
            </a:r>
            <a:r>
              <a:rPr lang="en-GB" b="1" dirty="0"/>
              <a:t>BODY PERCUSSION </a:t>
            </a:r>
            <a:r>
              <a:rPr lang="en-GB" dirty="0" err="1"/>
              <a:t>ob</a:t>
            </a:r>
            <a:r>
              <a:rPr lang="en-GB" dirty="0"/>
              <a:t> video </a:t>
            </a:r>
            <a:r>
              <a:rPr lang="en-GB" dirty="0" err="1"/>
              <a:t>posnetku</a:t>
            </a:r>
            <a:r>
              <a:rPr lang="en-GB" dirty="0"/>
              <a:t> </a:t>
            </a:r>
            <a:r>
              <a:rPr lang="en-GB" i="1" dirty="0"/>
              <a:t>(L. van Beethoven: </a:t>
            </a:r>
          </a:p>
          <a:p>
            <a:pPr marL="0" indent="0">
              <a:buNone/>
            </a:pPr>
            <a:r>
              <a:rPr lang="en-GB" i="1" dirty="0"/>
              <a:t>     German Dance): </a:t>
            </a:r>
            <a:r>
              <a:rPr lang="en-GB" dirty="0">
                <a:hlinkClick r:id="rId2"/>
              </a:rPr>
              <a:t>https://www.youtube.com/watch?v=fvoE_rECuCc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 err="1"/>
              <a:t>Razmisli</a:t>
            </a:r>
            <a:r>
              <a:rPr lang="en-GB" dirty="0"/>
              <a:t> in (</a:t>
            </a:r>
            <a:r>
              <a:rPr lang="en-GB" dirty="0" err="1"/>
              <a:t>ustno</a:t>
            </a:r>
            <a:r>
              <a:rPr lang="en-GB" dirty="0"/>
              <a:t>) </a:t>
            </a:r>
            <a:r>
              <a:rPr lang="en-GB" dirty="0" err="1"/>
              <a:t>odgovori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tri </a:t>
            </a:r>
            <a:r>
              <a:rPr lang="en-GB" dirty="0" err="1"/>
              <a:t>vprašanja</a:t>
            </a:r>
            <a:r>
              <a:rPr lang="en-GB" dirty="0"/>
              <a:t> o </a:t>
            </a:r>
            <a:r>
              <a:rPr lang="en-GB" b="1" dirty="0" err="1"/>
              <a:t>Beethovnu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	1.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katere</a:t>
            </a:r>
            <a:r>
              <a:rPr lang="en-GB" dirty="0"/>
              <a:t> </a:t>
            </a:r>
            <a:r>
              <a:rPr lang="en-GB" dirty="0" err="1"/>
              <a:t>države</a:t>
            </a:r>
            <a:r>
              <a:rPr lang="en-GB" dirty="0"/>
              <a:t> </a:t>
            </a:r>
            <a:r>
              <a:rPr lang="en-GB" dirty="0" err="1"/>
              <a:t>prihaja</a:t>
            </a:r>
            <a:r>
              <a:rPr lang="en-GB" dirty="0"/>
              <a:t> </a:t>
            </a:r>
            <a:r>
              <a:rPr lang="en-GB" dirty="0" err="1"/>
              <a:t>skladatelj</a:t>
            </a:r>
            <a:r>
              <a:rPr lang="en-GB" dirty="0"/>
              <a:t>?</a:t>
            </a:r>
          </a:p>
          <a:p>
            <a:pPr marL="0" indent="0">
              <a:buNone/>
            </a:pPr>
            <a:r>
              <a:rPr lang="en-GB" dirty="0"/>
              <a:t>	2. </a:t>
            </a:r>
            <a:r>
              <a:rPr lang="en-GB" dirty="0" err="1"/>
              <a:t>Kakšno</a:t>
            </a:r>
            <a:r>
              <a:rPr lang="en-GB" dirty="0"/>
              <a:t> je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njegovo</a:t>
            </a:r>
            <a:r>
              <a:rPr lang="en-GB" dirty="0"/>
              <a:t> </a:t>
            </a:r>
            <a:r>
              <a:rPr lang="en-GB" dirty="0" err="1"/>
              <a:t>življenje</a:t>
            </a:r>
            <a:r>
              <a:rPr lang="en-GB" dirty="0"/>
              <a:t>?</a:t>
            </a:r>
          </a:p>
          <a:p>
            <a:pPr marL="0" indent="0">
              <a:buNone/>
            </a:pPr>
            <a:r>
              <a:rPr lang="en-GB" dirty="0"/>
              <a:t>	3. Koliko </a:t>
            </a:r>
            <a:r>
              <a:rPr lang="en-GB" dirty="0" err="1"/>
              <a:t>simfonij</a:t>
            </a:r>
            <a:r>
              <a:rPr lang="en-GB" dirty="0"/>
              <a:t> je </a:t>
            </a:r>
            <a:r>
              <a:rPr lang="en-GB" dirty="0" err="1"/>
              <a:t>ustvaril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C26F1-FE88-4497-B5B6-53337F3A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979" y="3261674"/>
            <a:ext cx="2990709" cy="359632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0EA48F4-481C-45E2-8BEE-F1CB02BC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552" y="-9428"/>
            <a:ext cx="2510672" cy="32607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3B166C-A272-654C-8244-DEAE6329599F}"/>
              </a:ext>
            </a:extLst>
          </p:cNvPr>
          <p:cNvSpPr txBox="1">
            <a:spLocks/>
          </p:cNvSpPr>
          <p:nvPr/>
        </p:nvSpPr>
        <p:spPr>
          <a:xfrm>
            <a:off x="1038668" y="951889"/>
            <a:ext cx="3304732" cy="7753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3200" b="1" dirty="0">
                <a:solidFill>
                  <a:schemeClr val="tx1"/>
                </a:solidFill>
              </a:rPr>
              <a:t>PONOVITEV: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310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8" y="156649"/>
            <a:ext cx="11671443" cy="6050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16" y="1103886"/>
            <a:ext cx="2942559" cy="568751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chemeClr val="tx1"/>
                </a:solidFill>
              </a:rPr>
              <a:t>POSLUŠANJE:</a:t>
            </a:r>
            <a:br>
              <a:rPr lang="sl-SI" b="1" dirty="0">
                <a:solidFill>
                  <a:schemeClr val="tx1"/>
                </a:solidFill>
              </a:rPr>
            </a:br>
            <a:br>
              <a:rPr lang="sl-SI" sz="1600" b="1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016" y="2143633"/>
            <a:ext cx="8513800" cy="952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err="1"/>
              <a:t>Poslušaj</a:t>
            </a:r>
            <a:r>
              <a:rPr lang="en-US" b="1" dirty="0"/>
              <a:t> </a:t>
            </a:r>
            <a:r>
              <a:rPr lang="en-US" b="1" dirty="0" err="1"/>
              <a:t>dva</a:t>
            </a:r>
            <a:r>
              <a:rPr lang="en-US" b="1" dirty="0"/>
              <a:t> </a:t>
            </a:r>
            <a:r>
              <a:rPr lang="en-US" b="1" dirty="0" err="1"/>
              <a:t>zvočna</a:t>
            </a:r>
            <a:r>
              <a:rPr lang="en-US" b="1" dirty="0"/>
              <a:t> </a:t>
            </a:r>
            <a:r>
              <a:rPr lang="en-US" b="1" dirty="0" err="1"/>
              <a:t>primera</a:t>
            </a:r>
            <a:r>
              <a:rPr lang="en-US" dirty="0"/>
              <a:t> in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/>
              <a:t>Padlet</a:t>
            </a:r>
            <a:r>
              <a:rPr lang="en-US" dirty="0"/>
              <a:t> </a:t>
            </a:r>
            <a:r>
              <a:rPr lang="en-US" dirty="0" err="1"/>
              <a:t>zapiši</a:t>
            </a:r>
            <a:r>
              <a:rPr lang="en-US" dirty="0"/>
              <a:t> </a:t>
            </a:r>
            <a:r>
              <a:rPr lang="en-US" dirty="0" err="1"/>
              <a:t>primerjavo</a:t>
            </a:r>
            <a:r>
              <a:rPr lang="en-US" dirty="0"/>
              <a:t> med </a:t>
            </a:r>
            <a:r>
              <a:rPr lang="en-US" dirty="0" err="1"/>
              <a:t>posnetkoma</a:t>
            </a:r>
            <a:r>
              <a:rPr lang="en-US" dirty="0"/>
              <a:t> (</a:t>
            </a:r>
            <a:r>
              <a:rPr lang="en-US" dirty="0" err="1"/>
              <a:t>natančen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</a:t>
            </a:r>
            <a:r>
              <a:rPr lang="en-US" dirty="0" err="1"/>
              <a:t>glasbe</a:t>
            </a:r>
            <a:r>
              <a:rPr lang="en-US" dirty="0"/>
              <a:t>, </a:t>
            </a:r>
            <a:r>
              <a:rPr lang="en-US" dirty="0" err="1"/>
              <a:t>izvajalci</a:t>
            </a:r>
            <a:r>
              <a:rPr lang="en-US" dirty="0"/>
              <a:t>, </a:t>
            </a:r>
            <a:r>
              <a:rPr lang="en-US" dirty="0" err="1"/>
              <a:t>dinamika</a:t>
            </a:r>
            <a:r>
              <a:rPr lang="en-US" dirty="0"/>
              <a:t>, tempo, </a:t>
            </a:r>
            <a:r>
              <a:rPr lang="en-US" dirty="0" err="1"/>
              <a:t>glasbeno</a:t>
            </a:r>
            <a:r>
              <a:rPr lang="en-US" dirty="0"/>
              <a:t> </a:t>
            </a:r>
            <a:r>
              <a:rPr lang="en-US" dirty="0" err="1"/>
              <a:t>obdobje</a:t>
            </a:r>
            <a:r>
              <a:rPr lang="en-US" dirty="0"/>
              <a:t> …)</a:t>
            </a:r>
          </a:p>
        </p:txBody>
      </p:sp>
      <p:pic>
        <p:nvPicPr>
          <p:cNvPr id="4" name="Chopin - Fantaisie Impromptu, Op. 66 (Rubinstein)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6442" y="4656938"/>
            <a:ext cx="812800" cy="812800"/>
          </a:xfrm>
          <a:prstGeom prst="rect">
            <a:avLst/>
          </a:prstGeom>
        </p:spPr>
      </p:pic>
      <p:pic>
        <p:nvPicPr>
          <p:cNvPr id="5" name="J. K. Novak - Čast in hval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53115" y="4656938"/>
            <a:ext cx="812800" cy="812800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6F8BE3C-C996-4C05-8E52-8C0B77A5400F}"/>
              </a:ext>
            </a:extLst>
          </p:cNvPr>
          <p:cNvSpPr/>
          <p:nvPr/>
        </p:nvSpPr>
        <p:spPr>
          <a:xfrm>
            <a:off x="2148613" y="3644567"/>
            <a:ext cx="2443871" cy="785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1600" i="1" dirty="0" err="1"/>
              <a:t>zvočni</a:t>
            </a:r>
            <a:r>
              <a:rPr lang="en-GB" sz="1600" i="1" dirty="0"/>
              <a:t> primer </a:t>
            </a:r>
          </a:p>
          <a:p>
            <a:pPr>
              <a:lnSpc>
                <a:spcPct val="150000"/>
              </a:lnSpc>
            </a:pPr>
            <a:r>
              <a:rPr lang="en-GB" sz="1600" i="1" dirty="0"/>
              <a:t>(</a:t>
            </a:r>
            <a:r>
              <a:rPr lang="en-US" sz="1600" i="1" dirty="0"/>
              <a:t>J. K. Novak: Figaro)</a:t>
            </a:r>
            <a:endParaRPr lang="en-GB" sz="1600" i="1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7F8665EE-8801-4167-8600-421DDA39152E}"/>
              </a:ext>
            </a:extLst>
          </p:cNvPr>
          <p:cNvSpPr/>
          <p:nvPr/>
        </p:nvSpPr>
        <p:spPr>
          <a:xfrm>
            <a:off x="5462197" y="3644566"/>
            <a:ext cx="2352624" cy="785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/>
              <a:t>2. </a:t>
            </a:r>
            <a:r>
              <a:rPr lang="en-GB" sz="1600" i="1" dirty="0" err="1"/>
              <a:t>zvočni</a:t>
            </a:r>
            <a:r>
              <a:rPr lang="en-GB" sz="1600" i="1" dirty="0"/>
              <a:t> primer </a:t>
            </a:r>
          </a:p>
          <a:p>
            <a:pPr>
              <a:lnSpc>
                <a:spcPct val="150000"/>
              </a:lnSpc>
            </a:pPr>
            <a:r>
              <a:rPr lang="en-GB" sz="1600" i="1" dirty="0"/>
              <a:t>(</a:t>
            </a:r>
            <a:r>
              <a:rPr lang="en-US" sz="1600" i="1" dirty="0"/>
              <a:t>F. Chopin: </a:t>
            </a:r>
            <a:r>
              <a:rPr lang="en-US" sz="1600" i="1" dirty="0" err="1"/>
              <a:t>Fantazija</a:t>
            </a:r>
            <a:r>
              <a:rPr lang="en-GB" sz="1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1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7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2121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777"/>
            <a:ext cx="11671443" cy="6050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35" y="986117"/>
            <a:ext cx="8705553" cy="62586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GLASBA V OBDOBJU ROMANTIKE</a:t>
            </a:r>
            <a:br>
              <a:rPr lang="sl-S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992" y="1958125"/>
            <a:ext cx="8227824" cy="37262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i="1" dirty="0"/>
              <a:t>NAVODILO: </a:t>
            </a:r>
            <a:r>
              <a:rPr lang="en-US" sz="2000" i="1" dirty="0" err="1"/>
              <a:t>Preberi</a:t>
            </a:r>
            <a:r>
              <a:rPr lang="en-US" sz="2000" i="1" dirty="0"/>
              <a:t> </a:t>
            </a:r>
            <a:r>
              <a:rPr lang="en-US" sz="2000" i="1" dirty="0" err="1"/>
              <a:t>besedilo</a:t>
            </a:r>
            <a:r>
              <a:rPr lang="en-US" sz="2000" i="1" dirty="0"/>
              <a:t> o </a:t>
            </a:r>
            <a:r>
              <a:rPr lang="en-US" sz="2000" i="1" dirty="0" err="1"/>
              <a:t>glasbenem</a:t>
            </a:r>
            <a:r>
              <a:rPr lang="en-US" sz="2000" i="1" dirty="0"/>
              <a:t> </a:t>
            </a:r>
            <a:r>
              <a:rPr lang="en-US" sz="2000" i="1" dirty="0" err="1"/>
              <a:t>obdobju</a:t>
            </a:r>
            <a:r>
              <a:rPr lang="en-US" sz="2000" i="1" dirty="0"/>
              <a:t> – ROMANTIKA, </a:t>
            </a:r>
            <a:r>
              <a:rPr lang="en-US" sz="2000" i="1" dirty="0" err="1"/>
              <a:t>nato</a:t>
            </a:r>
            <a:r>
              <a:rPr lang="en-US" sz="2000" i="1" dirty="0"/>
              <a:t> v </a:t>
            </a:r>
            <a:r>
              <a:rPr lang="en-US" sz="2000" i="1" dirty="0" err="1"/>
              <a:t>zvezek</a:t>
            </a:r>
            <a:r>
              <a:rPr lang="en-US" sz="2000" i="1" dirty="0"/>
              <a:t> </a:t>
            </a:r>
            <a:r>
              <a:rPr lang="en-US" sz="2000" i="1" dirty="0" err="1"/>
              <a:t>napiši</a:t>
            </a:r>
            <a:r>
              <a:rPr lang="en-US" sz="2000" i="1" dirty="0"/>
              <a:t> </a:t>
            </a:r>
            <a:r>
              <a:rPr lang="en-US" sz="2000" i="1" dirty="0" err="1"/>
              <a:t>naslov</a:t>
            </a:r>
            <a:r>
              <a:rPr lang="en-US" sz="2000" i="1" dirty="0"/>
              <a:t> </a:t>
            </a:r>
            <a:r>
              <a:rPr lang="en-US" sz="2000" i="1" dirty="0" err="1"/>
              <a:t>ter</a:t>
            </a:r>
            <a:r>
              <a:rPr lang="en-US" sz="2000" i="1" dirty="0"/>
              <a:t> </a:t>
            </a:r>
            <a:r>
              <a:rPr lang="en-US" sz="2000" i="1" dirty="0" err="1"/>
              <a:t>odgovori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vprašanja</a:t>
            </a:r>
            <a:r>
              <a:rPr lang="en-US" sz="2000" i="1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u="sng" dirty="0" err="1"/>
              <a:t>Vprašanja</a:t>
            </a:r>
            <a:r>
              <a:rPr lang="en-US" sz="2000" b="1" u="sng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err="1"/>
              <a:t>Kaj</a:t>
            </a:r>
            <a:r>
              <a:rPr lang="en-US" sz="2000" dirty="0"/>
              <a:t> je </a:t>
            </a:r>
            <a:r>
              <a:rPr lang="en-US" sz="2000" dirty="0" err="1"/>
              <a:t>romantika</a:t>
            </a:r>
            <a:r>
              <a:rPr lang="en-US" sz="2000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err="1"/>
              <a:t>Kaj</a:t>
            </a:r>
            <a:r>
              <a:rPr lang="en-US" sz="2000" dirty="0"/>
              <a:t> je </a:t>
            </a:r>
            <a:r>
              <a:rPr lang="en-US" sz="2000" dirty="0" err="1"/>
              <a:t>značilno</a:t>
            </a:r>
            <a:r>
              <a:rPr lang="en-US" sz="2000" dirty="0"/>
              <a:t> za </a:t>
            </a:r>
            <a:r>
              <a:rPr lang="en-US" sz="2000" dirty="0" err="1"/>
              <a:t>glasbo</a:t>
            </a:r>
            <a:r>
              <a:rPr lang="en-US" sz="2000" dirty="0"/>
              <a:t> v </a:t>
            </a:r>
            <a:r>
              <a:rPr lang="en-US" sz="2000" dirty="0" err="1"/>
              <a:t>obdobju</a:t>
            </a:r>
            <a:r>
              <a:rPr lang="en-US" sz="2000" dirty="0"/>
              <a:t> </a:t>
            </a:r>
            <a:r>
              <a:rPr lang="en-US" sz="2000" dirty="0" err="1"/>
              <a:t>romantike</a:t>
            </a:r>
            <a:r>
              <a:rPr lang="en-US" sz="2000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err="1"/>
              <a:t>Naštej</a:t>
            </a:r>
            <a:r>
              <a:rPr lang="en-US" sz="2000" dirty="0"/>
              <a:t> </a:t>
            </a:r>
            <a:r>
              <a:rPr lang="en-US" sz="2000" dirty="0" err="1"/>
              <a:t>glasbene</a:t>
            </a:r>
            <a:r>
              <a:rPr lang="en-US" sz="2000" dirty="0"/>
              <a:t> </a:t>
            </a:r>
            <a:r>
              <a:rPr lang="en-US" sz="2000" dirty="0" err="1"/>
              <a:t>oblike</a:t>
            </a:r>
            <a:r>
              <a:rPr lang="en-US" sz="20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err="1"/>
              <a:t>Napiši</a:t>
            </a:r>
            <a:r>
              <a:rPr lang="en-US" sz="2000" dirty="0"/>
              <a:t> 6 </a:t>
            </a:r>
            <a:r>
              <a:rPr lang="en-US" sz="2000" dirty="0" err="1"/>
              <a:t>skladateljev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obdobja</a:t>
            </a:r>
            <a:r>
              <a:rPr lang="en-US" sz="2000" dirty="0"/>
              <a:t> </a:t>
            </a:r>
            <a:r>
              <a:rPr lang="en-US" sz="2000" dirty="0" err="1"/>
              <a:t>romantike</a:t>
            </a:r>
            <a:r>
              <a:rPr lang="en-US" sz="20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OBDOBJE  ROMANTIKE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48" y="1930399"/>
            <a:ext cx="9271700" cy="455506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err="1"/>
              <a:t>Besedo</a:t>
            </a:r>
            <a:r>
              <a:rPr lang="en-GB" dirty="0"/>
              <a:t> </a:t>
            </a:r>
            <a:r>
              <a:rPr lang="en-GB" dirty="0" err="1"/>
              <a:t>romantika</a:t>
            </a:r>
            <a:r>
              <a:rPr lang="en-GB" dirty="0"/>
              <a:t> so </a:t>
            </a:r>
            <a:r>
              <a:rPr lang="en-GB" dirty="0" err="1"/>
              <a:t>prvič</a:t>
            </a:r>
            <a:r>
              <a:rPr lang="en-GB" dirty="0"/>
              <a:t> </a:t>
            </a:r>
            <a:r>
              <a:rPr lang="en-GB" dirty="0" err="1"/>
              <a:t>uporabili</a:t>
            </a:r>
            <a:r>
              <a:rPr lang="en-GB" dirty="0"/>
              <a:t> v </a:t>
            </a:r>
            <a:r>
              <a:rPr lang="en-GB" dirty="0" err="1"/>
              <a:t>književnosti</a:t>
            </a:r>
            <a:r>
              <a:rPr lang="en-GB" dirty="0"/>
              <a:t>; </a:t>
            </a:r>
            <a:r>
              <a:rPr lang="en-GB" dirty="0" err="1"/>
              <a:t>izhaja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besede</a:t>
            </a:r>
            <a:r>
              <a:rPr lang="en-GB" dirty="0"/>
              <a:t> </a:t>
            </a:r>
            <a:r>
              <a:rPr lang="en-GB" i="1" dirty="0"/>
              <a:t>roman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je </a:t>
            </a:r>
            <a:r>
              <a:rPr lang="en-GB" dirty="0" err="1"/>
              <a:t>sprva</a:t>
            </a:r>
            <a:r>
              <a:rPr lang="en-GB" dirty="0"/>
              <a:t> </a:t>
            </a:r>
            <a:r>
              <a:rPr lang="en-GB" dirty="0" err="1"/>
              <a:t>pomenila</a:t>
            </a:r>
            <a:r>
              <a:rPr lang="en-GB" dirty="0"/>
              <a:t> </a:t>
            </a:r>
            <a:r>
              <a:rPr lang="en-GB" dirty="0" err="1"/>
              <a:t>izmišljeno</a:t>
            </a:r>
            <a:r>
              <a:rPr lang="en-GB" dirty="0"/>
              <a:t> </a:t>
            </a:r>
            <a:r>
              <a:rPr lang="en-GB" dirty="0" err="1"/>
              <a:t>zgodbo</a:t>
            </a:r>
            <a:r>
              <a:rPr lang="en-GB" dirty="0"/>
              <a:t>. </a:t>
            </a:r>
            <a:r>
              <a:rPr lang="en-GB" dirty="0" err="1"/>
              <a:t>Obdobje</a:t>
            </a:r>
            <a:r>
              <a:rPr lang="en-GB" dirty="0"/>
              <a:t> se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razširilo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vsej</a:t>
            </a:r>
            <a:r>
              <a:rPr lang="en-GB" dirty="0"/>
              <a:t> </a:t>
            </a:r>
            <a:r>
              <a:rPr lang="en-GB" dirty="0" err="1"/>
              <a:t>Evropi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vsa</a:t>
            </a:r>
            <a:r>
              <a:rPr lang="en-GB" dirty="0"/>
              <a:t> </a:t>
            </a:r>
            <a:r>
              <a:rPr lang="en-GB" dirty="0" err="1"/>
              <a:t>področja</a:t>
            </a:r>
            <a:r>
              <a:rPr lang="en-GB" dirty="0"/>
              <a:t> </a:t>
            </a:r>
            <a:r>
              <a:rPr lang="en-GB" dirty="0" err="1"/>
              <a:t>življenja</a:t>
            </a:r>
            <a:r>
              <a:rPr lang="en-GB" dirty="0"/>
              <a:t>: v </a:t>
            </a:r>
            <a:r>
              <a:rPr lang="en-GB" dirty="0" err="1"/>
              <a:t>umetnost</a:t>
            </a:r>
            <a:r>
              <a:rPr lang="en-GB" dirty="0"/>
              <a:t>, </a:t>
            </a:r>
            <a:r>
              <a:rPr lang="en-GB" dirty="0" err="1"/>
              <a:t>književnost</a:t>
            </a:r>
            <a:r>
              <a:rPr lang="en-GB" dirty="0"/>
              <a:t>, </a:t>
            </a:r>
            <a:r>
              <a:rPr lang="en-GB" dirty="0" err="1"/>
              <a:t>filozofijo</a:t>
            </a:r>
            <a:r>
              <a:rPr lang="en-GB" dirty="0"/>
              <a:t> ...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Romantika označuje </a:t>
            </a:r>
            <a:r>
              <a:rPr lang="sl-SI" u="sng" dirty="0"/>
              <a:t>umetniško obdobje 19. stoletja</a:t>
            </a:r>
            <a:r>
              <a:rPr lang="sl-SI" dirty="0"/>
              <a:t>, v katerem </a:t>
            </a:r>
            <a:r>
              <a:rPr lang="en-GB" dirty="0"/>
              <a:t>so </a:t>
            </a:r>
            <a:r>
              <a:rPr lang="en-GB" dirty="0" err="1"/>
              <a:t>umetniki</a:t>
            </a:r>
            <a:r>
              <a:rPr lang="en-GB" dirty="0"/>
              <a:t> </a:t>
            </a:r>
            <a:r>
              <a:rPr lang="en-GB" dirty="0" err="1"/>
              <a:t>izražali</a:t>
            </a:r>
            <a:r>
              <a:rPr lang="en-GB" dirty="0"/>
              <a:t> </a:t>
            </a:r>
            <a:r>
              <a:rPr lang="en-GB" dirty="0" err="1"/>
              <a:t>svoja</a:t>
            </a:r>
            <a:r>
              <a:rPr lang="en-GB" dirty="0"/>
              <a:t> </a:t>
            </a:r>
            <a:r>
              <a:rPr lang="sl-SI" u="sng" dirty="0"/>
              <a:t>čustva</a:t>
            </a:r>
            <a:r>
              <a:rPr lang="en-GB" u="sng" dirty="0"/>
              <a:t>, </a:t>
            </a:r>
            <a:r>
              <a:rPr lang="en-GB" u="sng" dirty="0" err="1"/>
              <a:t>domišljijo</a:t>
            </a:r>
            <a:r>
              <a:rPr lang="en-GB" u="sng" dirty="0"/>
              <a:t> in </a:t>
            </a:r>
            <a:r>
              <a:rPr lang="sl-SI" u="sng" dirty="0"/>
              <a:t>individual</a:t>
            </a:r>
            <a:r>
              <a:rPr lang="en-GB" u="sng" dirty="0" err="1"/>
              <a:t>nost</a:t>
            </a:r>
            <a:r>
              <a:rPr lang="en-GB" dirty="0"/>
              <a:t>. </a:t>
            </a:r>
            <a:r>
              <a:rPr lang="en-GB" dirty="0" err="1"/>
              <a:t>Velikokrat</a:t>
            </a:r>
            <a:r>
              <a:rPr lang="en-GB" dirty="0"/>
              <a:t> so </a:t>
            </a:r>
            <a:r>
              <a:rPr lang="en-GB" dirty="0" err="1"/>
              <a:t>našli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 za </a:t>
            </a:r>
            <a:r>
              <a:rPr lang="en-GB" dirty="0" err="1"/>
              <a:t>svoja</a:t>
            </a:r>
            <a:r>
              <a:rPr lang="en-GB" dirty="0"/>
              <a:t> </a:t>
            </a:r>
            <a:r>
              <a:rPr lang="en-GB" dirty="0" err="1"/>
              <a:t>dela</a:t>
            </a:r>
            <a:r>
              <a:rPr lang="en-GB" dirty="0"/>
              <a:t> v </a:t>
            </a:r>
            <a:r>
              <a:rPr lang="en-GB" dirty="0" err="1"/>
              <a:t>naravi</a:t>
            </a:r>
            <a:r>
              <a:rPr lang="en-GB" dirty="0"/>
              <a:t>, </a:t>
            </a:r>
            <a:r>
              <a:rPr lang="en-GB" dirty="0" err="1"/>
              <a:t>brezmejni</a:t>
            </a:r>
            <a:r>
              <a:rPr lang="en-GB" dirty="0"/>
              <a:t> </a:t>
            </a:r>
            <a:r>
              <a:rPr lang="en-GB" dirty="0" err="1"/>
              <a:t>domišljiji</a:t>
            </a:r>
            <a:r>
              <a:rPr lang="en-GB" dirty="0"/>
              <a:t>, </a:t>
            </a:r>
            <a:r>
              <a:rPr lang="en-GB" dirty="0" err="1"/>
              <a:t>daljni</a:t>
            </a:r>
            <a:r>
              <a:rPr lang="en-GB" dirty="0"/>
              <a:t> </a:t>
            </a:r>
            <a:r>
              <a:rPr lang="en-GB" dirty="0" err="1"/>
              <a:t>preteklosti</a:t>
            </a:r>
            <a:r>
              <a:rPr lang="en-GB" dirty="0"/>
              <a:t> …</a:t>
            </a:r>
            <a:r>
              <a:rPr lang="sl-SI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err="1"/>
              <a:t>Glasbeno</a:t>
            </a:r>
            <a:r>
              <a:rPr lang="en-GB" dirty="0"/>
              <a:t> </a:t>
            </a:r>
            <a:r>
              <a:rPr lang="en-GB" dirty="0" err="1"/>
              <a:t>izrazno</a:t>
            </a:r>
            <a:r>
              <a:rPr lang="en-GB" dirty="0"/>
              <a:t> </a:t>
            </a:r>
            <a:r>
              <a:rPr lang="en-GB" dirty="0" err="1"/>
              <a:t>sredstvo</a:t>
            </a:r>
            <a:r>
              <a:rPr lang="en-GB" dirty="0"/>
              <a:t> </a:t>
            </a:r>
            <a:r>
              <a:rPr lang="en-GB" dirty="0" err="1"/>
              <a:t>postane</a:t>
            </a:r>
            <a:r>
              <a:rPr lang="en-GB" dirty="0"/>
              <a:t> </a:t>
            </a:r>
            <a:r>
              <a:rPr lang="en-GB" dirty="0" err="1"/>
              <a:t>poleg</a:t>
            </a:r>
            <a:r>
              <a:rPr lang="en-GB" dirty="0"/>
              <a:t> </a:t>
            </a:r>
            <a:r>
              <a:rPr lang="en-GB" dirty="0" err="1"/>
              <a:t>melodije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harmonija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drzno</a:t>
            </a:r>
            <a:r>
              <a:rPr lang="en-GB" dirty="0"/>
              <a:t> </a:t>
            </a:r>
            <a:r>
              <a:rPr lang="en-GB" dirty="0" err="1"/>
              <a:t>širi</a:t>
            </a:r>
            <a:r>
              <a:rPr lang="en-GB" dirty="0"/>
              <a:t> </a:t>
            </a:r>
            <a:r>
              <a:rPr lang="en-GB" dirty="0" err="1"/>
              <a:t>dotedanje</a:t>
            </a:r>
            <a:r>
              <a:rPr lang="en-GB" dirty="0"/>
              <a:t> </a:t>
            </a:r>
            <a:r>
              <a:rPr lang="en-GB" dirty="0" err="1"/>
              <a:t>okvirje</a:t>
            </a:r>
            <a:r>
              <a:rPr lang="en-GB" dirty="0"/>
              <a:t> (</a:t>
            </a:r>
            <a:r>
              <a:rPr lang="en-GB" u="sng" dirty="0" err="1"/>
              <a:t>obogatena</a:t>
            </a:r>
            <a:r>
              <a:rPr lang="en-GB" u="sng" dirty="0"/>
              <a:t> </a:t>
            </a:r>
            <a:r>
              <a:rPr lang="en-GB" u="sng" dirty="0" err="1"/>
              <a:t>harmonija</a:t>
            </a:r>
            <a:r>
              <a:rPr lang="en-GB" dirty="0"/>
              <a:t>, </a:t>
            </a:r>
            <a:r>
              <a:rPr lang="en-GB" u="sng" dirty="0" err="1"/>
              <a:t>kromatika</a:t>
            </a:r>
            <a:r>
              <a:rPr lang="en-GB" u="sng" dirty="0"/>
              <a:t> = </a:t>
            </a:r>
            <a:r>
              <a:rPr lang="en-GB" u="sng" dirty="0" err="1"/>
              <a:t>lestvica</a:t>
            </a:r>
            <a:r>
              <a:rPr lang="en-GB" u="sng" dirty="0"/>
              <a:t> </a:t>
            </a:r>
            <a:r>
              <a:rPr lang="en-GB" u="sng" dirty="0" err="1"/>
              <a:t>iz</a:t>
            </a:r>
            <a:r>
              <a:rPr lang="en-GB" u="sng" dirty="0"/>
              <a:t> 12 </a:t>
            </a:r>
            <a:r>
              <a:rPr lang="en-GB" u="sng" dirty="0" err="1"/>
              <a:t>poltonov</a:t>
            </a:r>
            <a:r>
              <a:rPr lang="en-GB" dirty="0"/>
              <a:t>). </a:t>
            </a:r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skladateljev</a:t>
            </a:r>
            <a:r>
              <a:rPr lang="en-GB" dirty="0"/>
              <a:t> je </a:t>
            </a:r>
            <a:r>
              <a:rPr lang="en-GB" dirty="0" err="1"/>
              <a:t>postalo</a:t>
            </a:r>
            <a:r>
              <a:rPr lang="en-GB" dirty="0"/>
              <a:t> </a:t>
            </a:r>
            <a:r>
              <a:rPr lang="en-GB" dirty="0" err="1"/>
              <a:t>svobodnih</a:t>
            </a:r>
            <a:r>
              <a:rPr lang="en-GB" dirty="0"/>
              <a:t> </a:t>
            </a:r>
            <a:r>
              <a:rPr lang="en-GB" dirty="0" err="1"/>
              <a:t>umetnikov</a:t>
            </a:r>
            <a:r>
              <a:rPr lang="en-GB" dirty="0"/>
              <a:t>. </a:t>
            </a:r>
            <a:r>
              <a:rPr lang="en-GB" dirty="0" err="1"/>
              <a:t>Glasba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dostopna</a:t>
            </a:r>
            <a:r>
              <a:rPr lang="en-GB" dirty="0"/>
              <a:t> </a:t>
            </a:r>
            <a:r>
              <a:rPr lang="en-GB" dirty="0" err="1"/>
              <a:t>širšemu</a:t>
            </a:r>
            <a:r>
              <a:rPr lang="en-GB" dirty="0"/>
              <a:t> </a:t>
            </a:r>
            <a:r>
              <a:rPr lang="en-GB" dirty="0" err="1"/>
              <a:t>krogu</a:t>
            </a:r>
            <a:r>
              <a:rPr lang="en-GB" dirty="0"/>
              <a:t> </a:t>
            </a:r>
            <a:r>
              <a:rPr lang="en-GB" dirty="0" err="1"/>
              <a:t>ljudi</a:t>
            </a:r>
            <a:r>
              <a:rPr lang="en-GB" dirty="0"/>
              <a:t>, </a:t>
            </a:r>
            <a:r>
              <a:rPr lang="en-GB" dirty="0" err="1"/>
              <a:t>priljubljeno</a:t>
            </a:r>
            <a:r>
              <a:rPr lang="en-GB" dirty="0"/>
              <a:t> pa je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hišno</a:t>
            </a:r>
            <a:r>
              <a:rPr lang="en-GB" dirty="0"/>
              <a:t> </a:t>
            </a:r>
            <a:r>
              <a:rPr lang="en-GB" dirty="0" err="1"/>
              <a:t>muziciranje</a:t>
            </a:r>
            <a:r>
              <a:rPr lang="en-GB" dirty="0"/>
              <a:t>. </a:t>
            </a:r>
            <a:r>
              <a:rPr lang="en-GB" dirty="0" err="1"/>
              <a:t>Predstave</a:t>
            </a:r>
            <a:r>
              <a:rPr lang="en-GB" dirty="0"/>
              <a:t> so </a:t>
            </a:r>
            <a:r>
              <a:rPr lang="en-GB" dirty="0" err="1"/>
              <a:t>imeli</a:t>
            </a:r>
            <a:r>
              <a:rPr lang="en-GB" dirty="0"/>
              <a:t> v </a:t>
            </a:r>
            <a:r>
              <a:rPr lang="en-GB" dirty="0" err="1"/>
              <a:t>koncertnih</a:t>
            </a:r>
            <a:r>
              <a:rPr lang="en-GB" dirty="0"/>
              <a:t> </a:t>
            </a:r>
            <a:r>
              <a:rPr lang="en-GB" dirty="0" err="1"/>
              <a:t>dvoranah</a:t>
            </a:r>
            <a:r>
              <a:rPr lang="en-GB" dirty="0"/>
              <a:t> in </a:t>
            </a:r>
            <a:r>
              <a:rPr lang="en-GB" dirty="0" err="1"/>
              <a:t>opernih</a:t>
            </a:r>
            <a:r>
              <a:rPr lang="en-GB" dirty="0"/>
              <a:t> </a:t>
            </a:r>
            <a:r>
              <a:rPr lang="en-GB" dirty="0" err="1"/>
              <a:t>hišah</a:t>
            </a:r>
            <a:r>
              <a:rPr lang="en-GB" dirty="0"/>
              <a:t>. 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13523" y="818776"/>
            <a:ext cx="8891658" cy="553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obdobju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značilne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bogate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harmonije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spevne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melodije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razgibani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ritmi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veliki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dinamični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razponi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označevali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hitrost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izvajanja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besednimi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opisi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precej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svoboden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veliko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pohitevanja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upočasnjevanja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Glasbene</a:t>
            </a:r>
            <a:r>
              <a:rPr lang="en-GB" sz="17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oblike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obravnavali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vedno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bolj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svobodno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V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pojavljajo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absolutne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naše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glasbeno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doživljanje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usmerjajo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melodije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ritmi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harmonije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zvočne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barve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...) in </a:t>
            </a:r>
            <a:r>
              <a:rPr lang="en-GB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programske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glasbene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oblike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imajo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zunajglasbeno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vsebino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opisujejo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naravo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zgodovinke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dogodke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slike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...).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Glasbene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oblike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samospev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klavirska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miniatura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opera,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glasbena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drama,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balet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opereta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simfonija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simfonična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pesnitev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solistični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koncert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rapsodija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...  </a:t>
            </a:r>
          </a:p>
          <a:p>
            <a:pPr>
              <a:lnSpc>
                <a:spcPct val="150000"/>
              </a:lnSpc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Na </a:t>
            </a:r>
            <a:r>
              <a:rPr lang="en-US" sz="17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spletu</a:t>
            </a:r>
            <a:r>
              <a:rPr lang="en-US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poišči</a:t>
            </a:r>
            <a:r>
              <a:rPr lang="en-US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najbolj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znane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obdobja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jih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		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zapiši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zvezek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1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Dodatno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padlet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naslovom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skladatelji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romantike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dodaj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sliko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priimek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enega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skladatelja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obdobja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romantike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88B72-37BD-5E44-B950-41B7BEE74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181600"/>
            <a:ext cx="1585315" cy="1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2AC1A-2BFA-7348-8D9E-E6623B7C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99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79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307</TotalTime>
  <Words>491</Words>
  <Application>Microsoft Macintosh PowerPoint</Application>
  <PresentationFormat>Widescreen</PresentationFormat>
  <Paragraphs>35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Wingdings</vt:lpstr>
      <vt:lpstr>Wingdings 3</vt:lpstr>
      <vt:lpstr>Facet</vt:lpstr>
      <vt:lpstr>GLASBENA UMETNOST  8. razred</vt:lpstr>
      <vt:lpstr>PowerPoint Presentation</vt:lpstr>
      <vt:lpstr>POSLUŠANJE:  </vt:lpstr>
      <vt:lpstr>GLASBA V OBDOBJU ROMANTIKE </vt:lpstr>
      <vt:lpstr>OBDOBJE  ROMANTIKE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Zvočni primeri za test:</dc:title>
  <dc:creator>Microsoft Office User</dc:creator>
  <cp:lastModifiedBy>Jure Jar</cp:lastModifiedBy>
  <cp:revision>47</cp:revision>
  <dcterms:created xsi:type="dcterms:W3CDTF">2017-11-17T18:10:12Z</dcterms:created>
  <dcterms:modified xsi:type="dcterms:W3CDTF">2020-11-05T10:08:59Z</dcterms:modified>
</cp:coreProperties>
</file>