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C0EC026B-2636-4E06-BC29-4FA670B7F5B3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F3B7DA8-1CF2-47D8-91EA-110DAF3BB6AE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8">
            <a:extLst>
              <a:ext uri="{FF2B5EF4-FFF2-40B4-BE49-F238E27FC236}">
                <a16:creationId xmlns:a16="http://schemas.microsoft.com/office/drawing/2014/main" id="{F2BAA2F1-801E-4A69-B53A-A887301F063C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B3736376-4103-48C3-819F-406EF62B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0480-D518-4B12-B64D-0E2D73CFD950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64A277AA-2A2C-47D5-B38E-34CD4407AF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962543-FBDB-4173-B991-25FB659BCC9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6BF5F52B-6B8A-406E-B315-7C95150FD1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88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518EAB94-84DE-46FB-B569-50A4036E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8E28-4754-4342-B725-8832E9C2218F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C79F1FD-59CD-4A4D-BA09-212488E6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2F43AE6-997D-402E-87EA-8D87EF8F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C70D6-49DB-4896-9860-8F7AC092AF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703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7F8B1E60-ACBE-4413-85B1-883F7D40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5326-7EC6-433B-9300-EC3407A67229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4F5FB91-0E8D-4D84-BC44-ABDAF255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6723DF1-80E2-4F86-92D6-406D07B0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E5CE-77DC-4C0F-9FE8-148D2F6F10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128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B5AD093E-DF2A-4309-9AA1-EB63D03F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E92C-1320-489F-A878-ACF58C5A6775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231C009-7A4B-424C-BF0C-D108B3CB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5DDDCE42-4B2C-4161-951C-86042292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15E3E-5C5B-4456-A36F-BA23FE2A37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27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5FB9983B-F554-4B67-9D54-7C27835FE26B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10105-FA29-4538-821E-DF6AA030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905F-4EA0-4DE2-B19D-C6C25525373C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A889E4-5B22-4A6D-8F77-EE383A53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D0A74E-5990-4499-8EA1-15A9A2BD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A97E6-C1A1-403A-854C-05914F792B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39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D6F714D8-3752-42F4-BD26-12374979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A059-033F-4FFE-93EF-75748CBF58C7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20A9ADA-1F75-4AC5-9FB4-4FA37520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79C7732F-15A8-4AEA-B659-BC4C4A61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C4BC4-0ACB-44D7-8884-29213EC44D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292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315AA2-AEA1-460F-B9C7-C18FC406F64C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EB09D-7607-4759-BA0B-21B1636D4AAA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1370F-4CE7-4960-8AE1-99A7D8940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6ED37-1141-4770-A2A8-1F8B4D8F2EC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52E4239-4804-4EA4-A62D-DC2755FF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F96B2860-372D-4419-858E-850A95FF990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C647-31FC-4F55-8EEB-F9F096121045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46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4F2D7BD7-D004-4A19-B3EF-D2C1F1D1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4329-7AA9-4712-99B0-C8938A3206F7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49152A1-235C-44B0-82D7-D1B5E9FA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F94A6FF2-F352-4C52-BFFF-07B8407F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93CC-5658-4D79-A784-AFBF3DED9A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154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7B12CB18-F056-4B74-89B9-D8FE6195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6058-1387-4D4A-922D-70C01F25801C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84AF3DBF-3188-4565-88AC-1DCE3EB5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F64024D3-30D3-4DAF-9ECA-36308B8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F20A-266D-4501-9300-4296EA4872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838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7D803551-D8EF-4F35-9832-CF1AF216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3E52-1221-4A34-8EBD-5B2BD9F611C5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1C3D4D1-7697-4ABF-A303-FA2627F3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D662877A-2087-4178-8463-DC5A493F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3796E-8998-4256-A5E5-04E05A4977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428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3C478F2D-C168-42ED-B9DE-8728E7E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5382-B22A-4C61-B950-8F6AA33292A5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15AED64B-867F-45EE-99D3-D5E04B8D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1745EBD4-7968-447B-A451-95737C7E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E1C6A-26B4-4F4F-9E37-5845CE9F4E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86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B0748559-8658-4058-B6C2-F2B677885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E77B047A-2943-42FD-B3BA-D964D1C6B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45F29F-A8C7-4928-84F4-2BA26F0B6D24}" type="datetimeFigureOut">
              <a:rPr lang="sl-SI"/>
              <a:pPr>
                <a:defRPr/>
              </a:pPr>
              <a:t>18. 10. 2020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EAAF478-3366-4A65-BAFD-98AB896B1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9FEAD68-98D2-4BC8-B2E3-C24ED73AC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5D20DB49-0694-4C7A-B066-8C6D20E3C66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666EEF8-8FC8-4D42-9691-65331046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53" r:id="rId2"/>
    <p:sldLayoutId id="2147483762" r:id="rId3"/>
    <p:sldLayoutId id="2147483754" r:id="rId4"/>
    <p:sldLayoutId id="2147483763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hyperlink" Target="http://images.google.si/imgres?imgurl=http://www.linternaute.com/savoir/dossier/06/mozart/images/tombe2.jpg&amp;imgrefurl=http://www.linternaute.com/savoir/dossier/06/mozart/mort.shtml&amp;h=220&amp;w=200&amp;sz=10&amp;hl=sl&amp;start=62&amp;tbnid=q6b3GaNWIOfcDM:&amp;tbnh=107&amp;tbnw=97&amp;prev=/images%3Fq%3Dmozart%26start%3D60%26ndsp%3D20%26svnum%3D10%26hl%3Dsl%26lr%3D%26sa%3D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tf2Q4yyuJ0" TargetMode="External"/><Relationship Id="rId2" Type="http://schemas.openxmlformats.org/officeDocument/2006/relationships/hyperlink" Target="http://www.youtube.com/watch?v=bofe64-dG0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D24670-C1A2-462A-BB37-14F8A3A8A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1844675"/>
            <a:ext cx="8713787" cy="4752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1. Rojen v Salzburgu v glasbeni družini (oče je bil violinist in skladatelj).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l-SI" dirty="0"/>
          </a:p>
        </p:txBody>
      </p:sp>
      <p:sp>
        <p:nvSpPr>
          <p:cNvPr id="2050" name="Title 1">
            <a:extLst>
              <a:ext uri="{FF2B5EF4-FFF2-40B4-BE49-F238E27FC236}">
                <a16:creationId xmlns:a16="http://schemas.microsoft.com/office/drawing/2014/main" id="{3D86A271-5B68-4B7C-BD7A-1EF961092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l-SI"/>
            </a:br>
            <a:br>
              <a:rPr lang="sl-SI"/>
            </a:br>
            <a:br>
              <a:rPr lang="sl-SI"/>
            </a:br>
            <a:br>
              <a:rPr lang="sl-SI"/>
            </a:br>
            <a:r>
              <a:rPr lang="sl-SI" sz="4000"/>
              <a:t>WOLFGANG AMADEUS MOZART</a:t>
            </a:r>
            <a:br>
              <a:rPr lang="sl-SI" sz="4000"/>
            </a:br>
            <a:r>
              <a:rPr lang="sl-SI" sz="4000"/>
              <a:t>(1756 – 1791)</a:t>
            </a:r>
          </a:p>
        </p:txBody>
      </p:sp>
      <p:pic>
        <p:nvPicPr>
          <p:cNvPr id="2052" name="Picture 3" descr="MOZART3.jpg">
            <a:extLst>
              <a:ext uri="{FF2B5EF4-FFF2-40B4-BE49-F238E27FC236}">
                <a16:creationId xmlns:a16="http://schemas.microsoft.com/office/drawing/2014/main" id="{07391FF9-30DA-4FA6-85E6-B1732F283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31686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MOZART2.jpg">
            <a:extLst>
              <a:ext uri="{FF2B5EF4-FFF2-40B4-BE49-F238E27FC236}">
                <a16:creationId xmlns:a16="http://schemas.microsoft.com/office/drawing/2014/main" id="{1ACB9FAC-98BC-480D-9897-65B3A3D4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2708275"/>
            <a:ext cx="45624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5241EA22-0C0F-4B86-A254-D68F4E54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8. REQUIEM je </a:t>
            </a:r>
            <a:r>
              <a:rPr lang="sl-SI" altLang="sl-SI">
                <a:solidFill>
                  <a:srgbClr val="FF0000"/>
                </a:solidFill>
              </a:rPr>
              <a:t>maša</a:t>
            </a:r>
            <a:r>
              <a:rPr lang="sl-SI" altLang="sl-SI"/>
              <a:t> za umrle.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6ACB4DD-1AB1-495E-B80A-7C24CFF7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l-SI"/>
              <a:t>Mozartova družina</a:t>
            </a:r>
          </a:p>
        </p:txBody>
      </p:sp>
      <p:pic>
        <p:nvPicPr>
          <p:cNvPr id="4" name="Picture 5" descr="Leop%201">
            <a:extLst>
              <a:ext uri="{FF2B5EF4-FFF2-40B4-BE49-F238E27FC236}">
                <a16:creationId xmlns:a16="http://schemas.microsoft.com/office/drawing/2014/main" id="{A4917DD4-5B4A-405A-AB3B-11CFD69685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000125"/>
            <a:ext cx="1608138" cy="1998663"/>
          </a:xfrm>
          <a:noFill/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82B74740-4E80-413A-B506-CD736264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000375"/>
            <a:ext cx="1785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/>
              <a:t>Mozartov oče Leopold</a:t>
            </a:r>
          </a:p>
        </p:txBody>
      </p:sp>
      <p:pic>
        <p:nvPicPr>
          <p:cNvPr id="6" name="Picture 10" descr="Nannerl">
            <a:extLst>
              <a:ext uri="{FF2B5EF4-FFF2-40B4-BE49-F238E27FC236}">
                <a16:creationId xmlns:a16="http://schemas.microsoft.com/office/drawing/2014/main" id="{9FE11D4A-C4C3-4D0F-AF02-86F7939A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71563"/>
            <a:ext cx="20066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BE9F7F38-25E2-405D-ABD2-FB1D4C9F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071813"/>
            <a:ext cx="2655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Mozartova sestra Ana</a:t>
            </a:r>
          </a:p>
        </p:txBody>
      </p:sp>
      <p:pic>
        <p:nvPicPr>
          <p:cNvPr id="8" name="Picture 8" descr="Maria%20Anna%20Mozart">
            <a:extLst>
              <a:ext uri="{FF2B5EF4-FFF2-40B4-BE49-F238E27FC236}">
                <a16:creationId xmlns:a16="http://schemas.microsoft.com/office/drawing/2014/main" id="{194B10E7-B209-4D98-A8AD-E241649A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71563"/>
            <a:ext cx="1857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9D89B617-DAEA-43E1-B59E-ED6BD764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000375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/>
              <a:t>Mozartova mama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3404D87-F93F-4B25-9A37-5048D8D3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643313"/>
            <a:ext cx="34290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8E9BAA32-BFB5-401C-B0D5-E7C34C73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628650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Družina Mozart</a:t>
            </a:r>
          </a:p>
        </p:txBody>
      </p:sp>
      <p:pic>
        <p:nvPicPr>
          <p:cNvPr id="12" name="Slika 11" descr="461px-Costanze_Mozart_by_Lange_1782.jpg">
            <a:extLst>
              <a:ext uri="{FF2B5EF4-FFF2-40B4-BE49-F238E27FC236}">
                <a16:creationId xmlns:a16="http://schemas.microsoft.com/office/drawing/2014/main" id="{FBD72D67-AA34-447D-8143-5D5E9C4B2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43313"/>
            <a:ext cx="20812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2E1D25C-D314-4628-A821-F87B244E4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15063"/>
            <a:ext cx="299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Mozartova žena Constanza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0FAD61-21E4-4510-BFB7-E9935F9B0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713788" cy="5976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800" dirty="0"/>
              <a:t>2. Glasbeno pot je začel kot čudežni otrok: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sz="2800" dirty="0"/>
              <a:t> s 5 leti je kot pianist nastopal po evropskih mestih 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sz="2800" dirty="0"/>
              <a:t> pri 8 letih so mu v Londonu natisnili prvo simfonijo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sz="2800" dirty="0"/>
              <a:t> pri 12 letih je bila uprizorjena njegova prva opera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pic>
        <p:nvPicPr>
          <p:cNvPr id="3075" name="Picture 3" descr="MOZART1.jpg">
            <a:extLst>
              <a:ext uri="{FF2B5EF4-FFF2-40B4-BE49-F238E27FC236}">
                <a16:creationId xmlns:a16="http://schemas.microsoft.com/office/drawing/2014/main" id="{3100AC97-FA85-4758-8561-9B04C669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8638"/>
            <a:ext cx="31670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C547DC-A6CE-4273-8AD4-670A43F5A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214313"/>
            <a:ext cx="8305800" cy="642937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3. Ko je odrasel, ga je zaposlil salzburški nadškof.  Kmalu je odšel na Dunaj in se tam preživljal s komponiranjem in poučevanjem glasbe. Na Dunaju se je srečal tudi s Haydnom.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Star komaj 35 let je na Dunaju tudi umrl.</a:t>
            </a:r>
          </a:p>
        </p:txBody>
      </p:sp>
      <p:pic>
        <p:nvPicPr>
          <p:cNvPr id="3" name="Picture 12" descr="Austria-map_sl">
            <a:extLst>
              <a:ext uri="{FF2B5EF4-FFF2-40B4-BE49-F238E27FC236}">
                <a16:creationId xmlns:a16="http://schemas.microsoft.com/office/drawing/2014/main" id="{B9434C73-BFA2-4C04-B969-9CC8580C2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571750"/>
            <a:ext cx="442912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germ_18-SLZ-Mozart's-Birthp">
            <a:extLst>
              <a:ext uri="{FF2B5EF4-FFF2-40B4-BE49-F238E27FC236}">
                <a16:creationId xmlns:a16="http://schemas.microsoft.com/office/drawing/2014/main" id="{FF07D2A6-C424-4DDA-9AE6-0BE71C81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00313"/>
            <a:ext cx="15938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tombe2">
            <a:hlinkClick r:id="rId4"/>
            <a:extLst>
              <a:ext uri="{FF2B5EF4-FFF2-40B4-BE49-F238E27FC236}">
                <a16:creationId xmlns:a16="http://schemas.microsoft.com/office/drawing/2014/main" id="{132696FB-41DD-4FA3-A880-913248BB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150018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4E5706F6-5A75-41CE-B852-273D5467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143375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latin typeface="Arial Black" panose="020B0A04020102020204" pitchFamily="34" charset="0"/>
              </a:rPr>
              <a:t>*1756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AF3F9A87-000E-4B2C-968F-665EC685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6215063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latin typeface="Arial Black" panose="020B0A04020102020204" pitchFamily="34" charset="0"/>
              </a:rPr>
              <a:t>+1791</a:t>
            </a:r>
          </a:p>
        </p:txBody>
      </p: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D9C7747E-944F-4383-91C5-9E8CA23F82BD}"/>
              </a:ext>
            </a:extLst>
          </p:cNvPr>
          <p:cNvCxnSpPr/>
          <p:nvPr/>
        </p:nvCxnSpPr>
        <p:spPr>
          <a:xfrm rot="10800000">
            <a:off x="2214563" y="3643313"/>
            <a:ext cx="4000500" cy="714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>
            <a:extLst>
              <a:ext uri="{FF2B5EF4-FFF2-40B4-BE49-F238E27FC236}">
                <a16:creationId xmlns:a16="http://schemas.microsoft.com/office/drawing/2014/main" id="{E2187B3F-02DA-4A20-B159-9B85786388DF}"/>
              </a:ext>
            </a:extLst>
          </p:cNvPr>
          <p:cNvCxnSpPr/>
          <p:nvPr/>
        </p:nvCxnSpPr>
        <p:spPr>
          <a:xfrm rot="10800000" flipV="1">
            <a:off x="2143125" y="4214813"/>
            <a:ext cx="5857875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0" descr="baby01">
            <a:extLst>
              <a:ext uri="{FF2B5EF4-FFF2-40B4-BE49-F238E27FC236}">
                <a16:creationId xmlns:a16="http://schemas.microsoft.com/office/drawing/2014/main" id="{46D929AA-FD42-40C3-9145-DBB7834163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6873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F4C7CA-626A-4308-AC72-FEBDF6529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1125538"/>
            <a:ext cx="8640763" cy="539908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* 41 simfonij. Zadnja simfonija se imenuje JUPITER.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* Violinski, klavirski … koncerti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* Opere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Figarova svatba, Don Juan, Čarobna piščal …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* Mala nočna glasba (orkestralna skladba z več stavki)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>
                <a:solidFill>
                  <a:schemeClr val="bg1"/>
                </a:solidFill>
                <a:latin typeface="Times New Roman"/>
                <a:cs typeface="Times New Roman"/>
              </a:rPr>
              <a:t>♪</a:t>
            </a:r>
            <a:r>
              <a:rPr lang="sl-SI" sz="2800" dirty="0">
                <a:solidFill>
                  <a:schemeClr val="bg1"/>
                </a:solidFill>
              </a:rPr>
              <a:t>http://www.youtube.com/watch?v=YxEMJ5ba4qc</a:t>
            </a:r>
            <a:endParaRPr lang="sl-SI" sz="2800" dirty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* Sonate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* Requiem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43530-1230-47E5-AF89-3071D240D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04665"/>
            <a:ext cx="7772400" cy="64807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3600"/>
              <a:t>4. Dela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BE9763B-EDFC-40E4-A20C-6A3DC22D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333375"/>
            <a:ext cx="8964612" cy="61912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5. </a:t>
            </a:r>
            <a:r>
              <a:rPr lang="sl-SI" altLang="sl-SI">
                <a:solidFill>
                  <a:srgbClr val="FF0000"/>
                </a:solidFill>
              </a:rPr>
              <a:t>SONATA </a:t>
            </a:r>
            <a:r>
              <a:rPr lang="sl-SI" altLang="sl-SI"/>
              <a:t>je glasbena oblika pisana za en instrument.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Oblikovno je enaka simfoniji (torej, ima 4. stavke: 1. st. = hiter,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2. st. = počasen …).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♪ Sonata za klavir v A-duru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l-SI" altLang="sl-SI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RONDO</a:t>
            </a: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 je večdelna glasbena oblika, kjer se del A večkrat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ponovi – kroži, vmes pa se pojavljajo še drugi deli.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A  B A C A + coda (finale)	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♥  ♦  ♥ ● ♥ + coda (finale)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♪ Mala nočna glasba (rondo)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9219" name="Picture 3" descr="rondo1_1910.jpg">
            <a:extLst>
              <a:ext uri="{FF2B5EF4-FFF2-40B4-BE49-F238E27FC236}">
                <a16:creationId xmlns:a16="http://schemas.microsoft.com/office/drawing/2014/main" id="{1130BAE3-F717-47FB-858C-EED3A85CC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3810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8978CF2B-7EB8-4F52-B8B5-B602A86CD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1912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7. </a:t>
            </a:r>
            <a:r>
              <a:rPr lang="sl-SI" altLang="sl-SI">
                <a:solidFill>
                  <a:srgbClr val="FF0000"/>
                </a:solidFill>
              </a:rPr>
              <a:t>OPERA</a:t>
            </a:r>
            <a:r>
              <a:rPr lang="sl-SI" altLang="sl-SI"/>
              <a:t> (beseda izhaja iz latinske besede in pomeni delo)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je glasbeno-scensko delo, pri katerem nastopajoči pojejo,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igrajo ter plešejo, spremlja pa jih orkester. Opera temelji na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zgodbi, tragični ali komični.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OPERA BUFFA = opera, ki ima komično vsebino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OPERA SERIA = opera, ki ima resno, tragično vsebino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0243" name="Picture 3" descr="rsys_26125_48da6b24de2dd.jpg">
            <a:extLst>
              <a:ext uri="{FF2B5EF4-FFF2-40B4-BE49-F238E27FC236}">
                <a16:creationId xmlns:a16="http://schemas.microsoft.com/office/drawing/2014/main" id="{5750B8D5-B4C1-4831-A853-17967CC43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57975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70CC453-A4EF-491E-9EE5-33231DD5E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60350"/>
            <a:ext cx="8642350" cy="61214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Opera je sestavljena iz več delov: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l-SI" sz="2400" dirty="0"/>
              <a:t>UVERTURA (uvod v opero, ki jo izvaja samo orkester).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l-SI" sz="2400" dirty="0"/>
              <a:t>DEJANJA (3 ali 4)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l-SI" sz="2400" dirty="0"/>
              <a:t>PRIZORI (so znotraj dejanj)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l-SI" sz="2400" dirty="0"/>
              <a:t>FINALE (zaključek)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V operi nastopajo: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* SOLIST (solisti), ki pojejo arije (arija je spevna pesem)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* DUET, TERCET …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* PEVSKI ZBOR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* PLESALCI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Operno besedilo imenujemo LIBRETO, pisca opernih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besedil pa je LIBRETIST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E4C1CB-1BFE-43EE-9F93-DC64E8480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04813"/>
            <a:ext cx="8362950" cy="6048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bg1"/>
                </a:solidFill>
                <a:latin typeface="Times New Roman"/>
                <a:cs typeface="Times New Roman"/>
              </a:rPr>
              <a:t>♪ Arija kraljice noči iz opere Čarobna piščal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http://www.youtube.com/watch?v=bofe64-dG0A</a:t>
            </a:r>
            <a:endParaRPr lang="sl-SI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>
                <a:solidFill>
                  <a:schemeClr val="bg1"/>
                </a:solidFill>
                <a:hlinkClick r:id="rId3"/>
              </a:rPr>
              <a:t>http://www.youtube.com/watch?v=qtf2Q4yyuJ0</a:t>
            </a:r>
            <a:endParaRPr lang="sl-SI" sz="2000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sz="2000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12291" name="Picture 3" descr="Opera-Ljubljana.jpg">
            <a:extLst>
              <a:ext uri="{FF2B5EF4-FFF2-40B4-BE49-F238E27FC236}">
                <a16:creationId xmlns:a16="http://schemas.microsoft.com/office/drawing/2014/main" id="{FDD85244-5F3D-4719-98C6-7340C5F1F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6004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australia-sydney-opera-house.jpg">
            <a:extLst>
              <a:ext uri="{FF2B5EF4-FFF2-40B4-BE49-F238E27FC236}">
                <a16:creationId xmlns:a16="http://schemas.microsoft.com/office/drawing/2014/main" id="{849026CF-E51C-40A4-B831-E580CD824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5099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lendar_opera.jpg">
            <a:extLst>
              <a:ext uri="{FF2B5EF4-FFF2-40B4-BE49-F238E27FC236}">
                <a16:creationId xmlns:a16="http://schemas.microsoft.com/office/drawing/2014/main" id="{912778D9-9607-4C19-8D02-4BDEA0591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62488"/>
            <a:ext cx="302418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469</Words>
  <Application>Microsoft Office PowerPoint</Application>
  <PresentationFormat>Diaprojekcija na zaslonu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Constantia</vt:lpstr>
      <vt:lpstr>Wingdings 2</vt:lpstr>
      <vt:lpstr>Calibri</vt:lpstr>
      <vt:lpstr>Arial Black</vt:lpstr>
      <vt:lpstr>Times New Roman</vt:lpstr>
      <vt:lpstr>Paper</vt:lpstr>
      <vt:lpstr>    WOLFGANG AMADEUS MOZART (1756 – 1791)</vt:lpstr>
      <vt:lpstr>Mozartova družina</vt:lpstr>
      <vt:lpstr>PowerPointova predstavitev</vt:lpstr>
      <vt:lpstr>PowerPointova predstavitev</vt:lpstr>
      <vt:lpstr>4. Dela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WOLFGANG AMADEUS MOZART (1756 – 1791)</dc:title>
  <dc:creator>Urban</dc:creator>
  <cp:lastModifiedBy>Lucija Tozon</cp:lastModifiedBy>
  <cp:revision>23</cp:revision>
  <dcterms:created xsi:type="dcterms:W3CDTF">2010-11-01T19:44:26Z</dcterms:created>
  <dcterms:modified xsi:type="dcterms:W3CDTF">2020-10-18T08:26:26Z</dcterms:modified>
</cp:coreProperties>
</file>