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70" r:id="rId9"/>
    <p:sldId id="271" r:id="rId10"/>
    <p:sldId id="272" r:id="rId11"/>
    <p:sldId id="273" r:id="rId12"/>
    <p:sldId id="265" r:id="rId13"/>
    <p:sldId id="268" r:id="rId14"/>
    <p:sldId id="264" r:id="rId15"/>
    <p:sldId id="266"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6" d="100"/>
          <a:sy n="56" d="100"/>
        </p:scale>
        <p:origin x="730"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l-SI"/>
              <a:t>Kliknite, če želite urediti slog naslova matrice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l-SI"/>
              <a:t>Kliknite, če želite urediti slog naslova matrice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5A61015F-7CC6-4D0A-9D87-873EA4C304CC}" type="datetimeFigureOut">
              <a:rPr lang="en-US" dirty="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024128" y="2967788"/>
            <a:ext cx="4754880" cy="334157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l-SI"/>
              <a:t>Uredite sloge besedila matrice</a:t>
            </a:r>
          </a:p>
        </p:txBody>
      </p:sp>
      <p:sp>
        <p:nvSpPr>
          <p:cNvPr id="6" name="Content Placeholder 5"/>
          <p:cNvSpPr>
            <a:spLocks noGrp="1"/>
          </p:cNvSpPr>
          <p:nvPr>
            <p:ph sz="quarter" idx="4"/>
          </p:nvPr>
        </p:nvSpPr>
        <p:spPr>
          <a:xfrm>
            <a:off x="5990888" y="2967788"/>
            <a:ext cx="4754880" cy="334157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10/25/2020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10/25/2020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10/25/2020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l-SI"/>
              <a:t>Kliknite, če želite urediti slog naslova matrice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05C68B11-C5A8-448C-8CE9-B1A273C79CFC}" type="datetimeFigureOut">
              <a:rPr lang="en-US" dirty="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C7616CA0-919D-4A49-9C8A-62FDFB3A5183}" type="datetimeFigureOut">
              <a:rPr lang="en-US" dirty="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10/25/2020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xhere.com/en/photo/1371205"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pZcaf9GfyWs&amp;list=RDpZcaf9GfyWs&amp;start_radio=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JTc1mDieQI8&amp;t=343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b2pa9WmJ-7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youtube.com/watch?v=k1-TrAvp_xs" TargetMode="Externa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pl.wikipedia.org/wiki/Plik:Wolfgang-amadeus-mozart_1-revert.jp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Mozart_painted_by_Greuze_1763-64-detail.jpg"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restarthc.tistory.com/52"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sk.wikipedia.org/wiki/Anna_Maria_Mozartov%C3%A1"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Wolfgang_Amadeus_Mozart"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stebanlopezgonzalez.com/2015/08/07/la-musica-ese-excelso-misterio/"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Joseph_Lange"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Anton_Walter"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78E3BC-3EB5-47C2-ADAE-FFDAFEBC7DB5}"/>
              </a:ext>
            </a:extLst>
          </p:cNvPr>
          <p:cNvSpPr>
            <a:spLocks noGrp="1"/>
          </p:cNvSpPr>
          <p:nvPr>
            <p:ph type="ctrTitle"/>
          </p:nvPr>
        </p:nvSpPr>
        <p:spPr/>
        <p:txBody>
          <a:bodyPr/>
          <a:lstStyle/>
          <a:p>
            <a:r>
              <a:rPr lang="sl-SI" dirty="0"/>
              <a:t>DUNAJSKI KLASIKI</a:t>
            </a:r>
          </a:p>
        </p:txBody>
      </p:sp>
      <p:sp>
        <p:nvSpPr>
          <p:cNvPr id="3" name="Podnaslov 2">
            <a:extLst>
              <a:ext uri="{FF2B5EF4-FFF2-40B4-BE49-F238E27FC236}">
                <a16:creationId xmlns:a16="http://schemas.microsoft.com/office/drawing/2014/main" id="{6ACF8ABE-968E-4A3D-A4A7-1CC6209F0371}"/>
              </a:ext>
            </a:extLst>
          </p:cNvPr>
          <p:cNvSpPr>
            <a:spLocks noGrp="1"/>
          </p:cNvSpPr>
          <p:nvPr>
            <p:ph type="subTitle" idx="1"/>
          </p:nvPr>
        </p:nvSpPr>
        <p:spPr/>
        <p:txBody>
          <a:bodyPr/>
          <a:lstStyle/>
          <a:p>
            <a:r>
              <a:rPr lang="sl-SI" dirty="0"/>
              <a:t>WOLFGANG AMADEUS </a:t>
            </a:r>
            <a:r>
              <a:rPr lang="sl-SI" b="1" dirty="0"/>
              <a:t>MOZART</a:t>
            </a:r>
          </a:p>
          <a:p>
            <a:endParaRPr lang="sl-SI" b="1" dirty="0"/>
          </a:p>
        </p:txBody>
      </p:sp>
    </p:spTree>
    <p:extLst>
      <p:ext uri="{BB962C8B-B14F-4D97-AF65-F5344CB8AC3E}">
        <p14:creationId xmlns:p14="http://schemas.microsoft.com/office/powerpoint/2010/main" val="146514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CB507B-B64A-4024-BD3D-F94FFF0C10CD}"/>
              </a:ext>
            </a:extLst>
          </p:cNvPr>
          <p:cNvSpPr>
            <a:spLocks noGrp="1"/>
          </p:cNvSpPr>
          <p:nvPr>
            <p:ph type="title"/>
          </p:nvPr>
        </p:nvSpPr>
        <p:spPr/>
        <p:txBody>
          <a:bodyPr/>
          <a:lstStyle/>
          <a:p>
            <a:r>
              <a:rPr lang="sl-SI" dirty="0"/>
              <a:t>FINANČNA in OSEBNA kriza</a:t>
            </a:r>
          </a:p>
        </p:txBody>
      </p:sp>
      <p:sp>
        <p:nvSpPr>
          <p:cNvPr id="3" name="Označba mesta vsebine 2">
            <a:extLst>
              <a:ext uri="{FF2B5EF4-FFF2-40B4-BE49-F238E27FC236}">
                <a16:creationId xmlns:a16="http://schemas.microsoft.com/office/drawing/2014/main" id="{1E1D547B-DCB1-4E5C-A699-98C85A7713E6}"/>
              </a:ext>
            </a:extLst>
          </p:cNvPr>
          <p:cNvSpPr>
            <a:spLocks noGrp="1"/>
          </p:cNvSpPr>
          <p:nvPr>
            <p:ph idx="1"/>
          </p:nvPr>
        </p:nvSpPr>
        <p:spPr/>
        <p:txBody>
          <a:bodyPr/>
          <a:lstStyle/>
          <a:p>
            <a:r>
              <a:rPr lang="sl-SI" dirty="0"/>
              <a:t>Po letu 1788 se je njegovo finančno stanje pričelo slabšati. V tem času je bil Mozart tudi manj ustvarjalen, vseeno pa je nastalo nekaj njegovih največjih del: simfonije št. 39, 40 in 41 (vse tri v času nekaj mesecev) in opera </a:t>
            </a:r>
            <a:r>
              <a:rPr lang="sl-SI" dirty="0" err="1"/>
              <a:t>Cosi</a:t>
            </a:r>
            <a:r>
              <a:rPr lang="sl-SI" dirty="0"/>
              <a:t> fan </a:t>
            </a:r>
            <a:r>
              <a:rPr lang="sl-SI" dirty="0" err="1"/>
              <a:t>tutte</a:t>
            </a:r>
            <a:r>
              <a:rPr lang="sl-SI" dirty="0"/>
              <a:t>. </a:t>
            </a:r>
          </a:p>
          <a:p>
            <a:r>
              <a:rPr lang="sl-SI" dirty="0"/>
              <a:t>Preselil se je v predmestje Dunaja in prijatelje prosil za posojilo. Leta 1791 je kazalo, da se bo rešil vseh dolgov, saj je v Pragi njegova opera </a:t>
            </a:r>
            <a:r>
              <a:rPr lang="sl-SI" dirty="0" err="1"/>
              <a:t>Clemenza</a:t>
            </a:r>
            <a:r>
              <a:rPr lang="sl-SI" dirty="0"/>
              <a:t> di Tito doživela velik uspeh. Sredi leta je dobil tudi naročilo za posmrtno mašo </a:t>
            </a:r>
            <a:r>
              <a:rPr lang="sl-SI" dirty="0" err="1"/>
              <a:t>Requiem</a:t>
            </a:r>
            <a:r>
              <a:rPr lang="sl-SI" dirty="0"/>
              <a:t> in plačilo v naprej. </a:t>
            </a:r>
          </a:p>
          <a:p>
            <a:pPr marL="0" indent="0">
              <a:buNone/>
            </a:pPr>
            <a:r>
              <a:rPr lang="sl-SI" dirty="0"/>
              <a:t>Septembra se je še udeležil premiere svoje Čarobne piščali na Dunaju, novembra, pa se je bolezen poslabšala. Mučile so ga  otekline, bolečine, in napadi bruhanja - vendar je ostal do konca osredotočen na </a:t>
            </a:r>
            <a:r>
              <a:rPr lang="sl-SI" i="1" dirty="0" err="1"/>
              <a:t>Requiem</a:t>
            </a:r>
            <a:r>
              <a:rPr lang="sl-SI" dirty="0"/>
              <a:t> in njegovo dokončanje. </a:t>
            </a:r>
          </a:p>
          <a:p>
            <a:pPr marL="0" indent="0">
              <a:buNone/>
            </a:pPr>
            <a:r>
              <a:rPr lang="sl-SI" dirty="0"/>
              <a:t>Žal mu to ni uspelo…</a:t>
            </a:r>
          </a:p>
        </p:txBody>
      </p:sp>
    </p:spTree>
    <p:extLst>
      <p:ext uri="{BB962C8B-B14F-4D97-AF65-F5344CB8AC3E}">
        <p14:creationId xmlns:p14="http://schemas.microsoft.com/office/powerpoint/2010/main" val="1680912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CEDB1EA-A465-40AF-9589-CA2F669A3FE2}"/>
              </a:ext>
            </a:extLst>
          </p:cNvPr>
          <p:cNvSpPr>
            <a:spLocks noGrp="1"/>
          </p:cNvSpPr>
          <p:nvPr>
            <p:ph type="title"/>
          </p:nvPr>
        </p:nvSpPr>
        <p:spPr/>
        <p:txBody>
          <a:bodyPr/>
          <a:lstStyle/>
          <a:p>
            <a:r>
              <a:rPr lang="sl-SI" dirty="0"/>
              <a:t>smrt</a:t>
            </a:r>
          </a:p>
        </p:txBody>
      </p:sp>
      <p:sp>
        <p:nvSpPr>
          <p:cNvPr id="3" name="Označba mesta vsebine 2">
            <a:extLst>
              <a:ext uri="{FF2B5EF4-FFF2-40B4-BE49-F238E27FC236}">
                <a16:creationId xmlns:a16="http://schemas.microsoft.com/office/drawing/2014/main" id="{42BD7CC0-0C7F-4EA7-9D08-DFF620FDCDD0}"/>
              </a:ext>
            </a:extLst>
          </p:cNvPr>
          <p:cNvSpPr>
            <a:spLocks noGrp="1"/>
          </p:cNvSpPr>
          <p:nvPr>
            <p:ph idx="1"/>
          </p:nvPr>
        </p:nvSpPr>
        <p:spPr/>
        <p:txBody>
          <a:bodyPr>
            <a:normAutofit lnSpcReduction="10000"/>
          </a:bodyPr>
          <a:lstStyle/>
          <a:p>
            <a:r>
              <a:rPr lang="sl-SI" sz="2400" b="1" dirty="0"/>
              <a:t>5</a:t>
            </a:r>
            <a:r>
              <a:rPr lang="sl-SI" sz="2800" b="1" dirty="0"/>
              <a:t>. decembra 1791 </a:t>
            </a:r>
            <a:r>
              <a:rPr lang="sl-SI" sz="2800" dirty="0"/>
              <a:t>ob enih zjutraj je Mozart umrl, star 35 let. </a:t>
            </a:r>
          </a:p>
          <a:p>
            <a:r>
              <a:rPr lang="sl-SI" sz="2800" dirty="0"/>
              <a:t>6. decembra je bil pokopan na pokopališču St. Marx. Pogrebnega obreda se je verjetno udeležilo manj kot deset ljudi. Pokopan je bil v skupnem grobu, v kakršne so navadno pokopavali reveže, na njegov grob pa niso postavili niti križa, tako da pozneje njegovih posmrtnih ostankov ni bilo nikoli več mogoče najti.  </a:t>
            </a:r>
          </a:p>
          <a:p>
            <a:r>
              <a:rPr lang="sl-SI" sz="2800" dirty="0"/>
              <a:t>Kljub skromnosti in anonimnosti pogreba Mozart ni umrl pozabljen in osamljen; slovesnosti v njegov spomin na Dunaju in v Pragi je obiskalo veliko ljudi, prav tako pa je vladalo veliko zanimanje za njegova dela, ki se je nato le še povečevalo</a:t>
            </a:r>
            <a:r>
              <a:rPr lang="sl-SI" dirty="0"/>
              <a:t>.</a:t>
            </a:r>
          </a:p>
        </p:txBody>
      </p:sp>
      <p:pic>
        <p:nvPicPr>
          <p:cNvPr id="5" name="Slika 4">
            <a:extLst>
              <a:ext uri="{FF2B5EF4-FFF2-40B4-BE49-F238E27FC236}">
                <a16:creationId xmlns:a16="http://schemas.microsoft.com/office/drawing/2014/main" id="{232BBEC6-B592-4277-B2A4-3C92E1EA662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06661" y="203898"/>
            <a:ext cx="2972277" cy="1981518"/>
          </a:xfrm>
          <a:prstGeom prst="rect">
            <a:avLst/>
          </a:prstGeom>
        </p:spPr>
      </p:pic>
    </p:spTree>
    <p:extLst>
      <p:ext uri="{BB962C8B-B14F-4D97-AF65-F5344CB8AC3E}">
        <p14:creationId xmlns:p14="http://schemas.microsoft.com/office/powerpoint/2010/main" val="2510600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F00567F-C61B-4D8D-AFA4-13BFCD1C0B6C}"/>
              </a:ext>
            </a:extLst>
          </p:cNvPr>
          <p:cNvSpPr>
            <a:spLocks noGrp="1"/>
          </p:cNvSpPr>
          <p:nvPr>
            <p:ph type="title"/>
          </p:nvPr>
        </p:nvSpPr>
        <p:spPr/>
        <p:txBody>
          <a:bodyPr/>
          <a:lstStyle/>
          <a:p>
            <a:r>
              <a:rPr lang="sl-SI" dirty="0">
                <a:solidFill>
                  <a:srgbClr val="FF0000"/>
                </a:solidFill>
              </a:rPr>
              <a:t>Dela w. a. </a:t>
            </a:r>
            <a:r>
              <a:rPr lang="sl-SI" dirty="0" err="1">
                <a:solidFill>
                  <a:srgbClr val="FF0000"/>
                </a:solidFill>
              </a:rPr>
              <a:t>mozarta</a:t>
            </a:r>
            <a:r>
              <a:rPr lang="sl-SI" dirty="0">
                <a:solidFill>
                  <a:srgbClr val="FF0000"/>
                </a:solidFill>
              </a:rPr>
              <a:t> - </a:t>
            </a:r>
            <a:r>
              <a:rPr lang="sl-SI" sz="6000" dirty="0">
                <a:solidFill>
                  <a:srgbClr val="FF0000"/>
                </a:solidFill>
              </a:rPr>
              <a:t>opera</a:t>
            </a:r>
          </a:p>
        </p:txBody>
      </p:sp>
      <p:sp>
        <p:nvSpPr>
          <p:cNvPr id="3" name="Označba mesta vsebine 2">
            <a:extLst>
              <a:ext uri="{FF2B5EF4-FFF2-40B4-BE49-F238E27FC236}">
                <a16:creationId xmlns:a16="http://schemas.microsoft.com/office/drawing/2014/main" id="{C3F4B352-7217-4E72-A5A4-802FAAF7651F}"/>
              </a:ext>
            </a:extLst>
          </p:cNvPr>
          <p:cNvSpPr>
            <a:spLocks noGrp="1"/>
          </p:cNvSpPr>
          <p:nvPr>
            <p:ph idx="1"/>
          </p:nvPr>
        </p:nvSpPr>
        <p:spPr/>
        <p:txBody>
          <a:bodyPr>
            <a:normAutofit fontScale="25000" lnSpcReduction="20000"/>
          </a:bodyPr>
          <a:lstStyle/>
          <a:p>
            <a:r>
              <a:rPr lang="sl-SI" sz="11200" dirty="0"/>
              <a:t>Mozart je komponiral z izredno lahkoto in izredno hitro. </a:t>
            </a:r>
          </a:p>
          <a:p>
            <a:r>
              <a:rPr lang="sl-SI" sz="11200" dirty="0"/>
              <a:t>Zapustil je preko 600 obsežnih del. </a:t>
            </a:r>
          </a:p>
          <a:p>
            <a:r>
              <a:rPr lang="sl-SI" sz="11200" dirty="0"/>
              <a:t>Mozart je bil eden največjih skladateljev </a:t>
            </a:r>
            <a:r>
              <a:rPr lang="sl-SI" sz="11200" b="1" dirty="0"/>
              <a:t>opere i</a:t>
            </a:r>
            <a:r>
              <a:rPr lang="sl-SI" sz="11200" dirty="0"/>
              <a:t>n eden resnično velikih skladateljev, ki so močno vplivali na umetniški razvoj te glasbene zvrsti. </a:t>
            </a:r>
          </a:p>
          <a:p>
            <a:r>
              <a:rPr lang="sl-SI" sz="11200" dirty="0"/>
              <a:t>Njegova genialnost ni samo v tem, da je svoje opere napolnil s </a:t>
            </a:r>
            <a:r>
              <a:rPr lang="sl-SI" sz="11200" u="sng" dirty="0"/>
              <a:t>čudovito glasbo</a:t>
            </a:r>
            <a:r>
              <a:rPr lang="sl-SI" sz="11200" dirty="0"/>
              <a:t>, temveč so tako edinstvene tudi zato, ker so </a:t>
            </a:r>
            <a:r>
              <a:rPr lang="sl-SI" sz="11200" u="sng" dirty="0"/>
              <a:t>resnično ogledalo človeškega vedenja</a:t>
            </a:r>
            <a:r>
              <a:rPr lang="sl-SI" sz="11200" dirty="0"/>
              <a:t>. Vsaka opera zase je skrbno glasbeno orisana, ima dosledno dramatično dogajanje, v njih je vešče in zanesljivo obdelal precej zapletene psihološke motive. Vse to pa je dosegel, ne da bi prekršil dobra pravila glasbene oblike.</a:t>
            </a:r>
          </a:p>
          <a:p>
            <a:br>
              <a:rPr lang="sl-SI" sz="6000" dirty="0"/>
            </a:br>
            <a:endParaRPr lang="sl-SI" sz="6000" dirty="0"/>
          </a:p>
          <a:p>
            <a:endParaRPr lang="sl-SI" dirty="0"/>
          </a:p>
          <a:p>
            <a:endParaRPr lang="sl-SI" dirty="0"/>
          </a:p>
        </p:txBody>
      </p:sp>
    </p:spTree>
    <p:extLst>
      <p:ext uri="{BB962C8B-B14F-4D97-AF65-F5344CB8AC3E}">
        <p14:creationId xmlns:p14="http://schemas.microsoft.com/office/powerpoint/2010/main" val="1633308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4B0C89E-AA90-4144-ACCA-06521DB617E3}"/>
              </a:ext>
            </a:extLst>
          </p:cNvPr>
          <p:cNvSpPr>
            <a:spLocks noGrp="1"/>
          </p:cNvSpPr>
          <p:nvPr>
            <p:ph type="title"/>
          </p:nvPr>
        </p:nvSpPr>
        <p:spPr/>
        <p:txBody>
          <a:bodyPr/>
          <a:lstStyle/>
          <a:p>
            <a:r>
              <a:rPr lang="sl-SI" dirty="0"/>
              <a:t>Naslovi oper</a:t>
            </a:r>
          </a:p>
        </p:txBody>
      </p:sp>
      <p:sp>
        <p:nvSpPr>
          <p:cNvPr id="3" name="Označba mesta vsebine 2">
            <a:extLst>
              <a:ext uri="{FF2B5EF4-FFF2-40B4-BE49-F238E27FC236}">
                <a16:creationId xmlns:a16="http://schemas.microsoft.com/office/drawing/2014/main" id="{07E9E6AB-92EE-4A70-8D34-AF9F1F7DA714}"/>
              </a:ext>
            </a:extLst>
          </p:cNvPr>
          <p:cNvSpPr>
            <a:spLocks noGrp="1"/>
          </p:cNvSpPr>
          <p:nvPr>
            <p:ph idx="1"/>
          </p:nvPr>
        </p:nvSpPr>
        <p:spPr>
          <a:xfrm>
            <a:off x="1024128" y="1733266"/>
            <a:ext cx="9720073" cy="4790364"/>
          </a:xfrm>
        </p:spPr>
        <p:txBody>
          <a:bodyPr>
            <a:noAutofit/>
          </a:bodyPr>
          <a:lstStyle/>
          <a:p>
            <a:pPr marL="0" indent="0">
              <a:buNone/>
            </a:pPr>
            <a:r>
              <a:rPr lang="sl-SI" sz="2000" b="1" dirty="0">
                <a:solidFill>
                  <a:srgbClr val="333333"/>
                </a:solidFill>
                <a:latin typeface="Arial" panose="020B0604020202020204" pitchFamily="34" charset="0"/>
              </a:rPr>
              <a:t>Die </a:t>
            </a:r>
            <a:r>
              <a:rPr lang="sl-SI" sz="2000" b="1" dirty="0" err="1">
                <a:solidFill>
                  <a:srgbClr val="333333"/>
                </a:solidFill>
                <a:latin typeface="Arial" panose="020B0604020202020204" pitchFamily="34" charset="0"/>
              </a:rPr>
              <a:t>Schuldigkeit</a:t>
            </a:r>
            <a:r>
              <a:rPr lang="sl-SI" sz="2000" b="1" dirty="0">
                <a:solidFill>
                  <a:srgbClr val="333333"/>
                </a:solidFill>
                <a:latin typeface="Arial" panose="020B0604020202020204" pitchFamily="34" charset="0"/>
              </a:rPr>
              <a:t> des </a:t>
            </a:r>
            <a:r>
              <a:rPr lang="sl-SI" sz="2000" b="1" dirty="0" err="1">
                <a:solidFill>
                  <a:srgbClr val="333333"/>
                </a:solidFill>
                <a:latin typeface="Arial" panose="020B0604020202020204" pitchFamily="34" charset="0"/>
              </a:rPr>
              <a:t>ersten</a:t>
            </a:r>
            <a:r>
              <a:rPr lang="sl-SI" sz="2000" b="1" dirty="0">
                <a:solidFill>
                  <a:srgbClr val="333333"/>
                </a:solidFill>
                <a:latin typeface="Arial" panose="020B0604020202020204" pitchFamily="34" charset="0"/>
              </a:rPr>
              <a:t> </a:t>
            </a:r>
            <a:r>
              <a:rPr lang="sl-SI" sz="2000" b="1" dirty="0" err="1">
                <a:solidFill>
                  <a:srgbClr val="333333"/>
                </a:solidFill>
                <a:latin typeface="Arial" panose="020B0604020202020204" pitchFamily="34" charset="0"/>
              </a:rPr>
              <a:t>Gebots</a:t>
            </a:r>
            <a:r>
              <a:rPr lang="sl-SI" sz="2000" b="1" dirty="0">
                <a:solidFill>
                  <a:srgbClr val="333333"/>
                </a:solidFill>
                <a:latin typeface="Arial" panose="020B0604020202020204" pitchFamily="34" charset="0"/>
              </a:rPr>
              <a:t> </a:t>
            </a:r>
            <a:r>
              <a:rPr lang="sl-SI" sz="2000" dirty="0">
                <a:solidFill>
                  <a:srgbClr val="333333"/>
                </a:solidFill>
                <a:latin typeface="Arial" panose="020B0604020202020204" pitchFamily="34" charset="0"/>
              </a:rPr>
              <a:t>(1767), </a:t>
            </a:r>
            <a:r>
              <a:rPr lang="sl-SI" sz="2000" b="1" dirty="0" err="1">
                <a:solidFill>
                  <a:srgbClr val="333333"/>
                </a:solidFill>
                <a:latin typeface="Arial" panose="020B0604020202020204" pitchFamily="34" charset="0"/>
              </a:rPr>
              <a:t>Apollo</a:t>
            </a:r>
            <a:r>
              <a:rPr lang="sl-SI" sz="2000" b="1" dirty="0">
                <a:solidFill>
                  <a:srgbClr val="333333"/>
                </a:solidFill>
                <a:latin typeface="Arial" panose="020B0604020202020204" pitchFamily="34" charset="0"/>
              </a:rPr>
              <a:t> in Hiacinta </a:t>
            </a:r>
            <a:r>
              <a:rPr lang="sl-SI" sz="2000" dirty="0">
                <a:solidFill>
                  <a:srgbClr val="333333"/>
                </a:solidFill>
                <a:latin typeface="Arial" panose="020B0604020202020204" pitchFamily="34" charset="0"/>
              </a:rPr>
              <a:t>(1768)</a:t>
            </a:r>
          </a:p>
          <a:p>
            <a:pPr marL="0" indent="0">
              <a:buNone/>
            </a:pPr>
            <a:r>
              <a:rPr lang="sl-SI" sz="2000" b="1" dirty="0" err="1">
                <a:solidFill>
                  <a:srgbClr val="333333"/>
                </a:solidFill>
                <a:latin typeface="Arial" panose="020B0604020202020204" pitchFamily="34" charset="0"/>
              </a:rPr>
              <a:t>Bastien</a:t>
            </a:r>
            <a:r>
              <a:rPr lang="sl-SI" sz="2000" b="1" dirty="0">
                <a:solidFill>
                  <a:srgbClr val="333333"/>
                </a:solidFill>
                <a:latin typeface="Arial" panose="020B0604020202020204" pitchFamily="34" charset="0"/>
              </a:rPr>
              <a:t> in </a:t>
            </a:r>
            <a:r>
              <a:rPr lang="sl-SI" sz="2000" b="1" dirty="0" err="1">
                <a:solidFill>
                  <a:srgbClr val="333333"/>
                </a:solidFill>
                <a:latin typeface="Arial" panose="020B0604020202020204" pitchFamily="34" charset="0"/>
              </a:rPr>
              <a:t>Bastiena</a:t>
            </a:r>
            <a:r>
              <a:rPr lang="sl-SI" sz="2000" b="1" dirty="0">
                <a:solidFill>
                  <a:srgbClr val="333333"/>
                </a:solidFill>
                <a:latin typeface="Arial" panose="020B0604020202020204" pitchFamily="34" charset="0"/>
              </a:rPr>
              <a:t> </a:t>
            </a:r>
            <a:r>
              <a:rPr lang="sl-SI" sz="2000" dirty="0">
                <a:solidFill>
                  <a:srgbClr val="333333"/>
                </a:solidFill>
                <a:latin typeface="Arial" panose="020B0604020202020204" pitchFamily="34" charset="0"/>
              </a:rPr>
              <a:t>(1768), </a:t>
            </a:r>
            <a:r>
              <a:rPr lang="sl-SI" sz="2000" b="1" dirty="0">
                <a:solidFill>
                  <a:srgbClr val="333333"/>
                </a:solidFill>
                <a:latin typeface="Arial" panose="020B0604020202020204" pitchFamily="34" charset="0"/>
              </a:rPr>
              <a:t>La finta </a:t>
            </a:r>
            <a:r>
              <a:rPr lang="sl-SI" sz="2000" b="1" dirty="0" err="1">
                <a:solidFill>
                  <a:srgbClr val="333333"/>
                </a:solidFill>
                <a:latin typeface="Arial" panose="020B0604020202020204" pitchFamily="34" charset="0"/>
              </a:rPr>
              <a:t>semplice</a:t>
            </a:r>
            <a:r>
              <a:rPr lang="sl-SI" sz="2000" b="1" dirty="0">
                <a:solidFill>
                  <a:srgbClr val="333333"/>
                </a:solidFill>
                <a:latin typeface="Arial" panose="020B0604020202020204" pitchFamily="34" charset="0"/>
              </a:rPr>
              <a:t> </a:t>
            </a:r>
            <a:r>
              <a:rPr lang="sl-SI" sz="2000" dirty="0">
                <a:solidFill>
                  <a:srgbClr val="333333"/>
                </a:solidFill>
                <a:latin typeface="Arial" panose="020B0604020202020204" pitchFamily="34" charset="0"/>
              </a:rPr>
              <a:t>(1768), </a:t>
            </a:r>
            <a:r>
              <a:rPr lang="sl-SI" sz="2000" b="1" dirty="0" err="1">
                <a:solidFill>
                  <a:srgbClr val="333333"/>
                </a:solidFill>
                <a:latin typeface="Arial" panose="020B0604020202020204" pitchFamily="34" charset="0"/>
              </a:rPr>
              <a:t>Mitridate</a:t>
            </a:r>
            <a:r>
              <a:rPr lang="sl-SI" sz="2000" b="1" dirty="0">
                <a:solidFill>
                  <a:srgbClr val="333333"/>
                </a:solidFill>
                <a:latin typeface="Arial" panose="020B0604020202020204" pitchFamily="34" charset="0"/>
              </a:rPr>
              <a:t>,  </a:t>
            </a:r>
            <a:r>
              <a:rPr lang="sl-SI" sz="2000" dirty="0">
                <a:solidFill>
                  <a:srgbClr val="333333"/>
                </a:solidFill>
                <a:latin typeface="Arial" panose="020B0604020202020204" pitchFamily="34" charset="0"/>
              </a:rPr>
              <a:t>(1770),</a:t>
            </a:r>
          </a:p>
          <a:p>
            <a:pPr marL="0" indent="0">
              <a:buNone/>
            </a:pPr>
            <a:r>
              <a:rPr lang="sl-SI" sz="2000" dirty="0">
                <a:solidFill>
                  <a:srgbClr val="333333"/>
                </a:solidFill>
                <a:latin typeface="Arial" panose="020B0604020202020204" pitchFamily="34" charset="0"/>
              </a:rPr>
              <a:t> </a:t>
            </a:r>
            <a:r>
              <a:rPr lang="sl-SI" sz="2000" b="1" dirty="0" err="1">
                <a:solidFill>
                  <a:srgbClr val="333333"/>
                </a:solidFill>
                <a:latin typeface="Arial" panose="020B0604020202020204" pitchFamily="34" charset="0"/>
              </a:rPr>
              <a:t>Ascanio</a:t>
            </a:r>
            <a:r>
              <a:rPr lang="sl-SI" sz="2000" b="1" dirty="0">
                <a:solidFill>
                  <a:srgbClr val="333333"/>
                </a:solidFill>
                <a:latin typeface="Arial" panose="020B0604020202020204" pitchFamily="34" charset="0"/>
              </a:rPr>
              <a:t> in Alba </a:t>
            </a:r>
            <a:r>
              <a:rPr lang="sl-SI" sz="2000" dirty="0">
                <a:solidFill>
                  <a:srgbClr val="333333"/>
                </a:solidFill>
                <a:latin typeface="Arial" panose="020B0604020202020204" pitchFamily="34" charset="0"/>
              </a:rPr>
              <a:t>(1771), </a:t>
            </a:r>
            <a:r>
              <a:rPr lang="sl-SI" sz="2000" b="1" dirty="0">
                <a:solidFill>
                  <a:srgbClr val="333333"/>
                </a:solidFill>
                <a:latin typeface="Arial" panose="020B0604020202020204" pitchFamily="34" charset="0"/>
              </a:rPr>
              <a:t>Il </a:t>
            </a:r>
            <a:r>
              <a:rPr lang="sl-SI" sz="2000" b="1" dirty="0" err="1">
                <a:solidFill>
                  <a:srgbClr val="333333"/>
                </a:solidFill>
                <a:latin typeface="Arial" panose="020B0604020202020204" pitchFamily="34" charset="0"/>
              </a:rPr>
              <a:t>sogno</a:t>
            </a:r>
            <a:r>
              <a:rPr lang="sl-SI" sz="2000" b="1" dirty="0">
                <a:solidFill>
                  <a:srgbClr val="333333"/>
                </a:solidFill>
                <a:latin typeface="Arial" panose="020B0604020202020204" pitchFamily="34" charset="0"/>
              </a:rPr>
              <a:t> di </a:t>
            </a:r>
            <a:r>
              <a:rPr lang="sl-SI" sz="2000" b="1" dirty="0" err="1">
                <a:solidFill>
                  <a:srgbClr val="333333"/>
                </a:solidFill>
                <a:latin typeface="Arial" panose="020B0604020202020204" pitchFamily="34" charset="0"/>
              </a:rPr>
              <a:t>Scipione</a:t>
            </a:r>
            <a:r>
              <a:rPr lang="sl-SI" sz="2000" b="1" dirty="0">
                <a:solidFill>
                  <a:srgbClr val="333333"/>
                </a:solidFill>
                <a:latin typeface="Arial" panose="020B0604020202020204" pitchFamily="34" charset="0"/>
              </a:rPr>
              <a:t> </a:t>
            </a:r>
            <a:r>
              <a:rPr lang="sl-SI" sz="2000" dirty="0">
                <a:solidFill>
                  <a:srgbClr val="333333"/>
                </a:solidFill>
                <a:latin typeface="Arial" panose="020B0604020202020204" pitchFamily="34" charset="0"/>
              </a:rPr>
              <a:t>(1771), </a:t>
            </a:r>
            <a:r>
              <a:rPr lang="sl-SI" sz="2000" b="1" dirty="0" err="1">
                <a:solidFill>
                  <a:srgbClr val="333333"/>
                </a:solidFill>
                <a:latin typeface="Arial" panose="020B0604020202020204" pitchFamily="34" charset="0"/>
              </a:rPr>
              <a:t>Lucio</a:t>
            </a:r>
            <a:r>
              <a:rPr lang="sl-SI" sz="2000" b="1" dirty="0">
                <a:solidFill>
                  <a:srgbClr val="333333"/>
                </a:solidFill>
                <a:latin typeface="Arial" panose="020B0604020202020204" pitchFamily="34" charset="0"/>
              </a:rPr>
              <a:t> </a:t>
            </a:r>
            <a:r>
              <a:rPr lang="sl-SI" sz="2000" b="1" dirty="0" err="1">
                <a:solidFill>
                  <a:srgbClr val="333333"/>
                </a:solidFill>
                <a:latin typeface="Arial" panose="020B0604020202020204" pitchFamily="34" charset="0"/>
              </a:rPr>
              <a:t>Silla</a:t>
            </a:r>
            <a:r>
              <a:rPr lang="sl-SI" sz="2000" b="1" dirty="0">
                <a:solidFill>
                  <a:srgbClr val="333333"/>
                </a:solidFill>
                <a:latin typeface="Arial" panose="020B0604020202020204" pitchFamily="34" charset="0"/>
              </a:rPr>
              <a:t> </a:t>
            </a:r>
            <a:r>
              <a:rPr lang="sl-SI" sz="2000" dirty="0">
                <a:solidFill>
                  <a:srgbClr val="333333"/>
                </a:solidFill>
                <a:latin typeface="Arial" panose="020B0604020202020204" pitchFamily="34" charset="0"/>
              </a:rPr>
              <a:t>(1772), </a:t>
            </a:r>
          </a:p>
          <a:p>
            <a:pPr marL="0" indent="0">
              <a:buNone/>
            </a:pPr>
            <a:r>
              <a:rPr lang="sl-SI" sz="2000" b="1" dirty="0">
                <a:solidFill>
                  <a:srgbClr val="333333"/>
                </a:solidFill>
                <a:latin typeface="Arial" panose="020B0604020202020204" pitchFamily="34" charset="0"/>
              </a:rPr>
              <a:t>La finta </a:t>
            </a:r>
            <a:r>
              <a:rPr lang="sl-SI" sz="2000" b="1" dirty="0" err="1">
                <a:solidFill>
                  <a:srgbClr val="333333"/>
                </a:solidFill>
                <a:latin typeface="Arial" panose="020B0604020202020204" pitchFamily="34" charset="0"/>
              </a:rPr>
              <a:t>giardiniera</a:t>
            </a:r>
            <a:r>
              <a:rPr lang="sl-SI" sz="2000" b="1" dirty="0">
                <a:solidFill>
                  <a:srgbClr val="333333"/>
                </a:solidFill>
                <a:latin typeface="Arial" panose="020B0604020202020204" pitchFamily="34" charset="0"/>
              </a:rPr>
              <a:t> </a:t>
            </a:r>
            <a:r>
              <a:rPr lang="sl-SI" sz="2000" dirty="0">
                <a:solidFill>
                  <a:srgbClr val="333333"/>
                </a:solidFill>
                <a:latin typeface="Arial" panose="020B0604020202020204" pitchFamily="34" charset="0"/>
              </a:rPr>
              <a:t>(1775) , </a:t>
            </a:r>
            <a:r>
              <a:rPr lang="sl-SI" sz="2000" b="1" dirty="0">
                <a:solidFill>
                  <a:srgbClr val="333333"/>
                </a:solidFill>
                <a:latin typeface="Arial" panose="020B0604020202020204" pitchFamily="34" charset="0"/>
              </a:rPr>
              <a:t>Il re </a:t>
            </a:r>
            <a:r>
              <a:rPr lang="sl-SI" sz="2000" b="1" dirty="0" err="1">
                <a:solidFill>
                  <a:srgbClr val="333333"/>
                </a:solidFill>
                <a:latin typeface="Arial" panose="020B0604020202020204" pitchFamily="34" charset="0"/>
              </a:rPr>
              <a:t>pastore</a:t>
            </a:r>
            <a:r>
              <a:rPr lang="sl-SI" sz="2000" b="1" dirty="0">
                <a:solidFill>
                  <a:srgbClr val="333333"/>
                </a:solidFill>
                <a:latin typeface="Arial" panose="020B0604020202020204" pitchFamily="34" charset="0"/>
              </a:rPr>
              <a:t> </a:t>
            </a:r>
            <a:r>
              <a:rPr lang="sl-SI" sz="2000" dirty="0">
                <a:solidFill>
                  <a:srgbClr val="333333"/>
                </a:solidFill>
                <a:latin typeface="Arial" panose="020B0604020202020204" pitchFamily="34" charset="0"/>
              </a:rPr>
              <a:t>(1775), </a:t>
            </a:r>
            <a:r>
              <a:rPr lang="sl-SI" sz="2000" b="1" dirty="0">
                <a:solidFill>
                  <a:srgbClr val="333333"/>
                </a:solidFill>
                <a:latin typeface="Arial" panose="020B0604020202020204" pitchFamily="34" charset="0"/>
              </a:rPr>
              <a:t>Zaide</a:t>
            </a:r>
            <a:r>
              <a:rPr lang="sl-SI" sz="2000" dirty="0">
                <a:solidFill>
                  <a:srgbClr val="333333"/>
                </a:solidFill>
                <a:latin typeface="Arial" panose="020B0604020202020204" pitchFamily="34" charset="0"/>
              </a:rPr>
              <a:t> (1780), osnutek, </a:t>
            </a:r>
            <a:r>
              <a:rPr lang="sl-SI" sz="2000" b="1" dirty="0" err="1">
                <a:latin typeface="Arial" panose="020B0604020202020204" pitchFamily="34" charset="0"/>
              </a:rPr>
              <a:t>Idomeneo</a:t>
            </a:r>
            <a:endParaRPr lang="sl-SI" sz="2000" b="1" dirty="0">
              <a:latin typeface="Arial" panose="020B0604020202020204" pitchFamily="34" charset="0"/>
            </a:endParaRPr>
          </a:p>
          <a:p>
            <a:pPr marL="0" indent="0">
              <a:buNone/>
            </a:pPr>
            <a:r>
              <a:rPr lang="sl-SI" sz="2000" dirty="0">
                <a:latin typeface="Arial" panose="020B0604020202020204" pitchFamily="34" charset="0"/>
              </a:rPr>
              <a:t> (1781), </a:t>
            </a:r>
            <a:r>
              <a:rPr lang="sl-SI" sz="2000" b="1" dirty="0">
                <a:latin typeface="Arial" panose="020B0604020202020204" pitchFamily="34" charset="0"/>
              </a:rPr>
              <a:t>(</a:t>
            </a:r>
            <a:r>
              <a:rPr lang="sl-SI" sz="2000" dirty="0">
                <a:solidFill>
                  <a:srgbClr val="FF0000"/>
                </a:solidFill>
                <a:latin typeface="Arial" panose="020B0604020202020204" pitchFamily="34" charset="0"/>
              </a:rPr>
              <a:t>Beg iz Seraja </a:t>
            </a:r>
            <a:r>
              <a:rPr lang="sl-SI" sz="2000" dirty="0">
                <a:solidFill>
                  <a:srgbClr val="333333"/>
                </a:solidFill>
                <a:latin typeface="Arial" panose="020B0604020202020204" pitchFamily="34" charset="0"/>
              </a:rPr>
              <a:t>(1782), </a:t>
            </a:r>
            <a:r>
              <a:rPr lang="sl-SI" sz="2000" b="1" dirty="0" err="1">
                <a:solidFill>
                  <a:srgbClr val="333333"/>
                </a:solidFill>
                <a:latin typeface="Arial" panose="020B0604020202020204" pitchFamily="34" charset="0"/>
              </a:rPr>
              <a:t>L'oca</a:t>
            </a:r>
            <a:r>
              <a:rPr lang="sl-SI" sz="2000" b="1" dirty="0">
                <a:solidFill>
                  <a:srgbClr val="333333"/>
                </a:solidFill>
                <a:latin typeface="Arial" panose="020B0604020202020204" pitchFamily="34" charset="0"/>
              </a:rPr>
              <a:t> del </a:t>
            </a:r>
            <a:r>
              <a:rPr lang="sl-SI" sz="2000" b="1" dirty="0" err="1">
                <a:solidFill>
                  <a:srgbClr val="333333"/>
                </a:solidFill>
                <a:latin typeface="Arial" panose="020B0604020202020204" pitchFamily="34" charset="0"/>
              </a:rPr>
              <a:t>Cairo</a:t>
            </a:r>
            <a:r>
              <a:rPr lang="sl-SI" sz="2000" b="1" dirty="0">
                <a:solidFill>
                  <a:srgbClr val="333333"/>
                </a:solidFill>
                <a:latin typeface="Arial" panose="020B0604020202020204" pitchFamily="34" charset="0"/>
              </a:rPr>
              <a:t> </a:t>
            </a:r>
            <a:r>
              <a:rPr lang="sl-SI" sz="2000" dirty="0">
                <a:solidFill>
                  <a:srgbClr val="333333"/>
                </a:solidFill>
                <a:latin typeface="Arial" panose="020B0604020202020204" pitchFamily="34" charset="0"/>
              </a:rPr>
              <a:t>(1783), osnutek, </a:t>
            </a:r>
            <a:r>
              <a:rPr lang="sl-SI" sz="2000" b="1" dirty="0" err="1">
                <a:solidFill>
                  <a:srgbClr val="333333"/>
                </a:solidFill>
                <a:latin typeface="Arial" panose="020B0604020202020204" pitchFamily="34" charset="0"/>
              </a:rPr>
              <a:t>Lo</a:t>
            </a:r>
            <a:r>
              <a:rPr lang="sl-SI" sz="2000" b="1" dirty="0">
                <a:solidFill>
                  <a:srgbClr val="333333"/>
                </a:solidFill>
                <a:latin typeface="Arial" panose="020B0604020202020204" pitchFamily="34" charset="0"/>
              </a:rPr>
              <a:t> </a:t>
            </a:r>
            <a:r>
              <a:rPr lang="sl-SI" sz="2000" b="1" dirty="0" err="1">
                <a:solidFill>
                  <a:srgbClr val="333333"/>
                </a:solidFill>
                <a:latin typeface="Arial" panose="020B0604020202020204" pitchFamily="34" charset="0"/>
              </a:rPr>
              <a:t>sposo</a:t>
            </a:r>
            <a:r>
              <a:rPr lang="sl-SI" sz="2000" b="1" dirty="0">
                <a:solidFill>
                  <a:srgbClr val="333333"/>
                </a:solidFill>
                <a:latin typeface="Arial" panose="020B0604020202020204" pitchFamily="34" charset="0"/>
              </a:rPr>
              <a:t> </a:t>
            </a:r>
            <a:r>
              <a:rPr lang="sl-SI" sz="2000" b="1" dirty="0" err="1">
                <a:solidFill>
                  <a:srgbClr val="333333"/>
                </a:solidFill>
                <a:latin typeface="Arial" panose="020B0604020202020204" pitchFamily="34" charset="0"/>
              </a:rPr>
              <a:t>deluso</a:t>
            </a:r>
            <a:endParaRPr lang="sl-SI" sz="2000" b="1" dirty="0">
              <a:solidFill>
                <a:srgbClr val="333333"/>
              </a:solidFill>
              <a:latin typeface="Arial" panose="020B0604020202020204" pitchFamily="34" charset="0"/>
            </a:endParaRPr>
          </a:p>
          <a:p>
            <a:pPr marL="0" indent="0">
              <a:buNone/>
            </a:pPr>
            <a:r>
              <a:rPr lang="sl-SI" sz="2000" b="1" dirty="0">
                <a:solidFill>
                  <a:srgbClr val="333333"/>
                </a:solidFill>
                <a:latin typeface="Arial" panose="020B0604020202020204" pitchFamily="34" charset="0"/>
              </a:rPr>
              <a:t> </a:t>
            </a:r>
            <a:r>
              <a:rPr lang="sl-SI" sz="2000" b="1" dirty="0" err="1">
                <a:solidFill>
                  <a:srgbClr val="333333"/>
                </a:solidFill>
                <a:latin typeface="Arial" panose="020B0604020202020204" pitchFamily="34" charset="0"/>
              </a:rPr>
              <a:t>ossia</a:t>
            </a:r>
            <a:r>
              <a:rPr lang="sl-SI" sz="2000" b="1" dirty="0">
                <a:solidFill>
                  <a:srgbClr val="333333"/>
                </a:solidFill>
                <a:latin typeface="Arial" panose="020B0604020202020204" pitchFamily="34" charset="0"/>
              </a:rPr>
              <a:t> La </a:t>
            </a:r>
            <a:r>
              <a:rPr lang="sl-SI" sz="2000" b="1" dirty="0" err="1">
                <a:solidFill>
                  <a:srgbClr val="333333"/>
                </a:solidFill>
                <a:latin typeface="Arial" panose="020B0604020202020204" pitchFamily="34" charset="0"/>
              </a:rPr>
              <a:t>rivalità</a:t>
            </a:r>
            <a:r>
              <a:rPr lang="sl-SI" sz="2000" b="1" dirty="0">
                <a:solidFill>
                  <a:srgbClr val="333333"/>
                </a:solidFill>
                <a:latin typeface="Arial" panose="020B0604020202020204" pitchFamily="34" charset="0"/>
              </a:rPr>
              <a:t> di tre donne per </a:t>
            </a:r>
            <a:r>
              <a:rPr lang="sl-SI" sz="2000" b="1" dirty="0" err="1">
                <a:solidFill>
                  <a:srgbClr val="333333"/>
                </a:solidFill>
                <a:latin typeface="Arial" panose="020B0604020202020204" pitchFamily="34" charset="0"/>
              </a:rPr>
              <a:t>un</a:t>
            </a:r>
            <a:r>
              <a:rPr lang="sl-SI" sz="2000" b="1" dirty="0">
                <a:solidFill>
                  <a:srgbClr val="333333"/>
                </a:solidFill>
                <a:latin typeface="Arial" panose="020B0604020202020204" pitchFamily="34" charset="0"/>
              </a:rPr>
              <a:t> solo </a:t>
            </a:r>
            <a:r>
              <a:rPr lang="sl-SI" sz="2000" b="1" dirty="0" err="1">
                <a:solidFill>
                  <a:srgbClr val="333333"/>
                </a:solidFill>
                <a:latin typeface="Arial" panose="020B0604020202020204" pitchFamily="34" charset="0"/>
              </a:rPr>
              <a:t>amante</a:t>
            </a:r>
            <a:r>
              <a:rPr lang="sl-SI" sz="2000" b="1" dirty="0">
                <a:solidFill>
                  <a:srgbClr val="333333"/>
                </a:solidFill>
                <a:latin typeface="Arial" panose="020B0604020202020204" pitchFamily="34" charset="0"/>
              </a:rPr>
              <a:t> </a:t>
            </a:r>
            <a:r>
              <a:rPr lang="sl-SI" sz="2000" dirty="0">
                <a:solidFill>
                  <a:srgbClr val="333333"/>
                </a:solidFill>
                <a:latin typeface="Arial" panose="020B0604020202020204" pitchFamily="34" charset="0"/>
              </a:rPr>
              <a:t>(1783), osnutek, </a:t>
            </a:r>
            <a:r>
              <a:rPr lang="sl-SI" sz="2000" b="1" dirty="0">
                <a:solidFill>
                  <a:srgbClr val="333333"/>
                </a:solidFill>
                <a:latin typeface="Arial" panose="020B0604020202020204" pitchFamily="34" charset="0"/>
              </a:rPr>
              <a:t>Gledališki</a:t>
            </a:r>
          </a:p>
          <a:p>
            <a:pPr marL="0" indent="0">
              <a:buNone/>
            </a:pPr>
            <a:r>
              <a:rPr lang="sl-SI" sz="2000" b="1" dirty="0">
                <a:solidFill>
                  <a:srgbClr val="333333"/>
                </a:solidFill>
                <a:latin typeface="Arial" panose="020B0604020202020204" pitchFamily="34" charset="0"/>
              </a:rPr>
              <a:t> ravnatelj </a:t>
            </a:r>
            <a:r>
              <a:rPr lang="sl-SI" sz="2000" dirty="0">
                <a:solidFill>
                  <a:srgbClr val="333333"/>
                </a:solidFill>
                <a:latin typeface="Arial" panose="020B0604020202020204" pitchFamily="34" charset="0"/>
              </a:rPr>
              <a:t>(1786) , </a:t>
            </a:r>
            <a:r>
              <a:rPr lang="sl-SI" sz="2000" dirty="0" err="1">
                <a:solidFill>
                  <a:srgbClr val="FF0000"/>
                </a:solidFill>
                <a:latin typeface="Arial" panose="020B0604020202020204" pitchFamily="34" charset="0"/>
              </a:rPr>
              <a:t>Figarova</a:t>
            </a:r>
            <a:r>
              <a:rPr lang="sl-SI" sz="2000" dirty="0">
                <a:solidFill>
                  <a:srgbClr val="FF0000"/>
                </a:solidFill>
                <a:latin typeface="Arial" panose="020B0604020202020204" pitchFamily="34" charset="0"/>
              </a:rPr>
              <a:t> svatba </a:t>
            </a:r>
            <a:r>
              <a:rPr lang="sl-SI" sz="2000" dirty="0">
                <a:solidFill>
                  <a:srgbClr val="333333"/>
                </a:solidFill>
                <a:latin typeface="Arial" panose="020B0604020202020204" pitchFamily="34" charset="0"/>
              </a:rPr>
              <a:t>(1786), </a:t>
            </a:r>
            <a:r>
              <a:rPr lang="sl-SI" sz="2000" dirty="0">
                <a:solidFill>
                  <a:srgbClr val="FF0000"/>
                </a:solidFill>
                <a:latin typeface="Arial" panose="020B0604020202020204" pitchFamily="34" charset="0"/>
              </a:rPr>
              <a:t>Don </a:t>
            </a:r>
            <a:r>
              <a:rPr lang="sl-SI" sz="2000" dirty="0" err="1">
                <a:solidFill>
                  <a:srgbClr val="FF0000"/>
                </a:solidFill>
                <a:latin typeface="Arial" panose="020B0604020202020204" pitchFamily="34" charset="0"/>
              </a:rPr>
              <a:t>Giovanni</a:t>
            </a:r>
            <a:r>
              <a:rPr lang="sl-SI" sz="2000" dirty="0">
                <a:solidFill>
                  <a:srgbClr val="FF0000"/>
                </a:solidFill>
                <a:latin typeface="Arial" panose="020B0604020202020204" pitchFamily="34" charset="0"/>
              </a:rPr>
              <a:t> </a:t>
            </a:r>
            <a:r>
              <a:rPr lang="sl-SI" sz="2000" dirty="0">
                <a:solidFill>
                  <a:srgbClr val="333333"/>
                </a:solidFill>
                <a:latin typeface="Arial" panose="020B0604020202020204" pitchFamily="34" charset="0"/>
              </a:rPr>
              <a:t>(1787), </a:t>
            </a:r>
            <a:r>
              <a:rPr lang="sl-SI" sz="2000" b="1" dirty="0" err="1">
                <a:solidFill>
                  <a:srgbClr val="333333"/>
                </a:solidFill>
                <a:latin typeface="Arial" panose="020B0604020202020204" pitchFamily="34" charset="0"/>
              </a:rPr>
              <a:t>Così</a:t>
            </a:r>
            <a:r>
              <a:rPr lang="sl-SI" sz="2000" b="1" dirty="0">
                <a:solidFill>
                  <a:srgbClr val="333333"/>
                </a:solidFill>
                <a:latin typeface="Arial" panose="020B0604020202020204" pitchFamily="34" charset="0"/>
              </a:rPr>
              <a:t> fan</a:t>
            </a:r>
          </a:p>
          <a:p>
            <a:pPr marL="0" indent="0">
              <a:buNone/>
            </a:pPr>
            <a:r>
              <a:rPr lang="sl-SI" sz="2000" b="1" dirty="0">
                <a:solidFill>
                  <a:srgbClr val="333333"/>
                </a:solidFill>
                <a:latin typeface="Arial" panose="020B0604020202020204" pitchFamily="34" charset="0"/>
              </a:rPr>
              <a:t> </a:t>
            </a:r>
            <a:r>
              <a:rPr lang="sl-SI" sz="2000" b="1" dirty="0" err="1">
                <a:solidFill>
                  <a:srgbClr val="333333"/>
                </a:solidFill>
                <a:latin typeface="Arial" panose="020B0604020202020204" pitchFamily="34" charset="0"/>
              </a:rPr>
              <a:t>tutte</a:t>
            </a:r>
            <a:r>
              <a:rPr lang="sl-SI" sz="2000" dirty="0">
                <a:solidFill>
                  <a:srgbClr val="333333"/>
                </a:solidFill>
                <a:latin typeface="Arial" panose="020B0604020202020204" pitchFamily="34" charset="0"/>
              </a:rPr>
              <a:t>(1790), </a:t>
            </a:r>
            <a:r>
              <a:rPr lang="sl-SI" sz="2000" dirty="0">
                <a:solidFill>
                  <a:srgbClr val="FF0000"/>
                </a:solidFill>
                <a:latin typeface="Arial" panose="020B0604020202020204" pitchFamily="34" charset="0"/>
              </a:rPr>
              <a:t>Čarobna piščal (Die </a:t>
            </a:r>
            <a:r>
              <a:rPr lang="sl-SI" sz="2000" dirty="0" err="1">
                <a:solidFill>
                  <a:srgbClr val="FF0000"/>
                </a:solidFill>
                <a:latin typeface="Arial" panose="020B0604020202020204" pitchFamily="34" charset="0"/>
              </a:rPr>
              <a:t>Zauberflöte</a:t>
            </a:r>
            <a:r>
              <a:rPr lang="sl-SI" sz="2000" dirty="0">
                <a:solidFill>
                  <a:srgbClr val="FF0000"/>
                </a:solidFill>
                <a:latin typeface="Arial" panose="020B0604020202020204" pitchFamily="34" charset="0"/>
              </a:rPr>
              <a:t>) </a:t>
            </a:r>
            <a:r>
              <a:rPr lang="sl-SI" sz="2000" dirty="0">
                <a:latin typeface="Arial" panose="020B0604020202020204" pitchFamily="34" charset="0"/>
              </a:rPr>
              <a:t>(1791), </a:t>
            </a:r>
            <a:r>
              <a:rPr lang="sl-SI" sz="2000" dirty="0">
                <a:solidFill>
                  <a:srgbClr val="FF0000"/>
                </a:solidFill>
                <a:latin typeface="Arial" panose="020B0604020202020204" pitchFamily="34" charset="0"/>
              </a:rPr>
              <a:t>La </a:t>
            </a:r>
            <a:r>
              <a:rPr lang="sl-SI" sz="2000" dirty="0" err="1">
                <a:solidFill>
                  <a:srgbClr val="FF0000"/>
                </a:solidFill>
                <a:latin typeface="Arial" panose="020B0604020202020204" pitchFamily="34" charset="0"/>
              </a:rPr>
              <a:t>Clemenza</a:t>
            </a:r>
            <a:r>
              <a:rPr lang="sl-SI" sz="2000" dirty="0">
                <a:solidFill>
                  <a:srgbClr val="FF0000"/>
                </a:solidFill>
                <a:latin typeface="Arial" panose="020B0604020202020204" pitchFamily="34" charset="0"/>
              </a:rPr>
              <a:t> di Tito </a:t>
            </a:r>
            <a:r>
              <a:rPr lang="sl-SI" sz="2000" dirty="0">
                <a:solidFill>
                  <a:srgbClr val="333333"/>
                </a:solidFill>
                <a:latin typeface="Arial" panose="020B0604020202020204" pitchFamily="34" charset="0"/>
              </a:rPr>
              <a:t>(1791)</a:t>
            </a:r>
          </a:p>
          <a:p>
            <a:pPr marL="0" indent="0">
              <a:buNone/>
            </a:pPr>
            <a:r>
              <a:rPr lang="sl-SI" sz="2000" dirty="0">
                <a:solidFill>
                  <a:srgbClr val="333333"/>
                </a:solidFill>
                <a:latin typeface="Raleway"/>
                <a:hlinkClick r:id="rId2"/>
              </a:rPr>
              <a:t>https://www.youtube.com/watch?v=pZcaf9GfyWs&amp;list=RDpZcaf9GfyWs&amp;start_radio=1</a:t>
            </a:r>
            <a:endParaRPr lang="sl-SI" sz="2000" dirty="0">
              <a:solidFill>
                <a:srgbClr val="333333"/>
              </a:solidFill>
              <a:latin typeface="Raleway"/>
            </a:endParaRPr>
          </a:p>
          <a:p>
            <a:pPr marL="0" indent="0">
              <a:buNone/>
            </a:pPr>
            <a:r>
              <a:rPr lang="sl-SI" sz="2000" dirty="0" err="1">
                <a:solidFill>
                  <a:srgbClr val="333333"/>
                </a:solidFill>
                <a:latin typeface="Raleway"/>
              </a:rPr>
              <a:t>Poslkušaj</a:t>
            </a:r>
            <a:r>
              <a:rPr lang="sl-SI" sz="2000" dirty="0">
                <a:solidFill>
                  <a:srgbClr val="333333"/>
                </a:solidFill>
                <a:latin typeface="Raleway"/>
              </a:rPr>
              <a:t>: Arija kraljice noči iz Čarobne piščali</a:t>
            </a:r>
            <a:br>
              <a:rPr lang="sl-SI" sz="2000" dirty="0">
                <a:solidFill>
                  <a:srgbClr val="333333"/>
                </a:solidFill>
                <a:latin typeface="Raleway"/>
              </a:rPr>
            </a:br>
            <a:endParaRPr lang="sl-SI" sz="2000" dirty="0"/>
          </a:p>
        </p:txBody>
      </p:sp>
    </p:spTree>
    <p:extLst>
      <p:ext uri="{BB962C8B-B14F-4D97-AF65-F5344CB8AC3E}">
        <p14:creationId xmlns:p14="http://schemas.microsoft.com/office/powerpoint/2010/main" val="3604289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F00567F-C61B-4D8D-AFA4-13BFCD1C0B6C}"/>
              </a:ext>
            </a:extLst>
          </p:cNvPr>
          <p:cNvSpPr>
            <a:spLocks noGrp="1"/>
          </p:cNvSpPr>
          <p:nvPr>
            <p:ph type="title"/>
          </p:nvPr>
        </p:nvSpPr>
        <p:spPr/>
        <p:txBody>
          <a:bodyPr/>
          <a:lstStyle/>
          <a:p>
            <a:r>
              <a:rPr lang="sl-SI" dirty="0"/>
              <a:t>w. a. </a:t>
            </a:r>
            <a:r>
              <a:rPr lang="sl-SI" dirty="0" err="1"/>
              <a:t>mozart</a:t>
            </a:r>
            <a:r>
              <a:rPr lang="sl-SI" dirty="0"/>
              <a:t> - </a:t>
            </a:r>
            <a:r>
              <a:rPr lang="sl-SI" sz="6000" dirty="0">
                <a:solidFill>
                  <a:srgbClr val="FF0000"/>
                </a:solidFill>
              </a:rPr>
              <a:t>simfonije</a:t>
            </a:r>
          </a:p>
        </p:txBody>
      </p:sp>
      <p:sp>
        <p:nvSpPr>
          <p:cNvPr id="3" name="Označba mesta vsebine 2">
            <a:extLst>
              <a:ext uri="{FF2B5EF4-FFF2-40B4-BE49-F238E27FC236}">
                <a16:creationId xmlns:a16="http://schemas.microsoft.com/office/drawing/2014/main" id="{C3F4B352-7217-4E72-A5A4-802FAAF7651F}"/>
              </a:ext>
            </a:extLst>
          </p:cNvPr>
          <p:cNvSpPr>
            <a:spLocks noGrp="1"/>
          </p:cNvSpPr>
          <p:nvPr>
            <p:ph idx="1"/>
          </p:nvPr>
        </p:nvSpPr>
        <p:spPr>
          <a:xfrm>
            <a:off x="1024128" y="1842448"/>
            <a:ext cx="9720073" cy="4667534"/>
          </a:xfrm>
        </p:spPr>
        <p:txBody>
          <a:bodyPr>
            <a:normAutofit fontScale="25000" lnSpcReduction="20000"/>
          </a:bodyPr>
          <a:lstStyle/>
          <a:p>
            <a:endParaRPr lang="sl-SI" sz="3200" dirty="0"/>
          </a:p>
          <a:p>
            <a:r>
              <a:rPr lang="sl-SI" sz="12800" dirty="0"/>
              <a:t> Drugo veliko področje Mozartovega delovanja je simfonija. Napisal jih je 41. Mozart je v tej obliki naredil velik korak naprej od Haydna, ki je bil oče simfonije.</a:t>
            </a:r>
          </a:p>
          <a:p>
            <a:r>
              <a:rPr lang="sl-SI" sz="12800" dirty="0"/>
              <a:t>Izstopajo predvsem zadnje tri simfonije. Te prikazujejo mojstra na vrhuncu svojih moči.</a:t>
            </a:r>
          </a:p>
          <a:p>
            <a:r>
              <a:rPr lang="sl-SI" sz="12800" b="1" dirty="0"/>
              <a:t>- </a:t>
            </a:r>
            <a:r>
              <a:rPr lang="sl-SI" sz="12800" b="1" dirty="0" err="1"/>
              <a:t>Haffnerjeva</a:t>
            </a:r>
            <a:r>
              <a:rPr lang="sl-SI" sz="12800" dirty="0"/>
              <a:t> (posvečena tej družini), </a:t>
            </a:r>
          </a:p>
          <a:p>
            <a:r>
              <a:rPr lang="sl-SI" sz="12800" b="1" dirty="0"/>
              <a:t>- Praška</a:t>
            </a:r>
            <a:r>
              <a:rPr lang="sl-SI" sz="12800" dirty="0"/>
              <a:t> (napisana za gostovanje v Pragi)</a:t>
            </a:r>
          </a:p>
          <a:p>
            <a:r>
              <a:rPr lang="sl-SI" sz="12800" b="1" dirty="0"/>
              <a:t>-  Jupiter. </a:t>
            </a:r>
          </a:p>
          <a:p>
            <a:r>
              <a:rPr lang="sl-SI" sz="12800" b="1" dirty="0">
                <a:hlinkClick r:id="rId2"/>
              </a:rPr>
              <a:t>https://www.youtube.com/watch?v=JTc1mDieQI8&amp;t=343s</a:t>
            </a:r>
            <a:endParaRPr lang="sl-SI" sz="12800" b="1" dirty="0"/>
          </a:p>
          <a:p>
            <a:endParaRPr lang="sl-SI" sz="12800" b="1" dirty="0"/>
          </a:p>
          <a:p>
            <a:endParaRPr lang="sl-SI" sz="6700" dirty="0"/>
          </a:p>
          <a:p>
            <a:endParaRPr lang="sl-SI" dirty="0"/>
          </a:p>
          <a:p>
            <a:br>
              <a:rPr lang="sl-SI" dirty="0"/>
            </a:br>
            <a:endParaRPr lang="sl-SI" dirty="0"/>
          </a:p>
        </p:txBody>
      </p:sp>
    </p:spTree>
    <p:extLst>
      <p:ext uri="{BB962C8B-B14F-4D97-AF65-F5344CB8AC3E}">
        <p14:creationId xmlns:p14="http://schemas.microsoft.com/office/powerpoint/2010/main" val="31370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14D8D7C-2A2A-477C-9647-2344AD17074F}"/>
              </a:ext>
            </a:extLst>
          </p:cNvPr>
          <p:cNvSpPr>
            <a:spLocks noGrp="1"/>
          </p:cNvSpPr>
          <p:nvPr>
            <p:ph type="title"/>
          </p:nvPr>
        </p:nvSpPr>
        <p:spPr/>
        <p:txBody>
          <a:bodyPr/>
          <a:lstStyle/>
          <a:p>
            <a:r>
              <a:rPr lang="sl-SI" dirty="0"/>
              <a:t>w. a. </a:t>
            </a:r>
            <a:r>
              <a:rPr lang="sl-SI" dirty="0" err="1"/>
              <a:t>mozart</a:t>
            </a:r>
            <a:r>
              <a:rPr lang="sl-SI" dirty="0"/>
              <a:t> - </a:t>
            </a:r>
            <a:r>
              <a:rPr lang="sl-SI" sz="6000" dirty="0">
                <a:solidFill>
                  <a:srgbClr val="FF0000"/>
                </a:solidFill>
              </a:rPr>
              <a:t>koncert</a:t>
            </a:r>
          </a:p>
        </p:txBody>
      </p:sp>
      <p:sp>
        <p:nvSpPr>
          <p:cNvPr id="3" name="Označba mesta vsebine 2">
            <a:extLst>
              <a:ext uri="{FF2B5EF4-FFF2-40B4-BE49-F238E27FC236}">
                <a16:creationId xmlns:a16="http://schemas.microsoft.com/office/drawing/2014/main" id="{951BE63A-7D0E-499C-99AD-9F2DED5DED3D}"/>
              </a:ext>
            </a:extLst>
          </p:cNvPr>
          <p:cNvSpPr>
            <a:spLocks noGrp="1"/>
          </p:cNvSpPr>
          <p:nvPr>
            <p:ph idx="1"/>
          </p:nvPr>
        </p:nvSpPr>
        <p:spPr>
          <a:xfrm>
            <a:off x="1024128" y="1651379"/>
            <a:ext cx="9720073" cy="5090615"/>
          </a:xfrm>
        </p:spPr>
        <p:txBody>
          <a:bodyPr>
            <a:normAutofit fontScale="25000" lnSpcReduction="20000"/>
          </a:bodyPr>
          <a:lstStyle/>
          <a:p>
            <a:pPr>
              <a:lnSpc>
                <a:spcPct val="100000"/>
              </a:lnSpc>
            </a:pPr>
            <a:r>
              <a:rPr lang="sl-SI" sz="11200" dirty="0"/>
              <a:t>Mozarta lahko imenujemo tudi </a:t>
            </a:r>
            <a:r>
              <a:rPr lang="sl-SI" sz="11200" b="1" dirty="0"/>
              <a:t>očeta sodobnega koncerta</a:t>
            </a:r>
            <a:r>
              <a:rPr lang="sl-SI" sz="11200" dirty="0"/>
              <a:t>. </a:t>
            </a:r>
          </a:p>
          <a:p>
            <a:r>
              <a:rPr lang="sl-SI" sz="11200" dirty="0"/>
              <a:t>Kar je bilo do tedaj napisanega v tej obliki, je bilo večina priredba baročnega koncerta brez resničnega razumevanja za pravo vlogo solističnega glasbila. Poudaril je virtuozovo individualnost, dal tej obliki simfonično podobo.</a:t>
            </a:r>
          </a:p>
          <a:p>
            <a:pPr>
              <a:lnSpc>
                <a:spcPct val="100000"/>
              </a:lnSpc>
            </a:pPr>
            <a:r>
              <a:rPr lang="sl-SI" sz="11200" dirty="0">
                <a:hlinkClick r:id="rId2"/>
              </a:rPr>
              <a:t>https://www.youtube.com/watch?v=b2pa9WmJ-78</a:t>
            </a:r>
            <a:endParaRPr lang="sl-SI" sz="11200" dirty="0"/>
          </a:p>
          <a:p>
            <a:pPr>
              <a:lnSpc>
                <a:spcPct val="100000"/>
              </a:lnSpc>
            </a:pPr>
            <a:r>
              <a:rPr lang="sl-SI" sz="11200" dirty="0"/>
              <a:t>Ugotovi, KDO JE DIRIGENT? Razmisli, zakaj je solist hkrati tudi dirigent?</a:t>
            </a:r>
          </a:p>
          <a:p>
            <a:pPr>
              <a:buFont typeface="Courier New" panose="02070309020205020404" pitchFamily="49" charset="0"/>
              <a:buChar char="o"/>
            </a:pPr>
            <a:r>
              <a:rPr lang="sl-SI" sz="11200" dirty="0"/>
              <a:t>Napisal je 25 koncertov za klavir in orkester. Napisal pa je tudi koncert za dva klavirja, ki ga je izvajal s sestro </a:t>
            </a:r>
            <a:r>
              <a:rPr lang="sl-SI" sz="11200" dirty="0" err="1"/>
              <a:t>Nannerl</a:t>
            </a:r>
            <a:r>
              <a:rPr lang="sl-SI" sz="11200" dirty="0"/>
              <a:t>. Koncerti so še za violino, klarinet, flavto, rog.</a:t>
            </a:r>
          </a:p>
          <a:p>
            <a:pPr>
              <a:buFont typeface="Courier New" panose="02070309020205020404" pitchFamily="49" charset="0"/>
              <a:buChar char="o"/>
            </a:pPr>
            <a:r>
              <a:rPr lang="sl-SI" sz="11200" dirty="0"/>
              <a:t> Njegovi ostali koncerti ne dosegajo umetniške ravni klavirskih.</a:t>
            </a:r>
            <a:br>
              <a:rPr lang="sl-SI" sz="2400" dirty="0"/>
            </a:br>
            <a:endParaRPr lang="sl-SI" sz="2400" dirty="0"/>
          </a:p>
          <a:p>
            <a:endParaRPr lang="sl-SI" sz="2400" dirty="0"/>
          </a:p>
        </p:txBody>
      </p:sp>
    </p:spTree>
    <p:extLst>
      <p:ext uri="{BB962C8B-B14F-4D97-AF65-F5344CB8AC3E}">
        <p14:creationId xmlns:p14="http://schemas.microsoft.com/office/powerpoint/2010/main" val="3230919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ACC28DE-B3BD-4E7B-9926-F520C3D34AE2}"/>
              </a:ext>
            </a:extLst>
          </p:cNvPr>
          <p:cNvSpPr>
            <a:spLocks noGrp="1"/>
          </p:cNvSpPr>
          <p:nvPr>
            <p:ph type="title"/>
          </p:nvPr>
        </p:nvSpPr>
        <p:spPr/>
        <p:txBody>
          <a:bodyPr/>
          <a:lstStyle/>
          <a:p>
            <a:r>
              <a:rPr lang="sl-SI" dirty="0"/>
              <a:t>w. a. </a:t>
            </a:r>
            <a:r>
              <a:rPr lang="sl-SI" dirty="0" err="1"/>
              <a:t>mozart</a:t>
            </a:r>
            <a:r>
              <a:rPr lang="sl-SI" dirty="0"/>
              <a:t> – </a:t>
            </a:r>
            <a:r>
              <a:rPr lang="sl-SI" sz="6000" dirty="0">
                <a:solidFill>
                  <a:srgbClr val="FF0000"/>
                </a:solidFill>
              </a:rPr>
              <a:t>cerkvena glasba</a:t>
            </a:r>
          </a:p>
        </p:txBody>
      </p:sp>
      <p:sp>
        <p:nvSpPr>
          <p:cNvPr id="3" name="Označba mesta vsebine 2">
            <a:extLst>
              <a:ext uri="{FF2B5EF4-FFF2-40B4-BE49-F238E27FC236}">
                <a16:creationId xmlns:a16="http://schemas.microsoft.com/office/drawing/2014/main" id="{09ADE294-CAE2-4DF3-AA2D-61E064BFE902}"/>
              </a:ext>
            </a:extLst>
          </p:cNvPr>
          <p:cNvSpPr>
            <a:spLocks noGrp="1"/>
          </p:cNvSpPr>
          <p:nvPr>
            <p:ph idx="1"/>
          </p:nvPr>
        </p:nvSpPr>
        <p:spPr>
          <a:xfrm>
            <a:off x="1024128" y="1815152"/>
            <a:ext cx="9720073" cy="4494208"/>
          </a:xfrm>
        </p:spPr>
        <p:txBody>
          <a:bodyPr>
            <a:normAutofit fontScale="92500" lnSpcReduction="10000"/>
          </a:bodyPr>
          <a:lstStyle/>
          <a:p>
            <a:r>
              <a:rPr lang="sl-SI" dirty="0"/>
              <a:t>Pomemben je tudi Mozartov prispevek k cerkveni glasbi.</a:t>
            </a:r>
          </a:p>
          <a:p>
            <a:pPr>
              <a:buFont typeface="Courier New" panose="02070309020205020404" pitchFamily="49" charset="0"/>
              <a:buChar char="o"/>
            </a:pPr>
            <a:r>
              <a:rPr lang="sl-SI" dirty="0"/>
              <a:t>Večina njegovih </a:t>
            </a:r>
            <a:r>
              <a:rPr lang="sl-SI" b="1" dirty="0"/>
              <a:t>19 maš </a:t>
            </a:r>
            <a:r>
              <a:rPr lang="sl-SI" dirty="0"/>
              <a:t>je nastala v času njegovega delovanja kot koncertni mojster (od 1770) in dvorni organist (od 1779) knežjega dvora v Salzburg. Napisal je še 2 oratorija, kantate, 17 cerkvenih sonat</a:t>
            </a:r>
          </a:p>
          <a:p>
            <a:r>
              <a:rPr lang="sl-SI" dirty="0"/>
              <a:t>Krona vseh maš je </a:t>
            </a:r>
            <a:r>
              <a:rPr lang="sl-SI" b="1" dirty="0"/>
              <a:t>njegovo zadnje delo, </a:t>
            </a:r>
            <a:r>
              <a:rPr lang="sl-SI" b="1" dirty="0" err="1"/>
              <a:t>Requiem</a:t>
            </a:r>
            <a:r>
              <a:rPr lang="sl-SI" dirty="0"/>
              <a:t> ali maša za rajne. Mozart ga zaradi prerane smrti ni dokončal, je pa pustil skice, po katerih je njegov učenec Franc Ksaver </a:t>
            </a:r>
            <a:r>
              <a:rPr lang="sl-SI" dirty="0" err="1"/>
              <a:t>Susmayer</a:t>
            </a:r>
            <a:r>
              <a:rPr lang="sl-SI" dirty="0"/>
              <a:t> dokončal zadnje tri stavke.</a:t>
            </a:r>
          </a:p>
          <a:p>
            <a:endParaRPr lang="sl-SI" dirty="0"/>
          </a:p>
          <a:p>
            <a:pPr>
              <a:buFont typeface="Courier New" panose="02070309020205020404" pitchFamily="49" charset="0"/>
              <a:buChar char="o"/>
            </a:pPr>
            <a:r>
              <a:rPr lang="sl-SI" dirty="0">
                <a:hlinkClick r:id="rId2"/>
              </a:rPr>
              <a:t>https://www.youtube.com/watch?v=k1-TrAvp_xs</a:t>
            </a:r>
            <a:endParaRPr lang="sl-SI" dirty="0"/>
          </a:p>
          <a:p>
            <a:pPr marL="0" indent="0">
              <a:buNone/>
            </a:pPr>
            <a:r>
              <a:rPr lang="sl-SI" dirty="0"/>
              <a:t>W. A. Mozart: </a:t>
            </a:r>
            <a:r>
              <a:rPr lang="sl-SI" dirty="0" err="1"/>
              <a:t>Lacrimosa</a:t>
            </a:r>
            <a:r>
              <a:rPr lang="sl-SI" dirty="0"/>
              <a:t> iz </a:t>
            </a:r>
            <a:r>
              <a:rPr lang="sl-SI" dirty="0" err="1"/>
              <a:t>Requiema</a:t>
            </a:r>
            <a:r>
              <a:rPr lang="sl-SI" dirty="0"/>
              <a:t> </a:t>
            </a:r>
          </a:p>
          <a:p>
            <a:pPr>
              <a:buFont typeface="Courier New" panose="02070309020205020404" pitchFamily="49" charset="0"/>
              <a:buChar char="o"/>
            </a:pPr>
            <a:r>
              <a:rPr lang="sl-SI" dirty="0"/>
              <a:t>Opiši občutke ob poslušanju tega dela njegove posmrtne</a:t>
            </a:r>
          </a:p>
          <a:p>
            <a:pPr marL="0" indent="0">
              <a:buNone/>
            </a:pPr>
            <a:r>
              <a:rPr lang="sl-SI" dirty="0"/>
              <a:t>   maše.</a:t>
            </a:r>
          </a:p>
          <a:p>
            <a:pPr>
              <a:buFont typeface="Courier New" panose="02070309020205020404" pitchFamily="49" charset="0"/>
              <a:buChar char="o"/>
            </a:pPr>
            <a:endParaRPr lang="sl-SI" dirty="0"/>
          </a:p>
          <a:p>
            <a:endParaRPr lang="sl-SI" dirty="0"/>
          </a:p>
          <a:p>
            <a:endParaRPr lang="sl-SI" dirty="0"/>
          </a:p>
        </p:txBody>
      </p:sp>
      <p:pic>
        <p:nvPicPr>
          <p:cNvPr id="5" name="Slika 4">
            <a:extLst>
              <a:ext uri="{FF2B5EF4-FFF2-40B4-BE49-F238E27FC236}">
                <a16:creationId xmlns:a16="http://schemas.microsoft.com/office/drawing/2014/main" id="{4388CCC6-37DB-45E5-9587-9176804EA08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10985" y="3916225"/>
            <a:ext cx="2511212" cy="2694909"/>
          </a:xfrm>
          <a:prstGeom prst="rect">
            <a:avLst/>
          </a:prstGeom>
        </p:spPr>
      </p:pic>
      <p:sp>
        <p:nvSpPr>
          <p:cNvPr id="6" name="PoljeZBesedilom 5">
            <a:extLst>
              <a:ext uri="{FF2B5EF4-FFF2-40B4-BE49-F238E27FC236}">
                <a16:creationId xmlns:a16="http://schemas.microsoft.com/office/drawing/2014/main" id="{5C06D824-41EA-43CD-A6EA-DFD538B409F9}"/>
              </a:ext>
            </a:extLst>
          </p:cNvPr>
          <p:cNvSpPr txBox="1"/>
          <p:nvPr/>
        </p:nvSpPr>
        <p:spPr>
          <a:xfrm>
            <a:off x="7710985" y="7332492"/>
            <a:ext cx="2511212" cy="369332"/>
          </a:xfrm>
          <a:prstGeom prst="rect">
            <a:avLst/>
          </a:prstGeom>
          <a:noFill/>
        </p:spPr>
        <p:txBody>
          <a:bodyPr wrap="square" rtlCol="0">
            <a:spAutoFit/>
          </a:bodyPr>
          <a:lstStyle/>
          <a:p>
            <a:r>
              <a:rPr lang="sl-SI" sz="900">
                <a:hlinkClick r:id="rId4" tooltip="https://pl.wikipedia.org/wiki/Plik:Wolfgang-amadeus-mozart_1-revert.jpg"/>
              </a:rPr>
              <a:t>Ta fotografija</a:t>
            </a:r>
            <a:r>
              <a:rPr lang="sl-SI" sz="900"/>
              <a:t> avtorja Neznan avtor je licencirana pod imenom </a:t>
            </a:r>
            <a:r>
              <a:rPr lang="sl-SI" sz="900">
                <a:hlinkClick r:id="rId5" tooltip="https://creativecommons.org/licenses/by-sa/3.0/"/>
              </a:rPr>
              <a:t>CC BY-SA</a:t>
            </a:r>
            <a:endParaRPr lang="sl-SI" sz="900"/>
          </a:p>
        </p:txBody>
      </p:sp>
    </p:spTree>
    <p:extLst>
      <p:ext uri="{BB962C8B-B14F-4D97-AF65-F5344CB8AC3E}">
        <p14:creationId xmlns:p14="http://schemas.microsoft.com/office/powerpoint/2010/main" val="220556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7D37795-B3F4-48E1-8CFA-A88895099473}"/>
              </a:ext>
            </a:extLst>
          </p:cNvPr>
          <p:cNvSpPr>
            <a:spLocks noGrp="1"/>
          </p:cNvSpPr>
          <p:nvPr>
            <p:ph type="title"/>
          </p:nvPr>
        </p:nvSpPr>
        <p:spPr/>
        <p:txBody>
          <a:bodyPr/>
          <a:lstStyle/>
          <a:p>
            <a:r>
              <a:rPr lang="sl-SI" dirty="0"/>
              <a:t>začetki</a:t>
            </a:r>
          </a:p>
        </p:txBody>
      </p:sp>
      <p:sp>
        <p:nvSpPr>
          <p:cNvPr id="3" name="Označba mesta vsebine 2">
            <a:extLst>
              <a:ext uri="{FF2B5EF4-FFF2-40B4-BE49-F238E27FC236}">
                <a16:creationId xmlns:a16="http://schemas.microsoft.com/office/drawing/2014/main" id="{5F2003BF-E259-4AFB-9DEC-6F4BB45C5E63}"/>
              </a:ext>
            </a:extLst>
          </p:cNvPr>
          <p:cNvSpPr>
            <a:spLocks noGrp="1"/>
          </p:cNvSpPr>
          <p:nvPr>
            <p:ph idx="1"/>
          </p:nvPr>
        </p:nvSpPr>
        <p:spPr/>
        <p:txBody>
          <a:bodyPr/>
          <a:lstStyle/>
          <a:p>
            <a:pPr>
              <a:buFont typeface="Courier New" panose="02070309020205020404" pitchFamily="49" charset="0"/>
              <a:buChar char="o"/>
            </a:pPr>
            <a:r>
              <a:rPr lang="sl-SI" dirty="0"/>
              <a:t>Wolfgang </a:t>
            </a:r>
            <a:r>
              <a:rPr lang="sl-SI" dirty="0" err="1"/>
              <a:t>Amadeus</a:t>
            </a:r>
            <a:r>
              <a:rPr lang="sl-SI" dirty="0"/>
              <a:t> Mozart se je rodil 27. 1. leta 1756, staršema Leopoldu in Anni Marii v Salzburgu, takrat prestolnici neodvisne </a:t>
            </a:r>
            <a:r>
              <a:rPr lang="sl-SI" dirty="0" err="1"/>
              <a:t>knezškofovske</a:t>
            </a:r>
            <a:r>
              <a:rPr lang="sl-SI" dirty="0"/>
              <a:t> države, ki se danes nahaja v Avstriji.</a:t>
            </a:r>
          </a:p>
          <a:p>
            <a:pPr>
              <a:buFont typeface="Courier New" panose="02070309020205020404" pitchFamily="49" charset="0"/>
              <a:buChar char="o"/>
            </a:pPr>
            <a:endParaRPr lang="sl-SI" dirty="0"/>
          </a:p>
          <a:p>
            <a:pPr>
              <a:buFont typeface="Courier New" panose="02070309020205020404" pitchFamily="49" charset="0"/>
              <a:buChar char="o"/>
            </a:pPr>
            <a:endParaRPr lang="sl-SI" dirty="0"/>
          </a:p>
        </p:txBody>
      </p:sp>
      <p:pic>
        <p:nvPicPr>
          <p:cNvPr id="5" name="Slika 4">
            <a:extLst>
              <a:ext uri="{FF2B5EF4-FFF2-40B4-BE49-F238E27FC236}">
                <a16:creationId xmlns:a16="http://schemas.microsoft.com/office/drawing/2014/main" id="{809619F5-B2DE-4C61-A68D-6DC8B05C3BB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790365" y="3429000"/>
            <a:ext cx="3889612" cy="3326357"/>
          </a:xfrm>
          <a:prstGeom prst="rect">
            <a:avLst/>
          </a:prstGeom>
        </p:spPr>
      </p:pic>
      <p:sp>
        <p:nvSpPr>
          <p:cNvPr id="6" name="PoljeZBesedilom 5">
            <a:extLst>
              <a:ext uri="{FF2B5EF4-FFF2-40B4-BE49-F238E27FC236}">
                <a16:creationId xmlns:a16="http://schemas.microsoft.com/office/drawing/2014/main" id="{56215AF3-21E5-4F47-99B0-BEAD7E4F5F7F}"/>
              </a:ext>
            </a:extLst>
          </p:cNvPr>
          <p:cNvSpPr txBox="1"/>
          <p:nvPr/>
        </p:nvSpPr>
        <p:spPr>
          <a:xfrm>
            <a:off x="3753984" y="6272784"/>
            <a:ext cx="6118678" cy="230832"/>
          </a:xfrm>
          <a:prstGeom prst="rect">
            <a:avLst/>
          </a:prstGeom>
          <a:noFill/>
        </p:spPr>
        <p:txBody>
          <a:bodyPr wrap="square" rtlCol="0">
            <a:spAutoFit/>
          </a:bodyPr>
          <a:lstStyle/>
          <a:p>
            <a:r>
              <a:rPr lang="sl-SI" sz="900">
                <a:hlinkClick r:id="rId3" tooltip="http://commons.wikimedia.org/wiki/File:Mozart_painted_by_Greuze_1763-64-detail.jpg"/>
              </a:rPr>
              <a:t>Ta fotografija</a:t>
            </a:r>
            <a:r>
              <a:rPr lang="sl-SI" sz="900"/>
              <a:t> avtorja Neznan avtor je licencirana pod imenom </a:t>
            </a:r>
            <a:r>
              <a:rPr lang="sl-SI" sz="900">
                <a:hlinkClick r:id="rId4" tooltip="https://creativecommons.org/licenses/by-sa/3.0/"/>
              </a:rPr>
              <a:t>CC BY-SA</a:t>
            </a:r>
            <a:endParaRPr lang="sl-SI" sz="900"/>
          </a:p>
        </p:txBody>
      </p:sp>
    </p:spTree>
    <p:extLst>
      <p:ext uri="{BB962C8B-B14F-4D97-AF65-F5344CB8AC3E}">
        <p14:creationId xmlns:p14="http://schemas.microsoft.com/office/powerpoint/2010/main" val="355486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5B0D1F-AD2E-49FD-8B51-A8997967BC10}"/>
              </a:ext>
            </a:extLst>
          </p:cNvPr>
          <p:cNvSpPr>
            <a:spLocks noGrp="1"/>
          </p:cNvSpPr>
          <p:nvPr>
            <p:ph type="title"/>
          </p:nvPr>
        </p:nvSpPr>
        <p:spPr>
          <a:xfrm>
            <a:off x="1024128" y="585216"/>
            <a:ext cx="9720072" cy="1079811"/>
          </a:xfrm>
        </p:spPr>
        <p:txBody>
          <a:bodyPr>
            <a:normAutofit/>
          </a:bodyPr>
          <a:lstStyle/>
          <a:p>
            <a:r>
              <a:rPr lang="sl-SI" dirty="0" err="1"/>
              <a:t>MozartovA</a:t>
            </a:r>
            <a:r>
              <a:rPr lang="sl-SI" dirty="0"/>
              <a:t> družina</a:t>
            </a:r>
          </a:p>
        </p:txBody>
      </p:sp>
      <p:sp>
        <p:nvSpPr>
          <p:cNvPr id="3" name="Označba mesta vsebine 2">
            <a:extLst>
              <a:ext uri="{FF2B5EF4-FFF2-40B4-BE49-F238E27FC236}">
                <a16:creationId xmlns:a16="http://schemas.microsoft.com/office/drawing/2014/main" id="{9788F4D4-2CFA-4CFF-937C-ED812C59659A}"/>
              </a:ext>
            </a:extLst>
          </p:cNvPr>
          <p:cNvSpPr>
            <a:spLocks noGrp="1"/>
          </p:cNvSpPr>
          <p:nvPr>
            <p:ph idx="1"/>
          </p:nvPr>
        </p:nvSpPr>
        <p:spPr>
          <a:xfrm>
            <a:off x="1024128" y="1665027"/>
            <a:ext cx="9720073" cy="4644333"/>
          </a:xfrm>
        </p:spPr>
        <p:txBody>
          <a:bodyPr/>
          <a:lstStyle/>
          <a:p>
            <a:pPr marL="0" indent="0">
              <a:buNone/>
            </a:pPr>
            <a:r>
              <a:rPr lang="sl-SI" sz="2400" dirty="0"/>
              <a:t>Oče Leopold je bil priznan skladatelj in violinist, ki je služboval na dvoru salzburškega nadškofa. Od številnih otrok zakoncev Mozart je poleg Wolfganga otroštvo preživela le Maria Anna, imenovana tudi "</a:t>
            </a:r>
            <a:r>
              <a:rPr lang="sl-SI" sz="2400" dirty="0" err="1"/>
              <a:t>Nannerl</a:t>
            </a:r>
            <a:r>
              <a:rPr lang="sl-SI" sz="2400" dirty="0"/>
              <a:t>". </a:t>
            </a:r>
          </a:p>
          <a:p>
            <a:r>
              <a:rPr lang="sl-SI" sz="1800" i="1" dirty="0"/>
              <a:t>Leopold Mozart</a:t>
            </a:r>
          </a:p>
          <a:p>
            <a:r>
              <a:rPr lang="sl-SI" dirty="0"/>
              <a:t> </a:t>
            </a:r>
          </a:p>
        </p:txBody>
      </p:sp>
      <p:pic>
        <p:nvPicPr>
          <p:cNvPr id="5" name="Slika 4">
            <a:extLst>
              <a:ext uri="{FF2B5EF4-FFF2-40B4-BE49-F238E27FC236}">
                <a16:creationId xmlns:a16="http://schemas.microsoft.com/office/drawing/2014/main" id="{609D1AF8-9516-46E6-B2FC-74D3DC04C7A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24128" y="3309582"/>
            <a:ext cx="3548418" cy="3548418"/>
          </a:xfrm>
          <a:prstGeom prst="rect">
            <a:avLst/>
          </a:prstGeom>
        </p:spPr>
      </p:pic>
      <p:sp>
        <p:nvSpPr>
          <p:cNvPr id="6" name="PoljeZBesedilom 5">
            <a:extLst>
              <a:ext uri="{FF2B5EF4-FFF2-40B4-BE49-F238E27FC236}">
                <a16:creationId xmlns:a16="http://schemas.microsoft.com/office/drawing/2014/main" id="{41874364-6AD2-4C91-A852-1E5CE187C0B2}"/>
              </a:ext>
            </a:extLst>
          </p:cNvPr>
          <p:cNvSpPr txBox="1"/>
          <p:nvPr/>
        </p:nvSpPr>
        <p:spPr>
          <a:xfrm>
            <a:off x="9863462" y="6192066"/>
            <a:ext cx="2037385" cy="830997"/>
          </a:xfrm>
          <a:prstGeom prst="rect">
            <a:avLst/>
          </a:prstGeom>
          <a:noFill/>
        </p:spPr>
        <p:txBody>
          <a:bodyPr wrap="square" rtlCol="0">
            <a:spAutoFit/>
          </a:bodyPr>
          <a:lstStyle/>
          <a:p>
            <a:r>
              <a:rPr lang="sl-SI" sz="1600" i="1" dirty="0"/>
              <a:t>Žena Anna Maria Mozart</a:t>
            </a:r>
          </a:p>
          <a:p>
            <a:endParaRPr lang="sl-SI" sz="1600" dirty="0"/>
          </a:p>
        </p:txBody>
      </p:sp>
      <p:pic>
        <p:nvPicPr>
          <p:cNvPr id="11" name="Slika 10">
            <a:extLst>
              <a:ext uri="{FF2B5EF4-FFF2-40B4-BE49-F238E27FC236}">
                <a16:creationId xmlns:a16="http://schemas.microsoft.com/office/drawing/2014/main" id="{50744A19-FBEC-4571-971E-5AFB0947C17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821027" y="3019187"/>
            <a:ext cx="2622840" cy="3751801"/>
          </a:xfrm>
          <a:prstGeom prst="rect">
            <a:avLst/>
          </a:prstGeom>
        </p:spPr>
      </p:pic>
    </p:spTree>
    <p:extLst>
      <p:ext uri="{BB962C8B-B14F-4D97-AF65-F5344CB8AC3E}">
        <p14:creationId xmlns:p14="http://schemas.microsoft.com/office/powerpoint/2010/main" val="3043852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3BD3CE-18FC-47E2-87C4-CAD2B056629A}"/>
              </a:ext>
            </a:extLst>
          </p:cNvPr>
          <p:cNvSpPr>
            <a:spLocks noGrp="1"/>
          </p:cNvSpPr>
          <p:nvPr>
            <p:ph type="title"/>
          </p:nvPr>
        </p:nvSpPr>
        <p:spPr/>
        <p:txBody>
          <a:bodyPr/>
          <a:lstStyle/>
          <a:p>
            <a:r>
              <a:rPr lang="sl-SI" dirty="0"/>
              <a:t>potovanja</a:t>
            </a:r>
          </a:p>
        </p:txBody>
      </p:sp>
      <p:sp>
        <p:nvSpPr>
          <p:cNvPr id="7" name="Označba mesta vsebine 6">
            <a:extLst>
              <a:ext uri="{FF2B5EF4-FFF2-40B4-BE49-F238E27FC236}">
                <a16:creationId xmlns:a16="http://schemas.microsoft.com/office/drawing/2014/main" id="{37E10FBE-9C22-49BB-951B-A3550C5B73DE}"/>
              </a:ext>
            </a:extLst>
          </p:cNvPr>
          <p:cNvSpPr>
            <a:spLocks noGrp="1"/>
          </p:cNvSpPr>
          <p:nvPr>
            <p:ph idx="1"/>
          </p:nvPr>
        </p:nvSpPr>
        <p:spPr>
          <a:xfrm>
            <a:off x="1024128" y="1978925"/>
            <a:ext cx="9720073" cy="4449171"/>
          </a:xfrm>
        </p:spPr>
        <p:txBody>
          <a:bodyPr>
            <a:noAutofit/>
          </a:bodyPr>
          <a:lstStyle/>
          <a:p>
            <a:pPr>
              <a:buFont typeface="Courier New" panose="02070309020205020404" pitchFamily="49" charset="0"/>
              <a:buChar char="o"/>
            </a:pPr>
            <a:r>
              <a:rPr lang="sl-SI" sz="2800" dirty="0"/>
              <a:t>Ko je imel Wolfgang </a:t>
            </a:r>
            <a:r>
              <a:rPr lang="sl-SI" sz="2800" b="1" dirty="0"/>
              <a:t>šest let</a:t>
            </a:r>
            <a:r>
              <a:rPr lang="sl-SI" sz="2800" dirty="0"/>
              <a:t>, se je družina odpravila na svoje </a:t>
            </a:r>
            <a:r>
              <a:rPr lang="sl-SI" sz="2800" b="1" dirty="0"/>
              <a:t>prvo</a:t>
            </a:r>
            <a:r>
              <a:rPr lang="sl-SI" sz="2800" dirty="0"/>
              <a:t> potovanje v München, kjer so se predstavili na dvoru bavarskega volilnega kneza. Temu prvemu potovanju jih je sledilo še več: najprej na Dunaj in v Prago, nato pa </a:t>
            </a:r>
            <a:r>
              <a:rPr lang="sl-SI" sz="2800" b="1" dirty="0"/>
              <a:t>tri leta in pol </a:t>
            </a:r>
            <a:r>
              <a:rPr lang="sl-SI" sz="2800" dirty="0"/>
              <a:t>dolga </a:t>
            </a:r>
            <a:r>
              <a:rPr lang="sl-SI" sz="2800" b="1" dirty="0"/>
              <a:t>turneja po Evropi</a:t>
            </a:r>
            <a:r>
              <a:rPr lang="sl-SI" sz="2800" dirty="0"/>
              <a:t>.</a:t>
            </a:r>
          </a:p>
          <a:p>
            <a:pPr>
              <a:buFont typeface="Courier New" panose="02070309020205020404" pitchFamily="49" charset="0"/>
              <a:buChar char="o"/>
            </a:pPr>
            <a:r>
              <a:rPr lang="sl-SI" sz="2800" dirty="0"/>
              <a:t> Potovanja so bila učinkovita promocija "čudežnega dečka" in so bila bistvenega pomena za razvoj mladega skladatelja, saj je prišel v stik z mnogimi skladatelji in orkestri po Evropi. Vendar pa so bila potovanja manj finančno uspešna, kot je pričakoval Leopold, in tudi zelo naporna, še posebej za malega Wolfganga. </a:t>
            </a:r>
          </a:p>
        </p:txBody>
      </p:sp>
      <p:pic>
        <p:nvPicPr>
          <p:cNvPr id="4" name="Slika 3">
            <a:extLst>
              <a:ext uri="{FF2B5EF4-FFF2-40B4-BE49-F238E27FC236}">
                <a16:creationId xmlns:a16="http://schemas.microsoft.com/office/drawing/2014/main" id="{A2FC3713-9F0E-421A-80B5-110B5530204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14615" y="894"/>
            <a:ext cx="2083938" cy="2083938"/>
          </a:xfrm>
          <a:prstGeom prst="rect">
            <a:avLst/>
          </a:prstGeom>
        </p:spPr>
      </p:pic>
    </p:spTree>
    <p:extLst>
      <p:ext uri="{BB962C8B-B14F-4D97-AF65-F5344CB8AC3E}">
        <p14:creationId xmlns:p14="http://schemas.microsoft.com/office/powerpoint/2010/main" val="2495163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4561601-18B9-43D9-B92C-191D41746ED4}"/>
              </a:ext>
            </a:extLst>
          </p:cNvPr>
          <p:cNvSpPr>
            <a:spLocks noGrp="1"/>
          </p:cNvSpPr>
          <p:nvPr>
            <p:ph type="title"/>
          </p:nvPr>
        </p:nvSpPr>
        <p:spPr/>
        <p:txBody>
          <a:bodyPr/>
          <a:lstStyle/>
          <a:p>
            <a:r>
              <a:rPr lang="sl-SI" dirty="0"/>
              <a:t>Turneja po Italiji</a:t>
            </a:r>
          </a:p>
        </p:txBody>
      </p:sp>
      <p:sp>
        <p:nvSpPr>
          <p:cNvPr id="3" name="Označba mesta vsebine 2">
            <a:extLst>
              <a:ext uri="{FF2B5EF4-FFF2-40B4-BE49-F238E27FC236}">
                <a16:creationId xmlns:a16="http://schemas.microsoft.com/office/drawing/2014/main" id="{08EB0B85-D042-404E-8270-9F08D449FFFB}"/>
              </a:ext>
            </a:extLst>
          </p:cNvPr>
          <p:cNvSpPr>
            <a:spLocks noGrp="1"/>
          </p:cNvSpPr>
          <p:nvPr>
            <p:ph idx="1"/>
          </p:nvPr>
        </p:nvSpPr>
        <p:spPr>
          <a:xfrm>
            <a:off x="1024128" y="2084832"/>
            <a:ext cx="9720073" cy="4224528"/>
          </a:xfrm>
        </p:spPr>
        <p:txBody>
          <a:bodyPr>
            <a:normAutofit lnSpcReduction="10000"/>
          </a:bodyPr>
          <a:lstStyle/>
          <a:p>
            <a:pPr>
              <a:buFont typeface="Courier New" panose="02070309020205020404" pitchFamily="49" charset="0"/>
              <a:buChar char="o"/>
            </a:pPr>
            <a:r>
              <a:rPr lang="sl-SI" sz="2800" dirty="0"/>
              <a:t>Po enem letu doma v Salzburgu sta se oče in sin </a:t>
            </a:r>
            <a:r>
              <a:rPr lang="sl-SI" sz="2800" b="1" dirty="0"/>
              <a:t>leta 1769 </a:t>
            </a:r>
            <a:r>
              <a:rPr lang="sl-SI" sz="2800" dirty="0"/>
              <a:t>ponovno odpravila na pot, tokrat </a:t>
            </a:r>
            <a:r>
              <a:rPr lang="sl-SI" sz="2800" b="1" dirty="0"/>
              <a:t>v Italijo</a:t>
            </a:r>
            <a:r>
              <a:rPr lang="sl-SI" sz="2800" dirty="0"/>
              <a:t>, kjer je mladi skladatelj doživel nove uspehe: bil je sprejet v prestižno bolonjsko </a:t>
            </a:r>
            <a:r>
              <a:rPr lang="sl-SI" sz="2800" dirty="0" err="1"/>
              <a:t>Accademio</a:t>
            </a:r>
            <a:r>
              <a:rPr lang="sl-SI" sz="2800" dirty="0"/>
              <a:t> </a:t>
            </a:r>
            <a:r>
              <a:rPr lang="sl-SI" sz="2800" dirty="0" err="1"/>
              <a:t>Filarmonico</a:t>
            </a:r>
            <a:r>
              <a:rPr lang="sl-SI" sz="2800" dirty="0"/>
              <a:t>, v Vatikanu pa je po spominu napisal partituro </a:t>
            </a:r>
            <a:r>
              <a:rPr lang="sl-SI" sz="2800" dirty="0" err="1"/>
              <a:t>Allegrijevega</a:t>
            </a:r>
            <a:r>
              <a:rPr lang="sl-SI" sz="2800" dirty="0"/>
              <a:t> </a:t>
            </a:r>
            <a:r>
              <a:rPr lang="sl-SI" sz="2800" dirty="0" err="1"/>
              <a:t>Miserereja</a:t>
            </a:r>
            <a:r>
              <a:rPr lang="sl-SI" sz="2800" dirty="0"/>
              <a:t>, ki je bila sicer hudo varovana skrivnost. Ob drugem poslušanju je samo preveril, če je vse na svojem mestu. To dokazuje njegovo genialnost in absolutni glasbeni posluh, ki ga je imel. Papež mu je pri 14-ih letih podelil naziv Vitez zlate ostroge.</a:t>
            </a:r>
          </a:p>
          <a:p>
            <a:pPr>
              <a:buFont typeface="Courier New" panose="02070309020205020404" pitchFamily="49" charset="0"/>
              <a:buChar char="o"/>
            </a:pPr>
            <a:r>
              <a:rPr lang="sl-SI" sz="2800" dirty="0"/>
              <a:t> Leopold je upal, da bo lahko njegov sin v Italiji dobil stalno mesto kot skladatelj, vendar mu to ni uspelo.</a:t>
            </a:r>
          </a:p>
          <a:p>
            <a:pPr>
              <a:buFont typeface="Courier New" panose="02070309020205020404" pitchFamily="49" charset="0"/>
              <a:buChar char="o"/>
            </a:pPr>
            <a:endParaRPr lang="sl-SI" sz="2800" dirty="0"/>
          </a:p>
        </p:txBody>
      </p:sp>
      <p:pic>
        <p:nvPicPr>
          <p:cNvPr id="5" name="Slika 4">
            <a:extLst>
              <a:ext uri="{FF2B5EF4-FFF2-40B4-BE49-F238E27FC236}">
                <a16:creationId xmlns:a16="http://schemas.microsoft.com/office/drawing/2014/main" id="{4CAADC03-5450-4567-836B-6375E3DB56B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95989" y="307848"/>
            <a:ext cx="2379889" cy="1776984"/>
          </a:xfrm>
          <a:prstGeom prst="rect">
            <a:avLst/>
          </a:prstGeom>
        </p:spPr>
      </p:pic>
    </p:spTree>
    <p:extLst>
      <p:ext uri="{BB962C8B-B14F-4D97-AF65-F5344CB8AC3E}">
        <p14:creationId xmlns:p14="http://schemas.microsoft.com/office/powerpoint/2010/main" val="2890138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C2658E0-E8F8-4DD2-BB47-B3559955B655}"/>
              </a:ext>
            </a:extLst>
          </p:cNvPr>
          <p:cNvSpPr>
            <a:spLocks noGrp="1"/>
          </p:cNvSpPr>
          <p:nvPr>
            <p:ph type="title"/>
          </p:nvPr>
        </p:nvSpPr>
        <p:spPr/>
        <p:txBody>
          <a:bodyPr/>
          <a:lstStyle/>
          <a:p>
            <a:r>
              <a:rPr lang="sl-SI" dirty="0"/>
              <a:t>Vrnitev v </a:t>
            </a:r>
            <a:r>
              <a:rPr lang="sl-SI" dirty="0" err="1"/>
              <a:t>salzburg</a:t>
            </a:r>
            <a:endParaRPr lang="sl-SI" dirty="0"/>
          </a:p>
        </p:txBody>
      </p:sp>
      <p:sp>
        <p:nvSpPr>
          <p:cNvPr id="3" name="Označba mesta vsebine 2">
            <a:extLst>
              <a:ext uri="{FF2B5EF4-FFF2-40B4-BE49-F238E27FC236}">
                <a16:creationId xmlns:a16="http://schemas.microsoft.com/office/drawing/2014/main" id="{FEA314AA-A4E4-45E0-95E8-515CEAD5CEFB}"/>
              </a:ext>
            </a:extLst>
          </p:cNvPr>
          <p:cNvSpPr>
            <a:spLocks noGrp="1"/>
          </p:cNvSpPr>
          <p:nvPr>
            <p:ph idx="1"/>
          </p:nvPr>
        </p:nvSpPr>
        <p:spPr/>
        <p:txBody>
          <a:bodyPr/>
          <a:lstStyle/>
          <a:p>
            <a:r>
              <a:rPr lang="sl-SI" sz="2400" dirty="0"/>
              <a:t>Po vrnitvi v Salzburg leta 1773 je 17-letni Mozart dobil zaposlitev kot dvorni glasbenik na dvoru salzburškega knezoškofa </a:t>
            </a:r>
            <a:r>
              <a:rPr lang="sl-SI" sz="2400" dirty="0" err="1"/>
              <a:t>Hieronymusa</a:t>
            </a:r>
            <a:r>
              <a:rPr lang="sl-SI" sz="2400" dirty="0"/>
              <a:t> </a:t>
            </a:r>
            <a:r>
              <a:rPr lang="sl-SI" sz="2400" dirty="0" err="1"/>
              <a:t>Colloreda</a:t>
            </a:r>
            <a:r>
              <a:rPr lang="sl-SI" sz="2400" dirty="0"/>
              <a:t>. Mladi skladatelj je bil priljubljen v domačem mestu in je v tem obdobju imel priložnost napisati številne skladbe različnih vrst. </a:t>
            </a:r>
          </a:p>
          <a:p>
            <a:endParaRPr lang="sl-SI" sz="2400" dirty="0"/>
          </a:p>
          <a:p>
            <a:r>
              <a:rPr lang="sl-SI" sz="2400" dirty="0"/>
              <a:t>Vendar pa Mozart ni bil povsem zadovoljen z življenjem v Salzburgu. Po eni strani je bila njegova plača razmeroma skromna, mesto se mu je zdelo majhno in provincialno, predvsem pa si je zelo želel pisati opere, za kar v Salzburgu ni bilo pogojev - tu so opere redko izvajali. Leta 1775 pa celo zaprli dvorno gledališče.</a:t>
            </a:r>
          </a:p>
        </p:txBody>
      </p:sp>
      <p:pic>
        <p:nvPicPr>
          <p:cNvPr id="5" name="Slika 4">
            <a:extLst>
              <a:ext uri="{FF2B5EF4-FFF2-40B4-BE49-F238E27FC236}">
                <a16:creationId xmlns:a16="http://schemas.microsoft.com/office/drawing/2014/main" id="{ACAAFA34-C8CB-461C-8AF6-27DC92176EE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62969" y="1335024"/>
            <a:ext cx="3523301" cy="4521570"/>
          </a:xfrm>
          <a:prstGeom prst="rect">
            <a:avLst/>
          </a:prstGeom>
          <a:ln>
            <a:noFill/>
          </a:ln>
          <a:effectLst/>
          <a:scene3d>
            <a:camera prst="orthographicFront">
              <a:rot lat="0" lon="0" rev="0"/>
            </a:camera>
            <a:lightRig rig="chilly" dir="t">
              <a:rot lat="0" lon="0" rev="18480000"/>
            </a:lightRig>
          </a:scene3d>
          <a:sp3d prstMaterial="clear">
            <a:bevelT h="63500"/>
          </a:sp3d>
        </p:spPr>
      </p:pic>
    </p:spTree>
    <p:extLst>
      <p:ext uri="{BB962C8B-B14F-4D97-AF65-F5344CB8AC3E}">
        <p14:creationId xmlns:p14="http://schemas.microsoft.com/office/powerpoint/2010/main" val="92412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BA60A7A-4FE8-4A3D-8043-F64845355C31}"/>
              </a:ext>
            </a:extLst>
          </p:cNvPr>
          <p:cNvSpPr>
            <a:spLocks noGrp="1"/>
          </p:cNvSpPr>
          <p:nvPr>
            <p:ph type="title"/>
          </p:nvPr>
        </p:nvSpPr>
        <p:spPr/>
        <p:txBody>
          <a:bodyPr/>
          <a:lstStyle/>
          <a:p>
            <a:r>
              <a:rPr lang="sl-SI" dirty="0"/>
              <a:t>Turneja po franciji</a:t>
            </a:r>
          </a:p>
        </p:txBody>
      </p:sp>
      <p:sp>
        <p:nvSpPr>
          <p:cNvPr id="3" name="Označba mesta vsebine 2">
            <a:extLst>
              <a:ext uri="{FF2B5EF4-FFF2-40B4-BE49-F238E27FC236}">
                <a16:creationId xmlns:a16="http://schemas.microsoft.com/office/drawing/2014/main" id="{090BF9D8-36DC-438A-BCA9-1E95A2D7FE2F}"/>
              </a:ext>
            </a:extLst>
          </p:cNvPr>
          <p:cNvSpPr>
            <a:spLocks noGrp="1"/>
          </p:cNvSpPr>
          <p:nvPr>
            <p:ph idx="1"/>
          </p:nvPr>
        </p:nvSpPr>
        <p:spPr>
          <a:xfrm>
            <a:off x="1024128" y="1897039"/>
            <a:ext cx="9720073" cy="4412321"/>
          </a:xfrm>
        </p:spPr>
        <p:txBody>
          <a:bodyPr/>
          <a:lstStyle/>
          <a:p>
            <a:r>
              <a:rPr lang="sl-SI" dirty="0"/>
              <a:t>Leta 1777 je Mozart dal odpoved in se odpravil na potovanje Parizu, da bi našel boljšo zaposlitev. Ker Leopold od nadškofa ni dobil dovoljenja, da spremlja svojega sina, je z njim na pot odšla mati. V </a:t>
            </a:r>
            <a:r>
              <a:rPr lang="sl-SI" dirty="0" err="1"/>
              <a:t>Mannheimu</a:t>
            </a:r>
            <a:r>
              <a:rPr lang="sl-SI" dirty="0"/>
              <a:t> je spoznal glasbeno družino Weber in se zaljubil v </a:t>
            </a:r>
            <a:r>
              <a:rPr lang="sl-SI" dirty="0" err="1"/>
              <a:t>Aloysio</a:t>
            </a:r>
            <a:r>
              <a:rPr lang="sl-SI" dirty="0"/>
              <a:t> Weber, eno od štirih hčera in obetavno pevko. Ko v </a:t>
            </a:r>
            <a:r>
              <a:rPr lang="sl-SI" dirty="0" err="1"/>
              <a:t>Mannheimu</a:t>
            </a:r>
            <a:r>
              <a:rPr lang="sl-SI" dirty="0"/>
              <a:t> ni uspel najti primerne zaposlitve, se je marca 1778 odpravil naprej v Pariz. </a:t>
            </a:r>
          </a:p>
          <a:p>
            <a:endParaRPr lang="sl-SI" dirty="0"/>
          </a:p>
          <a:p>
            <a:r>
              <a:rPr lang="sl-SI" dirty="0"/>
              <a:t>V odsotnosti finančno in družabno veliko spretnejšega očeta je bil tu še manj uspešen; čeprav je uspel organizirati nekaj koncertov, mu ni uspelo narediti preboja v priljubljenosti in je pogosto naletel na hladen sprejem. Kmalu je zašel v finančne težave, nato pa ga je nepričakovano doletela še osebna tragedija: 3. julija 1778 je po kratki bolezni umrla njegova mati.</a:t>
            </a:r>
          </a:p>
          <a:p>
            <a:r>
              <a:rPr lang="sl-SI" dirty="0"/>
              <a:t>Leta 1779 postane dvorni in stolni organist.</a:t>
            </a:r>
          </a:p>
          <a:p>
            <a:endParaRPr lang="sl-SI" dirty="0"/>
          </a:p>
          <a:p>
            <a:endParaRPr lang="sl-SI" dirty="0"/>
          </a:p>
          <a:p>
            <a:endParaRPr lang="sl-SI" dirty="0"/>
          </a:p>
        </p:txBody>
      </p:sp>
      <p:pic>
        <p:nvPicPr>
          <p:cNvPr id="5" name="Slika 4">
            <a:extLst>
              <a:ext uri="{FF2B5EF4-FFF2-40B4-BE49-F238E27FC236}">
                <a16:creationId xmlns:a16="http://schemas.microsoft.com/office/drawing/2014/main" id="{857ABA6E-DEA9-4D06-B059-DB332F7D64F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28346" y="383275"/>
            <a:ext cx="2634018" cy="1513764"/>
          </a:xfrm>
          <a:prstGeom prst="rect">
            <a:avLst/>
          </a:prstGeom>
        </p:spPr>
      </p:pic>
    </p:spTree>
    <p:extLst>
      <p:ext uri="{BB962C8B-B14F-4D97-AF65-F5344CB8AC3E}">
        <p14:creationId xmlns:p14="http://schemas.microsoft.com/office/powerpoint/2010/main" val="3896681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F2556F-D2C7-4B89-8550-A8CA61034715}"/>
              </a:ext>
            </a:extLst>
          </p:cNvPr>
          <p:cNvSpPr>
            <a:spLocks noGrp="1"/>
          </p:cNvSpPr>
          <p:nvPr>
            <p:ph type="title"/>
          </p:nvPr>
        </p:nvSpPr>
        <p:spPr/>
        <p:txBody>
          <a:bodyPr/>
          <a:lstStyle/>
          <a:p>
            <a:r>
              <a:rPr lang="sl-SI" dirty="0"/>
              <a:t>osamosvojitev in odhod na </a:t>
            </a:r>
            <a:r>
              <a:rPr lang="sl-SI" dirty="0" err="1"/>
              <a:t>dunaj</a:t>
            </a:r>
            <a:endParaRPr lang="sl-SI" dirty="0"/>
          </a:p>
        </p:txBody>
      </p:sp>
      <p:sp>
        <p:nvSpPr>
          <p:cNvPr id="3" name="Označba mesta vsebine 2">
            <a:extLst>
              <a:ext uri="{FF2B5EF4-FFF2-40B4-BE49-F238E27FC236}">
                <a16:creationId xmlns:a16="http://schemas.microsoft.com/office/drawing/2014/main" id="{48CF3AB5-8120-4B03-B58E-E8571ABBB145}"/>
              </a:ext>
            </a:extLst>
          </p:cNvPr>
          <p:cNvSpPr>
            <a:spLocks noGrp="1"/>
          </p:cNvSpPr>
          <p:nvPr>
            <p:ph idx="1"/>
          </p:nvPr>
        </p:nvSpPr>
        <p:spPr>
          <a:xfrm>
            <a:off x="1319829" y="1644553"/>
            <a:ext cx="9720073" cy="5044485"/>
          </a:xfrm>
        </p:spPr>
        <p:txBody>
          <a:bodyPr/>
          <a:lstStyle/>
          <a:p>
            <a:r>
              <a:rPr lang="sl-SI" dirty="0"/>
              <a:t>Leta 1781 je Mozart prišel v spor s svojim delodajalcem salzburškim nadškofom </a:t>
            </a:r>
            <a:r>
              <a:rPr lang="sl-SI" dirty="0" err="1"/>
              <a:t>Coloredom</a:t>
            </a:r>
            <a:r>
              <a:rPr lang="sl-SI" dirty="0"/>
              <a:t>. V maju je tako ostal brez službe, razočaran pa je bil tudi nad zavrnitvijo pevke </a:t>
            </a:r>
            <a:r>
              <a:rPr lang="sl-SI" dirty="0" err="1"/>
              <a:t>Aloysije</a:t>
            </a:r>
            <a:r>
              <a:rPr lang="sl-SI" dirty="0"/>
              <a:t> Weber. Tako se odloči, da gre živet na Dunaj, kjer bo poskusil prodreti kot samostojni glasbenik. </a:t>
            </a:r>
          </a:p>
          <a:p>
            <a:r>
              <a:rPr lang="sl-SI" dirty="0"/>
              <a:t>Kot podnajemnik se je nastanil pri družini Weber, kjer je kmalu opazil mlajšo sestro </a:t>
            </a:r>
            <a:r>
              <a:rPr lang="sl-SI" dirty="0" err="1"/>
              <a:t>Aloyzie</a:t>
            </a:r>
            <a:r>
              <a:rPr lang="sl-SI" dirty="0"/>
              <a:t>, </a:t>
            </a:r>
            <a:r>
              <a:rPr lang="sl-SI" dirty="0" err="1"/>
              <a:t>Constanco</a:t>
            </a:r>
            <a:r>
              <a:rPr lang="sl-SI" dirty="0"/>
              <a:t>. L.1782 se je par, kljub nejevolji očeta, poročil. V zakonu se jima je rodilo 6 otrok, a sta rano otroštvo preživela samo 2. </a:t>
            </a:r>
          </a:p>
          <a:p>
            <a:r>
              <a:rPr lang="sl-SI" dirty="0"/>
              <a:t>L. 1783 sta odpotovala v Salzburg, a se oče ni hotel </a:t>
            </a:r>
          </a:p>
          <a:p>
            <a:r>
              <a:rPr lang="sl-SI" dirty="0"/>
              <a:t>sprijazniti s, po njegovo, prerano poroko s </a:t>
            </a:r>
            <a:r>
              <a:rPr lang="sl-SI" dirty="0" err="1"/>
              <a:t>Constanco</a:t>
            </a:r>
            <a:r>
              <a:rPr lang="sl-SI" dirty="0"/>
              <a:t>. </a:t>
            </a:r>
          </a:p>
          <a:p>
            <a:r>
              <a:rPr lang="sl-SI" dirty="0"/>
              <a:t>Mozart je v tem obdobju dobro služil in se spoznal tudi z J.</a:t>
            </a:r>
          </a:p>
          <a:p>
            <a:r>
              <a:rPr lang="sl-SI" dirty="0"/>
              <a:t>Haydnom, ki je mladega Mozarta zelo hvalil. Postala sta </a:t>
            </a:r>
          </a:p>
          <a:p>
            <a:r>
              <a:rPr lang="sl-SI" dirty="0"/>
              <a:t>dobra prijatelja.</a:t>
            </a:r>
          </a:p>
          <a:p>
            <a:endParaRPr lang="sl-SI" dirty="0"/>
          </a:p>
          <a:p>
            <a:endParaRPr lang="sl-SI" dirty="0"/>
          </a:p>
        </p:txBody>
      </p:sp>
      <p:pic>
        <p:nvPicPr>
          <p:cNvPr id="1026" name="Picture 2" descr="https://upload.wikimedia.org/wikipedia/commons/thumb/9/93/Costanze_Mozart_by_Lange_1782.jpg/250px-Costanze_Mozart_by_Lange_1782.jpg">
            <a:extLst>
              <a:ext uri="{FF2B5EF4-FFF2-40B4-BE49-F238E27FC236}">
                <a16:creationId xmlns:a16="http://schemas.microsoft.com/office/drawing/2014/main" id="{92A25548-453A-4AD9-9BAC-ABB85AA29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3582" y="3737855"/>
            <a:ext cx="2018589" cy="2951183"/>
          </a:xfrm>
          <a:prstGeom prst="rect">
            <a:avLst/>
          </a:prstGeom>
          <a:noFill/>
          <a:extLst>
            <a:ext uri="{909E8E84-426E-40DD-AFC4-6F175D3DCCD1}">
              <a14:hiddenFill xmlns:a14="http://schemas.microsoft.com/office/drawing/2010/main">
                <a:solidFill>
                  <a:srgbClr val="FFFFFF"/>
                </a:solidFill>
              </a14:hiddenFill>
            </a:ext>
          </a:extLst>
        </p:spPr>
      </p:pic>
      <p:sp>
        <p:nvSpPr>
          <p:cNvPr id="5" name="Puščica: desno 4">
            <a:extLst>
              <a:ext uri="{FF2B5EF4-FFF2-40B4-BE49-F238E27FC236}">
                <a16:creationId xmlns:a16="http://schemas.microsoft.com/office/drawing/2014/main" id="{D0F503FA-C844-401D-ACEF-0FD7173B3A00}"/>
              </a:ext>
            </a:extLst>
          </p:cNvPr>
          <p:cNvSpPr/>
          <p:nvPr/>
        </p:nvSpPr>
        <p:spPr>
          <a:xfrm>
            <a:off x="7707443" y="453085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899322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92D718-90ED-483C-976A-55CF6DCC178D}"/>
              </a:ext>
            </a:extLst>
          </p:cNvPr>
          <p:cNvSpPr>
            <a:spLocks noGrp="1"/>
          </p:cNvSpPr>
          <p:nvPr>
            <p:ph type="title"/>
          </p:nvPr>
        </p:nvSpPr>
        <p:spPr/>
        <p:txBody>
          <a:bodyPr/>
          <a:lstStyle/>
          <a:p>
            <a:r>
              <a:rPr lang="sl-SI" dirty="0"/>
              <a:t>Mozartovo zdravstveno stanje</a:t>
            </a:r>
          </a:p>
        </p:txBody>
      </p:sp>
      <p:sp>
        <p:nvSpPr>
          <p:cNvPr id="3" name="Označba mesta vsebine 2">
            <a:extLst>
              <a:ext uri="{FF2B5EF4-FFF2-40B4-BE49-F238E27FC236}">
                <a16:creationId xmlns:a16="http://schemas.microsoft.com/office/drawing/2014/main" id="{BAD1243B-45F7-4BFF-AB3F-256F220668EC}"/>
              </a:ext>
            </a:extLst>
          </p:cNvPr>
          <p:cNvSpPr>
            <a:spLocks noGrp="1"/>
          </p:cNvSpPr>
          <p:nvPr>
            <p:ph idx="1"/>
          </p:nvPr>
        </p:nvSpPr>
        <p:spPr>
          <a:xfrm>
            <a:off x="1024128" y="1910687"/>
            <a:ext cx="9720073" cy="4398673"/>
          </a:xfrm>
        </p:spPr>
        <p:txBody>
          <a:bodyPr/>
          <a:lstStyle/>
          <a:p>
            <a:r>
              <a:rPr lang="sl-SI" dirty="0"/>
              <a:t>Mozart je bil večkrat bolan, vendar se je zanj najtežje obdobje pričelo po letu 1778. Takrat mu je umrla mati, pogosto so pričela nastopati obdobja z depresijami , sledila so obdobja povzdignjenega razpoloženja, ko je v navalu izredne produktivnosti, ustvarjal svoja najboljša dela. Doživljal je hude psihične stiske v katerih so se rojevala velika glasbena dela, opere, simfonije, koncerti, orkestralna glasba. Zadnjo trimesečno depresijo je preboleval leta 1791 in konec istega leta tudi umrl.</a:t>
            </a:r>
          </a:p>
          <a:p>
            <a:r>
              <a:rPr lang="sl-SI" dirty="0"/>
              <a:t>V času med 1786-87 je doživel velik uspeh s svojima dvema največjima operama </a:t>
            </a:r>
            <a:r>
              <a:rPr lang="sl-SI" dirty="0" err="1"/>
              <a:t>Figarovo</a:t>
            </a:r>
            <a:r>
              <a:rPr lang="sl-SI" dirty="0"/>
              <a:t> svatbo in Don </a:t>
            </a:r>
            <a:r>
              <a:rPr lang="sl-SI" dirty="0" err="1"/>
              <a:t>Giovannijem</a:t>
            </a:r>
            <a:r>
              <a:rPr lang="sl-SI" dirty="0"/>
              <a:t>. </a:t>
            </a:r>
          </a:p>
          <a:p>
            <a:r>
              <a:rPr lang="sl-SI" dirty="0"/>
              <a:t>Konec leta 1787 je Mozart dobil stalno zaposlitev na cesarskem dvoru kot "komorni skladatelj.  Njegova naloga je bila pisati skladbe za dvorne plese. Čeprav je bila plača razmeroma skromna, je v kasnejših letih postala za Mozarta pomemben vir dohodka.</a:t>
            </a:r>
          </a:p>
          <a:p>
            <a:endParaRPr lang="sl-SI" dirty="0"/>
          </a:p>
        </p:txBody>
      </p:sp>
    </p:spTree>
    <p:extLst>
      <p:ext uri="{BB962C8B-B14F-4D97-AF65-F5344CB8AC3E}">
        <p14:creationId xmlns:p14="http://schemas.microsoft.com/office/powerpoint/2010/main" val="5509631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409</TotalTime>
  <Words>1859</Words>
  <Application>Microsoft Office PowerPoint</Application>
  <PresentationFormat>Širokozaslonsko</PresentationFormat>
  <Paragraphs>94</Paragraphs>
  <Slides>16</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16</vt:i4>
      </vt:variant>
    </vt:vector>
  </HeadingPairs>
  <TitlesOfParts>
    <vt:vector size="23" baseType="lpstr">
      <vt:lpstr>Arial</vt:lpstr>
      <vt:lpstr>Courier New</vt:lpstr>
      <vt:lpstr>Raleway</vt:lpstr>
      <vt:lpstr>Tw Cen MT</vt:lpstr>
      <vt:lpstr>Tw Cen MT Condensed</vt:lpstr>
      <vt:lpstr>Wingdings 3</vt:lpstr>
      <vt:lpstr>Integral</vt:lpstr>
      <vt:lpstr>DUNAJSKI KLASIKI</vt:lpstr>
      <vt:lpstr>začetki</vt:lpstr>
      <vt:lpstr>MozartovA družina</vt:lpstr>
      <vt:lpstr>potovanja</vt:lpstr>
      <vt:lpstr>Turneja po Italiji</vt:lpstr>
      <vt:lpstr>Vrnitev v salzburg</vt:lpstr>
      <vt:lpstr>Turneja po franciji</vt:lpstr>
      <vt:lpstr>osamosvojitev in odhod na dunaj</vt:lpstr>
      <vt:lpstr>Mozartovo zdravstveno stanje</vt:lpstr>
      <vt:lpstr>FINANČNA in OSEBNA kriza</vt:lpstr>
      <vt:lpstr>smrt</vt:lpstr>
      <vt:lpstr>Dela w. a. mozarta - opera</vt:lpstr>
      <vt:lpstr>Naslovi oper</vt:lpstr>
      <vt:lpstr>w. a. mozart - simfonije</vt:lpstr>
      <vt:lpstr>w. a. mozart - koncert</vt:lpstr>
      <vt:lpstr>w. a. mozart – cerkvena glasba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DUNAJSKI KLASIKI</dc:title>
  <dc:creator>Uporabnik</dc:creator>
  <cp:lastModifiedBy>Uporabnik</cp:lastModifiedBy>
  <cp:revision>31</cp:revision>
  <dcterms:created xsi:type="dcterms:W3CDTF">2020-10-23T13:33:19Z</dcterms:created>
  <dcterms:modified xsi:type="dcterms:W3CDTF">2020-10-25T18:44:46Z</dcterms:modified>
</cp:coreProperties>
</file>