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8" r:id="rId2"/>
    <p:sldId id="309" r:id="rId3"/>
    <p:sldId id="313" r:id="rId4"/>
    <p:sldId id="310" r:id="rId5"/>
    <p:sldId id="311" r:id="rId6"/>
    <p:sldId id="292" r:id="rId7"/>
    <p:sldId id="314" r:id="rId8"/>
    <p:sldId id="312" r:id="rId9"/>
    <p:sldId id="315" r:id="rId10"/>
    <p:sldId id="316" r:id="rId11"/>
    <p:sldId id="318" r:id="rId12"/>
    <p:sldId id="307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616"/>
    <a:srgbClr val="B7DEE8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2" autoAdjust="0"/>
  </p:normalViewPr>
  <p:slideViewPr>
    <p:cSldViewPr>
      <p:cViewPr varScale="1">
        <p:scale>
          <a:sx n="80" d="100"/>
          <a:sy n="80" d="100"/>
        </p:scale>
        <p:origin x="147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381E7-4A85-409E-98A2-7229FA5C31D2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7A814-12EB-4683-9245-C12A8CE33AA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019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IZGOVORJAVA!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7A814-12EB-4683-9245-C12A8CE33AA9}" type="slidenum">
              <a:rPr lang="sl-SI" smtClean="0"/>
              <a:pPr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887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Dela označijo</a:t>
            </a:r>
            <a:r>
              <a:rPr lang="sl-SI" baseline="0" dirty="0" smtClean="0"/>
              <a:t> v SDZ, str: 14. 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7A814-12EB-4683-9245-C12A8CE33AA9}" type="slidenum">
              <a:rPr lang="sl-SI" smtClean="0"/>
              <a:pPr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472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Pred</a:t>
            </a:r>
            <a:r>
              <a:rPr lang="sl-SI" baseline="0" dirty="0" smtClean="0"/>
              <a:t> teboj je analitično poslušanje Debussyjevega dela Preludij k </a:t>
            </a:r>
            <a:r>
              <a:rPr lang="sl-SI" baseline="0" dirty="0" err="1" smtClean="0"/>
              <a:t>Favnovemu</a:t>
            </a:r>
            <a:r>
              <a:rPr lang="sl-SI" baseline="0" dirty="0" smtClean="0"/>
              <a:t> popoldnevu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ki je nastala po istoimenski pesnitvi francoskega</a:t>
            </a:r>
            <a:r>
              <a:rPr lang="sl-S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pesnika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Stephana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Mallarmeja.</a:t>
            </a:r>
          </a:p>
          <a:p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Govori o</a:t>
            </a:r>
            <a:r>
              <a:rPr lang="sl-S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gozdnem bitju Favnu,</a:t>
            </a:r>
            <a:r>
              <a:rPr lang="sl-S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</a:t>
            </a:r>
            <a:r>
              <a:rPr lang="sl-S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dolgočasi v popoldanski vročini, igra na flavto ter sanjari o čudovitih nimfah. </a:t>
            </a:r>
          </a:p>
          <a:p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Favn</a:t>
            </a:r>
            <a:r>
              <a:rPr lang="sl-S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po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grški mitologiji gozdna</a:t>
            </a:r>
            <a:r>
              <a:rPr lang="sl-S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bitja 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več živalskimi značilnostmi, pogosto s kozjim repom, kopiti, ušesi ali rogovi.</a:t>
            </a:r>
          </a:p>
          <a:p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Nimfe so po grški </a:t>
            </a:r>
            <a:r>
              <a:rPr lang="sl-S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mitologii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lepa ženska bitja v naravi, ki so se lahko naredila nevidna.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7A814-12EB-4683-9245-C12A8CE33AA9}" type="slidenum">
              <a:rPr lang="sl-SI" smtClean="0"/>
              <a:pPr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261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7A814-12EB-4683-9245-C12A8CE33AA9}" type="slidenum">
              <a:rPr lang="sl-SI" smtClean="0"/>
              <a:pPr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446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8770C-A9B6-43A9-BFBC-DFD8F8E28B60}" type="datetimeFigureOut">
              <a:rPr lang="sl-SI" smtClean="0"/>
              <a:pPr/>
              <a:t>18. 10. 2020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E7666-A1E5-4018-A98C-98A0EE13CFEA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doUPB0A3hFE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youtube.com/watch?v=cVYH-7QGE-A" TargetMode="External"/><Relationship Id="rId5" Type="http://schemas.openxmlformats.org/officeDocument/2006/relationships/hyperlink" Target="http://www.youtube.com/watch?v=LlvUepMa31o&amp;feature=channel" TargetMode="External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9_7loz-HWU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470025"/>
          </a:xfrm>
        </p:spPr>
        <p:txBody>
          <a:bodyPr>
            <a:normAutofit/>
          </a:bodyPr>
          <a:lstStyle/>
          <a:p>
            <a:r>
              <a:rPr lang="sl-SI" sz="8800" dirty="0" smtClean="0"/>
              <a:t>IMPRESIONIZEM</a:t>
            </a:r>
            <a:endParaRPr lang="sl-SI" sz="8800" dirty="0"/>
          </a:p>
        </p:txBody>
      </p:sp>
    </p:spTree>
    <p:extLst>
      <p:ext uri="{BB962C8B-B14F-4D97-AF65-F5344CB8AC3E}">
        <p14:creationId xmlns:p14="http://schemas.microsoft.com/office/powerpoint/2010/main" val="12560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6264696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4"/>
            </a:pPr>
            <a:r>
              <a:rPr lang="sl-SI" sz="3400" dirty="0" smtClean="0"/>
              <a:t>Kakšna glasbeno zasedbo prepoznaš? </a:t>
            </a:r>
          </a:p>
          <a:p>
            <a:pPr marL="514350" indent="-514350">
              <a:buAutoNum type="alphaLcParenR"/>
            </a:pPr>
            <a:r>
              <a:rPr lang="sl-SI" sz="3400" dirty="0" smtClean="0"/>
              <a:t>Godalni orkester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sz="3400" dirty="0"/>
              <a:t>Harmonikarski orkester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sz="3400" dirty="0" smtClean="0"/>
              <a:t>Simfonični orkester</a:t>
            </a:r>
          </a:p>
          <a:p>
            <a:pPr marL="514350" indent="-514350">
              <a:buFont typeface="Arial" pitchFamily="34" charset="0"/>
              <a:buAutoNum type="alphaLcParenR"/>
            </a:pPr>
            <a:endParaRPr lang="sl-SI" sz="3400" dirty="0"/>
          </a:p>
          <a:p>
            <a:pPr marL="514350" indent="-514350">
              <a:buFont typeface="Arial" pitchFamily="34" charset="0"/>
              <a:buAutoNum type="alphaLcParenR"/>
            </a:pPr>
            <a:endParaRPr lang="sl-SI" sz="3400" dirty="0" smtClean="0"/>
          </a:p>
          <a:p>
            <a:pPr marL="0" indent="0" algn="ctr">
              <a:buNone/>
            </a:pPr>
            <a:r>
              <a:rPr lang="sl-SI" sz="4000" dirty="0" smtClean="0"/>
              <a:t>PRAVILNE ODGOVORE ZAPIŠI V ZVEZEK. </a:t>
            </a:r>
            <a:endParaRPr lang="sl-SI" sz="4000" dirty="0"/>
          </a:p>
          <a:p>
            <a:pPr marL="514350" indent="-514350">
              <a:buAutoNum type="alphaLcParenR"/>
            </a:pPr>
            <a:endParaRPr lang="sl-SI" sz="3400" dirty="0" smtClean="0"/>
          </a:p>
        </p:txBody>
      </p:sp>
      <p:pic>
        <p:nvPicPr>
          <p:cNvPr id="7" name="10 Debussy_ Preludij k Faunovem popoldnev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836712"/>
            <a:ext cx="1043608" cy="104360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11560" y="2276872"/>
            <a:ext cx="3672408" cy="576064"/>
          </a:xfrm>
          <a:prstGeom prst="rect">
            <a:avLst/>
          </a:prstGeom>
          <a:solidFill>
            <a:srgbClr val="F6161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97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7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6264696"/>
          </a:xfrm>
        </p:spPr>
        <p:txBody>
          <a:bodyPr>
            <a:normAutofit/>
          </a:bodyPr>
          <a:lstStyle/>
          <a:p>
            <a:pPr algn="l"/>
            <a:r>
              <a:rPr lang="sl-SI" sz="2800" dirty="0" smtClean="0"/>
              <a:t>IZBERI SI ŠE ENO DEBUSSYJEVO ZNANO DELO, GA POSLUŠAJ IN OB NJEJ USTVARI LIKOVNO PODOBO SKLADBE: </a:t>
            </a: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 smtClean="0"/>
              <a:t/>
            </a:r>
            <a:br>
              <a:rPr lang="sl-SI" sz="2800" dirty="0" smtClean="0"/>
            </a:br>
            <a:r>
              <a:rPr lang="sl-SI" sz="2800" dirty="0" smtClean="0"/>
              <a:t>a) </a:t>
            </a:r>
            <a:r>
              <a:rPr lang="sl-SI" altLang="en-US" sz="2800" dirty="0" smtClean="0">
                <a:hlinkClick r:id="rId5"/>
              </a:rPr>
              <a:t>Claude </a:t>
            </a:r>
            <a:r>
              <a:rPr lang="sl-SI" altLang="en-US" sz="2800" dirty="0">
                <a:hlinkClick r:id="rId5"/>
              </a:rPr>
              <a:t>Debussy: </a:t>
            </a:r>
            <a:r>
              <a:rPr lang="sl-SI" altLang="en-US" sz="2800" dirty="0" err="1">
                <a:hlinkClick r:id="rId5"/>
              </a:rPr>
              <a:t>Clair</a:t>
            </a:r>
            <a:r>
              <a:rPr lang="sl-SI" altLang="en-US" sz="2800" dirty="0">
                <a:hlinkClick r:id="rId5"/>
              </a:rPr>
              <a:t> de </a:t>
            </a:r>
            <a:r>
              <a:rPr lang="sl-SI" altLang="en-US" sz="2800" dirty="0" smtClean="0">
                <a:hlinkClick r:id="rId5"/>
              </a:rPr>
              <a:t>Lune</a:t>
            </a:r>
            <a:r>
              <a:rPr lang="sl-SI" altLang="en-US" sz="2800" dirty="0"/>
              <a:t/>
            </a:r>
            <a:br>
              <a:rPr lang="sl-SI" altLang="en-US" sz="2800" dirty="0"/>
            </a:br>
            <a:r>
              <a:rPr lang="sl-SI" altLang="en-US" sz="2800" dirty="0"/>
              <a:t/>
            </a:r>
            <a:br>
              <a:rPr lang="sl-SI" altLang="en-US" sz="2800" dirty="0"/>
            </a:br>
            <a:r>
              <a:rPr lang="sl-SI" altLang="en-US" sz="2800" dirty="0" smtClean="0"/>
              <a:t>b) </a:t>
            </a:r>
            <a:r>
              <a:rPr lang="sl-SI" altLang="en-US" sz="2800" dirty="0" smtClean="0">
                <a:hlinkClick r:id="rId6"/>
              </a:rPr>
              <a:t>Claude </a:t>
            </a:r>
            <a:r>
              <a:rPr lang="sl-SI" altLang="en-US" sz="2800" dirty="0">
                <a:hlinkClick r:id="rId6"/>
              </a:rPr>
              <a:t>Debussy: </a:t>
            </a:r>
            <a:r>
              <a:rPr lang="sl-SI" altLang="en-US" sz="2800" dirty="0" smtClean="0">
                <a:hlinkClick r:id="rId6"/>
              </a:rPr>
              <a:t>Arabeska</a:t>
            </a:r>
            <a:br>
              <a:rPr lang="sl-SI" altLang="en-US" sz="2800" dirty="0" smtClean="0">
                <a:hlinkClick r:id="rId6"/>
              </a:rPr>
            </a:br>
            <a:r>
              <a:rPr lang="sl-SI" altLang="en-US" sz="2800" dirty="0"/>
              <a:t/>
            </a:r>
            <a:br>
              <a:rPr lang="sl-SI" altLang="en-US" sz="2800" dirty="0"/>
            </a:br>
            <a:r>
              <a:rPr lang="sl-SI" altLang="en-US" sz="2800" dirty="0" smtClean="0"/>
              <a:t>c) </a:t>
            </a:r>
            <a:r>
              <a:rPr lang="sl-SI" altLang="en-US" sz="2800" dirty="0" smtClean="0">
                <a:hlinkClick r:id="rId7"/>
              </a:rPr>
              <a:t>Claude </a:t>
            </a:r>
            <a:r>
              <a:rPr lang="sl-SI" altLang="en-US" sz="2800" dirty="0">
                <a:hlinkClick r:id="rId7"/>
              </a:rPr>
              <a:t>Debussy: Pogovor med vetrom in morjem</a:t>
            </a:r>
            <a:br>
              <a:rPr lang="sl-SI" altLang="en-US" sz="2800" dirty="0">
                <a:hlinkClick r:id="rId7"/>
              </a:rPr>
            </a:br>
            <a:r>
              <a:rPr lang="sl-SI" altLang="en-US" sz="2800" dirty="0">
                <a:hlinkClick r:id="rId7"/>
              </a:rPr>
              <a:t/>
            </a:r>
            <a:br>
              <a:rPr lang="sl-SI" altLang="en-US" sz="2800" dirty="0">
                <a:hlinkClick r:id="rId7"/>
              </a:rPr>
            </a:br>
            <a:endParaRPr lang="sl-SI" sz="2800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1052736"/>
            <a:ext cx="964555" cy="9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4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/>
          <a:lstStyle/>
          <a:p>
            <a:pPr algn="l"/>
            <a:r>
              <a:rPr lang="sl-SI" dirty="0" smtClean="0"/>
              <a:t>DEBUSSYJEVA MISEL O MORJU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3140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i="1" dirty="0"/>
              <a:t>»Morje je res edina stvar v naravi, ki te postavi na pravo mesto. Ne bi smelo biti dovoljeno, da namakamo vanj telesa, spačena od vsakdanjega življenja. Naše roke in noge, ki se premikajo v smešnem ritmu silijo ribe na jok. V morju bi smele biti samo sirene</a:t>
            </a:r>
            <a:r>
              <a:rPr lang="sl-SI" b="1" i="1" dirty="0" smtClean="0"/>
              <a:t>!«</a:t>
            </a:r>
          </a:p>
          <a:p>
            <a:pPr marL="0" indent="0">
              <a:buNone/>
            </a:pPr>
            <a:endParaRPr lang="sl-SI" i="1" dirty="0"/>
          </a:p>
        </p:txBody>
      </p:sp>
    </p:spTree>
    <p:extLst>
      <p:ext uri="{BB962C8B-B14F-4D97-AF65-F5344CB8AC3E}">
        <p14:creationId xmlns:p14="http://schemas.microsoft.com/office/powerpoint/2010/main" val="2064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GLAVNA PREDSTAVNIKA IMPRESIONIZMA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sl-SI" sz="3600" dirty="0" smtClean="0"/>
              <a:t>CLAUDE DEBUSSY	</a:t>
            </a:r>
            <a:endParaRPr lang="sl-SI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sl-SI" sz="3600" dirty="0" smtClean="0"/>
              <a:t>MAURICE RAVEL</a:t>
            </a:r>
            <a:endParaRPr lang="sl-SI" sz="3600" dirty="0"/>
          </a:p>
        </p:txBody>
      </p:sp>
      <p:pic>
        <p:nvPicPr>
          <p:cNvPr id="1026" name="Picture 2" descr="Rezultat iskanja slik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74875"/>
            <a:ext cx="3332796" cy="44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zultat iskanja sli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312368" cy="44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568" y="2263814"/>
            <a:ext cx="550823" cy="550823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8064" y="2251193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altLang="en-US" sz="4900" b="1" dirty="0" smtClean="0">
                <a:solidFill>
                  <a:srgbClr val="FF0000"/>
                </a:solidFill>
              </a:rPr>
              <a:t/>
            </a:r>
            <a:br>
              <a:rPr lang="sl-SI" altLang="en-US" sz="4900" b="1" dirty="0" smtClean="0">
                <a:solidFill>
                  <a:srgbClr val="FF0000"/>
                </a:solidFill>
              </a:rPr>
            </a:br>
            <a:r>
              <a:rPr lang="sl-SI" altLang="en-US" sz="4900" b="1" dirty="0" smtClean="0">
                <a:solidFill>
                  <a:srgbClr val="FF0000"/>
                </a:solidFill>
              </a:rPr>
              <a:t>ZAPIS V ZVEZEK</a:t>
            </a:r>
            <a:br>
              <a:rPr lang="sl-SI" altLang="en-US" sz="4900" b="1" dirty="0" smtClean="0">
                <a:solidFill>
                  <a:srgbClr val="FF0000"/>
                </a:solidFill>
              </a:rPr>
            </a:br>
            <a:r>
              <a:rPr lang="en-US" altLang="en-US" b="1" dirty="0" smtClean="0"/>
              <a:t>Claude </a:t>
            </a:r>
            <a:r>
              <a:rPr lang="en-US" altLang="en-US" b="1" dirty="0"/>
              <a:t>D</a:t>
            </a:r>
            <a:r>
              <a:rPr lang="sl-SI" altLang="en-US" b="1" dirty="0" err="1"/>
              <a:t>ebussy</a:t>
            </a:r>
            <a:r>
              <a:rPr lang="sl-SI" altLang="en-US" b="1" dirty="0"/>
              <a:t> (</a:t>
            </a:r>
            <a:r>
              <a:rPr lang="sl-SI" altLang="en-US" b="1" dirty="0" err="1"/>
              <a:t>Klod</a:t>
            </a:r>
            <a:r>
              <a:rPr lang="sl-SI" altLang="en-US" b="1" dirty="0"/>
              <a:t> </a:t>
            </a:r>
            <a:r>
              <a:rPr lang="sl-SI" altLang="en-US" b="1" dirty="0" err="1"/>
              <a:t>Debusí</a:t>
            </a:r>
            <a:r>
              <a:rPr lang="sl-SI" altLang="en-US" b="1" dirty="0"/>
              <a:t>)</a:t>
            </a:r>
            <a:br>
              <a:rPr lang="sl-SI" altLang="en-US" b="1" dirty="0"/>
            </a:b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820150" cy="4781128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Začetnik </a:t>
            </a:r>
            <a:r>
              <a:rPr lang="sl-SI" dirty="0"/>
              <a:t>in </a:t>
            </a:r>
            <a:r>
              <a:rPr lang="sl-SI" dirty="0" smtClean="0"/>
              <a:t>največji predstavnik </a:t>
            </a:r>
            <a:r>
              <a:rPr lang="sl-SI" dirty="0"/>
              <a:t>impresionizma v glasbi</a:t>
            </a:r>
            <a:r>
              <a:rPr lang="sl-SI" dirty="0" smtClean="0"/>
              <a:t>.</a:t>
            </a:r>
            <a:endParaRPr lang="sl-SI" altLang="en-US" dirty="0" smtClean="0"/>
          </a:p>
          <a:p>
            <a:pPr eaLnBrk="1" hangingPunct="1"/>
            <a:r>
              <a:rPr lang="sl-SI" altLang="en-US" dirty="0" smtClean="0"/>
              <a:t>Poklic: skladatelj in pianist.</a:t>
            </a:r>
          </a:p>
          <a:p>
            <a:pPr eaLnBrk="1" hangingPunct="1"/>
            <a:endParaRPr lang="sl-SI" altLang="en-US" dirty="0" smtClean="0"/>
          </a:p>
          <a:p>
            <a:pPr eaLnBrk="1" hangingPunct="1"/>
            <a:r>
              <a:rPr lang="sl-SI" altLang="en-US" dirty="0" smtClean="0"/>
              <a:t>Dela: zborovska, komorna, orkestralna in klavirska glasba. </a:t>
            </a:r>
          </a:p>
          <a:p>
            <a:pPr eaLnBrk="1" hangingPunct="1"/>
            <a:r>
              <a:rPr lang="sl-SI" altLang="en-US" dirty="0" smtClean="0"/>
              <a:t>Prevladujeta pa </a:t>
            </a:r>
            <a:r>
              <a:rPr lang="en-US" altLang="en-US" b="1" dirty="0" err="1" smtClean="0"/>
              <a:t>orkestraln</a:t>
            </a:r>
            <a:r>
              <a:rPr lang="sl-SI" altLang="en-US" b="1" dirty="0" smtClean="0"/>
              <a:t>a</a:t>
            </a:r>
            <a:r>
              <a:rPr lang="en-US" altLang="en-US" b="1" dirty="0" smtClean="0"/>
              <a:t> in </a:t>
            </a:r>
            <a:r>
              <a:rPr lang="en-US" altLang="en-US" b="1" dirty="0" err="1" smtClean="0"/>
              <a:t>klavirsk</a:t>
            </a:r>
            <a:r>
              <a:rPr lang="sl-SI" altLang="en-US" b="1" dirty="0" smtClean="0"/>
              <a:t>a </a:t>
            </a:r>
            <a:r>
              <a:rPr lang="en-US" altLang="en-US" b="1" dirty="0" err="1" smtClean="0"/>
              <a:t>glasb</a:t>
            </a:r>
            <a:r>
              <a:rPr lang="sl-SI" altLang="en-US" b="1" dirty="0" smtClean="0"/>
              <a:t>a</a:t>
            </a:r>
            <a:r>
              <a:rPr lang="sl-SI" altLang="en-US" dirty="0" smtClean="0"/>
              <a:t>. </a:t>
            </a:r>
          </a:p>
          <a:p>
            <a:pPr marL="0" indent="0" eaLnBrk="1" hangingPunct="1">
              <a:buNone/>
            </a:pPr>
            <a:endParaRPr lang="sl-SI" altLang="en-US" dirty="0" smtClean="0"/>
          </a:p>
          <a:p>
            <a:pPr eaLnBrk="1" hangingPunct="1"/>
            <a:r>
              <a:rPr lang="sl-SI" altLang="en-US" dirty="0" smtClean="0"/>
              <a:t>Sodobnik in prijatelj Maurica Ravela.</a:t>
            </a:r>
          </a:p>
          <a:p>
            <a:pPr marL="0" indent="0" eaLnBrk="1" hangingPunct="1">
              <a:buNone/>
            </a:pPr>
            <a:endParaRPr lang="sl-SI" altLang="en-US" sz="2800" dirty="0" smtClean="0"/>
          </a:p>
          <a:p>
            <a:pPr eaLnBrk="1" hangingPunct="1">
              <a:buFontTx/>
              <a:buNone/>
            </a:pPr>
            <a:endParaRPr lang="sl-SI" altLang="en-US" sz="2800" dirty="0" smtClean="0"/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46.15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87275"/>
            <a:ext cx="892547" cy="89254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95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19621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4900" b="1" dirty="0" smtClean="0"/>
              <a:t>Claude D</a:t>
            </a:r>
            <a:r>
              <a:rPr lang="sl-SI" altLang="en-US" sz="4900" b="1" dirty="0" err="1" smtClean="0"/>
              <a:t>ebussy</a:t>
            </a:r>
            <a:r>
              <a:rPr lang="sl-SI" altLang="en-US" sz="4900" b="1" dirty="0" smtClean="0"/>
              <a:t> kot skladatelj</a:t>
            </a:r>
            <a:endParaRPr lang="en-US" altLang="en-US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56792"/>
            <a:ext cx="9072686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 smtClean="0"/>
              <a:t>Debussy </a:t>
            </a:r>
            <a:r>
              <a:rPr lang="sl-SI" sz="2800" dirty="0"/>
              <a:t>je dosegel </a:t>
            </a:r>
            <a:r>
              <a:rPr lang="sl-SI" sz="2800" b="1" dirty="0"/>
              <a:t>popolno revolucijo v glasbeni umetnosti</a:t>
            </a:r>
            <a:r>
              <a:rPr lang="sl-SI" sz="2800" dirty="0"/>
              <a:t>. </a:t>
            </a:r>
            <a:r>
              <a:rPr lang="sl-SI" sz="2800" dirty="0" smtClean="0"/>
              <a:t>Dokončal </a:t>
            </a:r>
            <a:r>
              <a:rPr lang="sl-SI" sz="2800" dirty="0"/>
              <a:t>je reformo </a:t>
            </a:r>
            <a:r>
              <a:rPr lang="sl-SI" sz="2800" dirty="0" smtClean="0"/>
              <a:t>harmonije, iznašel </a:t>
            </a:r>
            <a:r>
              <a:rPr lang="sl-SI" sz="2800" dirty="0"/>
              <a:t>je nove </a:t>
            </a:r>
            <a:r>
              <a:rPr lang="sl-SI" sz="2800" dirty="0" smtClean="0"/>
              <a:t>načine </a:t>
            </a:r>
            <a:r>
              <a:rPr lang="sl-SI" sz="2800" dirty="0"/>
              <a:t>povezovanja akordov, ki so dotlej veljali za </a:t>
            </a:r>
            <a:r>
              <a:rPr lang="sl-SI" sz="2800" dirty="0" smtClean="0"/>
              <a:t>nepravilne. </a:t>
            </a:r>
            <a:r>
              <a:rPr lang="sl-SI" sz="2800" dirty="0"/>
              <a:t>U</a:t>
            </a:r>
            <a:r>
              <a:rPr lang="sl-SI" sz="2800" dirty="0" smtClean="0"/>
              <a:t>porabljal jih je za </a:t>
            </a:r>
            <a:r>
              <a:rPr lang="sl-SI" sz="2800" dirty="0"/>
              <a:t>tvorbo </a:t>
            </a:r>
            <a:r>
              <a:rPr lang="sl-SI" sz="2800" b="1" dirty="0" smtClean="0"/>
              <a:t>odličnih </a:t>
            </a:r>
            <a:r>
              <a:rPr lang="sl-SI" sz="2800" b="1" dirty="0"/>
              <a:t>in prijetnih harmonij</a:t>
            </a:r>
            <a:r>
              <a:rPr lang="sl-SI" sz="2800" dirty="0"/>
              <a:t>, </a:t>
            </a:r>
            <a:r>
              <a:rPr lang="sl-SI" sz="2800" dirty="0" smtClean="0"/>
              <a:t>ločil </a:t>
            </a:r>
            <a:r>
              <a:rPr lang="sl-SI" sz="2800" dirty="0"/>
              <a:t>je posamezne </a:t>
            </a:r>
            <a:r>
              <a:rPr lang="sl-SI" sz="2800" b="1" dirty="0"/>
              <a:t>barvne odtenke v orkestru</a:t>
            </a:r>
            <a:r>
              <a:rPr lang="sl-SI" sz="2800" dirty="0"/>
              <a:t> in dosegel, da je </a:t>
            </a:r>
            <a:r>
              <a:rPr lang="sl-SI" sz="2800" dirty="0" smtClean="0"/>
              <a:t>prvi </a:t>
            </a:r>
            <a:r>
              <a:rPr lang="sl-SI" sz="2800" dirty="0"/>
              <a:t>poudarjal vrednost drugega, namesto da bi jih bil povezoval v zmedene gmote. </a:t>
            </a:r>
            <a:endParaRPr lang="sl-SI" sz="2800" dirty="0" smtClean="0"/>
          </a:p>
          <a:p>
            <a:pPr marL="0" indent="0">
              <a:buNone/>
            </a:pPr>
            <a:r>
              <a:rPr lang="sl-SI" sz="2800" dirty="0" smtClean="0"/>
              <a:t>V </a:t>
            </a:r>
            <a:r>
              <a:rPr lang="sl-SI" sz="2800" dirty="0"/>
              <a:t>tem pogledu je </a:t>
            </a:r>
            <a:r>
              <a:rPr lang="sl-SI" sz="2800" b="1" dirty="0"/>
              <a:t>njegova metoda podobna postopku </a:t>
            </a:r>
            <a:r>
              <a:rPr lang="sl-SI" sz="2800" b="1" dirty="0" smtClean="0"/>
              <a:t>impresionističnega </a:t>
            </a:r>
            <a:r>
              <a:rPr lang="sl-SI" sz="2800" b="1" dirty="0"/>
              <a:t>slikarja, ki </a:t>
            </a:r>
            <a:r>
              <a:rPr lang="sl-SI" sz="2800" b="1" dirty="0" smtClean="0"/>
              <a:t>nanaša </a:t>
            </a:r>
            <a:r>
              <a:rPr lang="sl-SI" sz="2800" b="1" dirty="0"/>
              <a:t>osnovne barve na platno drugo k drugi, namesto da bi jih </a:t>
            </a:r>
            <a:r>
              <a:rPr lang="sl-SI" sz="2800" b="1" dirty="0" smtClean="0"/>
              <a:t>mešal </a:t>
            </a:r>
            <a:r>
              <a:rPr lang="sl-SI" sz="2800" b="1" dirty="0"/>
              <a:t>na paleti</a:t>
            </a:r>
            <a:r>
              <a:rPr lang="sl-SI" sz="2800" b="1" dirty="0" smtClean="0"/>
              <a:t>.</a:t>
            </a:r>
          </a:p>
          <a:p>
            <a:pPr eaLnBrk="1" hangingPunct="1">
              <a:buFontTx/>
              <a:buNone/>
            </a:pPr>
            <a:endParaRPr lang="sl-SI" altLang="en-US" sz="2800" dirty="0" smtClean="0"/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76672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293034" y="3326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4900" b="1" dirty="0" smtClean="0"/>
              <a:t>Claude D</a:t>
            </a:r>
            <a:r>
              <a:rPr lang="sl-SI" altLang="en-US" sz="4900" b="1" dirty="0" err="1" smtClean="0"/>
              <a:t>ebussy</a:t>
            </a:r>
            <a:r>
              <a:rPr lang="sl-SI" altLang="en-US" sz="4900" b="1" dirty="0" smtClean="0"/>
              <a:t> kot skladatelj</a:t>
            </a:r>
            <a:endParaRPr lang="en-US" altLang="en-US" sz="4900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82015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-</a:t>
            </a:r>
            <a:r>
              <a:rPr lang="sl-SI" dirty="0" smtClean="0"/>
              <a:t>prekršil </a:t>
            </a:r>
            <a:r>
              <a:rPr lang="sl-SI" dirty="0"/>
              <a:t>vse veljavne </a:t>
            </a:r>
            <a:r>
              <a:rPr lang="sl-SI" dirty="0" smtClean="0"/>
              <a:t>obrazce za ustvarjanje glasbe,</a:t>
            </a:r>
          </a:p>
          <a:p>
            <a:pPr marL="0" indent="0">
              <a:buNone/>
            </a:pPr>
            <a:r>
              <a:rPr lang="sl-SI" dirty="0"/>
              <a:t>-</a:t>
            </a:r>
            <a:r>
              <a:rPr lang="sl-SI" dirty="0" smtClean="0"/>
              <a:t>jih </a:t>
            </a:r>
            <a:r>
              <a:rPr lang="sl-SI" dirty="0"/>
              <a:t>nadomestil z novimi, ki niso </a:t>
            </a:r>
            <a:r>
              <a:rPr lang="sl-SI" dirty="0" smtClean="0"/>
              <a:t>nič </a:t>
            </a:r>
            <a:r>
              <a:rPr lang="sl-SI" dirty="0"/>
              <a:t>manj </a:t>
            </a:r>
            <a:r>
              <a:rPr lang="sl-SI" dirty="0" smtClean="0"/>
              <a:t>lepi,</a:t>
            </a:r>
          </a:p>
          <a:p>
            <a:pPr marL="0" indent="0">
              <a:buNone/>
            </a:pPr>
            <a:r>
              <a:rPr lang="sl-SI" dirty="0"/>
              <a:t>-</a:t>
            </a:r>
            <a:r>
              <a:rPr lang="sl-SI" dirty="0" smtClean="0"/>
              <a:t>veliko primernejši </a:t>
            </a:r>
            <a:r>
              <a:rPr lang="sl-SI" dirty="0"/>
              <a:t>za </a:t>
            </a:r>
            <a:r>
              <a:rPr lang="sl-SI" dirty="0" smtClean="0"/>
              <a:t>izražanje trenutnih občutij in čustev</a:t>
            </a:r>
            <a:r>
              <a:rPr lang="sl-SI" dirty="0"/>
              <a:t>, ki jih je najraje upodabljal. 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Bil je </a:t>
            </a:r>
            <a:r>
              <a:rPr lang="sl-SI" b="1" dirty="0"/>
              <a:t>slikar skrivnosti, </a:t>
            </a:r>
            <a:r>
              <a:rPr lang="sl-SI" b="1" dirty="0" smtClean="0"/>
              <a:t>tišine </a:t>
            </a:r>
            <a:r>
              <a:rPr lang="sl-SI" b="1" dirty="0"/>
              <a:t>in </a:t>
            </a:r>
            <a:r>
              <a:rPr lang="sl-SI" b="1" dirty="0" smtClean="0"/>
              <a:t>neskončnosti</a:t>
            </a:r>
            <a:r>
              <a:rPr lang="sl-SI" b="1" dirty="0"/>
              <a:t>, </a:t>
            </a:r>
            <a:r>
              <a:rPr lang="sl-SI" b="1" dirty="0" smtClean="0"/>
              <a:t>plavajočega </a:t>
            </a:r>
            <a:r>
              <a:rPr lang="sl-SI" b="1" dirty="0"/>
              <a:t>oblaka, lesketa valov v </a:t>
            </a:r>
            <a:r>
              <a:rPr lang="sl-SI" b="1" dirty="0" smtClean="0"/>
              <a:t>soncu, pretanjenih </a:t>
            </a:r>
            <a:r>
              <a:rPr lang="sl-SI" b="1" dirty="0"/>
              <a:t>podob, ki jih </a:t>
            </a:r>
            <a:r>
              <a:rPr lang="sl-SI" b="1" dirty="0" smtClean="0"/>
              <a:t>nihče </a:t>
            </a:r>
            <a:r>
              <a:rPr lang="sl-SI" b="1" dirty="0"/>
              <a:t>pred njim ni mogel nakazati. </a:t>
            </a:r>
            <a:endParaRPr lang="sl-SI" b="1" dirty="0" smtClean="0"/>
          </a:p>
          <a:p>
            <a:pPr eaLnBrk="1" hangingPunct="1">
              <a:buFontTx/>
              <a:buNone/>
            </a:pPr>
            <a:endParaRPr lang="sl-SI" altLang="en-US" sz="2800" dirty="0" smtClean="0"/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471632"/>
            <a:ext cx="865048" cy="865048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1606" y="4365104"/>
            <a:ext cx="865842" cy="8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4544" y="1628800"/>
            <a:ext cx="10009112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sl-SI" altLang="en-US" dirty="0" smtClean="0"/>
          </a:p>
          <a:p>
            <a:pPr lvl="1" eaLnBrk="1" hangingPunct="1"/>
            <a:r>
              <a:rPr lang="sl-SI" altLang="en-US" dirty="0" smtClean="0"/>
              <a:t>Opera:</a:t>
            </a:r>
          </a:p>
          <a:p>
            <a:pPr lvl="2" eaLnBrk="1" hangingPunct="1"/>
            <a:r>
              <a:rPr lang="sl-SI" altLang="en-US" sz="3200" dirty="0" smtClean="0"/>
              <a:t> </a:t>
            </a:r>
            <a:r>
              <a:rPr lang="sl-SI" altLang="en-US" sz="3200" dirty="0" err="1" smtClean="0"/>
              <a:t>Peleas</a:t>
            </a:r>
            <a:r>
              <a:rPr lang="sl-SI" altLang="en-US" sz="3200" dirty="0" smtClean="0"/>
              <a:t> in </a:t>
            </a:r>
            <a:r>
              <a:rPr lang="sl-SI" altLang="en-US" sz="3200" dirty="0" err="1" smtClean="0"/>
              <a:t>Melisandra</a:t>
            </a:r>
            <a:r>
              <a:rPr lang="sl-SI" altLang="en-US" sz="3200" dirty="0" smtClean="0"/>
              <a:t>,</a:t>
            </a:r>
          </a:p>
          <a:p>
            <a:pPr lvl="1" eaLnBrk="1" hangingPunct="1"/>
            <a:r>
              <a:rPr lang="sl-SI" altLang="en-US" dirty="0" smtClean="0"/>
              <a:t>Simfonija: Preludij k </a:t>
            </a:r>
            <a:r>
              <a:rPr lang="en-US" altLang="en-US" dirty="0" err="1" smtClean="0"/>
              <a:t>Favnov</a:t>
            </a:r>
            <a:r>
              <a:rPr lang="sl-SI" altLang="en-US" dirty="0" smtClean="0"/>
              <a:t>emu </a:t>
            </a:r>
            <a:r>
              <a:rPr lang="en-US" altLang="en-US" dirty="0" err="1" smtClean="0"/>
              <a:t>popoldne</a:t>
            </a:r>
            <a:r>
              <a:rPr lang="sl-SI" altLang="en-US" dirty="0" err="1" smtClean="0"/>
              <a:t>vu</a:t>
            </a:r>
            <a:r>
              <a:rPr lang="sl-SI" altLang="en-US" dirty="0" smtClean="0"/>
              <a:t> </a:t>
            </a:r>
          </a:p>
          <a:p>
            <a:pPr lvl="1" eaLnBrk="1" hangingPunct="1"/>
            <a:r>
              <a:rPr lang="sl-SI" altLang="en-US" dirty="0" smtClean="0"/>
              <a:t>Simfonična pesnitev: </a:t>
            </a:r>
          </a:p>
          <a:p>
            <a:pPr lvl="2" eaLnBrk="1" hangingPunct="1"/>
            <a:r>
              <a:rPr lang="sl-SI" altLang="en-US" dirty="0" smtClean="0"/>
              <a:t>Morje</a:t>
            </a:r>
          </a:p>
          <a:p>
            <a:pPr lvl="1" eaLnBrk="1" hangingPunct="1"/>
            <a:r>
              <a:rPr lang="sl-SI" altLang="en-US" dirty="0" smtClean="0"/>
              <a:t>Klavirska dela: Arabeska, </a:t>
            </a:r>
            <a:r>
              <a:rPr lang="sl-SI" altLang="en-US" dirty="0" err="1" smtClean="0"/>
              <a:t>Clair</a:t>
            </a:r>
            <a:r>
              <a:rPr lang="sl-SI" altLang="en-US" dirty="0" smtClean="0"/>
              <a:t> de lune, </a:t>
            </a:r>
            <a:r>
              <a:rPr lang="en-US" altLang="en-US" dirty="0" err="1" smtClean="0"/>
              <a:t>Otroški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kotiček</a:t>
            </a:r>
            <a:r>
              <a:rPr lang="sl-SI" altLang="en-US" dirty="0" smtClean="0"/>
              <a:t>.</a:t>
            </a:r>
            <a:r>
              <a:rPr lang="en-US" altLang="en-US" dirty="0" smtClean="0"/>
              <a:t> </a:t>
            </a:r>
            <a:endParaRPr lang="sl-SI" altLang="en-US" dirty="0" smtClean="0"/>
          </a:p>
          <a:p>
            <a:pPr lvl="1" eaLnBrk="1" hangingPunct="1">
              <a:buFont typeface="Wingdings" pitchFamily="2" charset="2"/>
              <a:buNone/>
            </a:pPr>
            <a:endParaRPr lang="sl-SI" altLang="en-US" dirty="0" smtClean="0"/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81717"/>
            <a:ext cx="2010472" cy="245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404663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smtClean="0"/>
              <a:t>Njegova dela predstavljajo </a:t>
            </a:r>
            <a:r>
              <a:rPr lang="sl-SI" sz="2800" b="1" smtClean="0"/>
              <a:t>pomemben prehod iz glasbe 19. stoletja v novejšo glasbo 20. stoletja. </a:t>
            </a:r>
            <a:endParaRPr lang="sl-SI" altLang="en-US" sz="2800" b="1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1268760"/>
            <a:ext cx="1179131" cy="1179131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395536" y="0"/>
            <a:ext cx="277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en-US" sz="2400" b="1" dirty="0">
                <a:solidFill>
                  <a:srgbClr val="FF0000"/>
                </a:solidFill>
              </a:rPr>
              <a:t>ZAPIS V ZVEZEK</a:t>
            </a:r>
            <a:endParaRPr lang="sl-SI" sz="2400" dirty="0"/>
          </a:p>
        </p:txBody>
      </p:sp>
      <p:sp>
        <p:nvSpPr>
          <p:cNvPr id="7" name="Pravokotnik 6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3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tmFilter="0,0; .5, 1; 1, 1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tmFilter="0,0; .5, 1; 1, 1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ako lahko kupite gozd v državni lasti - agrobiznis.finance.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" y="-41360"/>
            <a:ext cx="9144000" cy="689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17005" y="1369723"/>
            <a:ext cx="9577064" cy="1470025"/>
          </a:xfrm>
        </p:spPr>
        <p:txBody>
          <a:bodyPr>
            <a:no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CLAUDE DEBUSSY: </a:t>
            </a:r>
            <a:br>
              <a:rPr lang="sl-SI" dirty="0" smtClean="0">
                <a:solidFill>
                  <a:schemeClr val="bg1"/>
                </a:solidFill>
              </a:rPr>
            </a:br>
            <a:r>
              <a:rPr lang="sl-SI" dirty="0" smtClean="0">
                <a:solidFill>
                  <a:schemeClr val="bg1"/>
                </a:solidFill>
              </a:rPr>
              <a:t>PRELUDIJ K FAVNOVEMU POPOLDNEVU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upload.wikimedia.org/wikipedia/commons/thumb/9/99/Lenoir%2C_Charles-Amable_-_A_Nymph_In_The_Forest.jpg/220px-Lenoir%2C_Charles-Amable_-_A_Nymph_In_The_Fore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68067"/>
            <a:ext cx="2137525" cy="33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7"/>
          <a:srcRect b="14818"/>
          <a:stretch/>
        </p:blipFill>
        <p:spPr>
          <a:xfrm flipH="1">
            <a:off x="1043608" y="4250829"/>
            <a:ext cx="2627784" cy="2539916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0922" y="952607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altLang="en-US" sz="4100" dirty="0"/>
              <a:t>Claude Debussy</a:t>
            </a:r>
            <a:r>
              <a:rPr lang="sl-SI" altLang="en-US" sz="4100" dirty="0" smtClean="0"/>
              <a:t>: </a:t>
            </a:r>
          </a:p>
          <a:p>
            <a:pPr marL="0" indent="0">
              <a:buNone/>
            </a:pPr>
            <a:r>
              <a:rPr lang="sl-SI" altLang="en-US" sz="4100" b="1" dirty="0" smtClean="0">
                <a:hlinkClick r:id="rId4"/>
              </a:rPr>
              <a:t>PRELUDIJ (PREDIGRA) K FAVNOVEMU POPOLDNEVU</a:t>
            </a:r>
            <a:endParaRPr lang="sl-SI" altLang="en-US" sz="4100" b="1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sz="3400" dirty="0" smtClean="0"/>
              <a:t>ANALIZA GLASBENEGA DELA: </a:t>
            </a:r>
          </a:p>
          <a:p>
            <a:pPr marL="514350" indent="-514350">
              <a:buAutoNum type="arabicPeriod"/>
            </a:pPr>
            <a:r>
              <a:rPr lang="sl-SI" sz="3400" dirty="0" smtClean="0"/>
              <a:t>Katero </a:t>
            </a:r>
            <a:r>
              <a:rPr lang="sl-SI" sz="3400" b="1" dirty="0" smtClean="0"/>
              <a:t>solistično glasbilo</a:t>
            </a:r>
            <a:r>
              <a:rPr lang="sl-SI" sz="3400" dirty="0" smtClean="0"/>
              <a:t> nastopi v prvem delu skladbe? </a:t>
            </a:r>
            <a:endParaRPr lang="sl-SI" sz="3400" dirty="0"/>
          </a:p>
          <a:p>
            <a:pPr marL="514350" indent="-514350">
              <a:buAutoNum type="alphaLcParenR"/>
            </a:pPr>
            <a:r>
              <a:rPr lang="sl-SI" sz="3400" dirty="0"/>
              <a:t>f</a:t>
            </a:r>
            <a:r>
              <a:rPr lang="sl-SI" sz="3400" dirty="0" smtClean="0"/>
              <a:t>agot</a:t>
            </a:r>
          </a:p>
          <a:p>
            <a:pPr marL="514350" indent="-514350">
              <a:buAutoNum type="alphaLcParenR"/>
            </a:pPr>
            <a:r>
              <a:rPr lang="sl-SI" sz="3400" dirty="0"/>
              <a:t>p</a:t>
            </a:r>
            <a:r>
              <a:rPr lang="sl-SI" sz="3400" dirty="0" smtClean="0"/>
              <a:t>rečna flavta</a:t>
            </a:r>
          </a:p>
          <a:p>
            <a:pPr marL="514350" indent="-514350">
              <a:buAutoNum type="alphaLcParenR"/>
            </a:pPr>
            <a:r>
              <a:rPr lang="sl-SI" sz="3400" dirty="0" smtClean="0"/>
              <a:t>violina</a:t>
            </a:r>
          </a:p>
        </p:txBody>
      </p:sp>
      <p:pic>
        <p:nvPicPr>
          <p:cNvPr id="7" name="10 Debussy_ Preludij k Faunovem popoldnev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1844824"/>
            <a:ext cx="1043608" cy="104360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107504" y="5013176"/>
            <a:ext cx="3024336" cy="576064"/>
          </a:xfrm>
          <a:prstGeom prst="rect">
            <a:avLst/>
          </a:prstGeom>
          <a:solidFill>
            <a:srgbClr val="F6161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75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7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3400" dirty="0" smtClean="0"/>
              <a:t>2. Katera solistična </a:t>
            </a:r>
            <a:r>
              <a:rPr lang="sl-SI" sz="3400" b="1" dirty="0" smtClean="0"/>
              <a:t>pihala</a:t>
            </a:r>
            <a:r>
              <a:rPr lang="sl-SI" sz="3400" dirty="0" smtClean="0"/>
              <a:t> še nastopijo v nadaljevanju? </a:t>
            </a:r>
          </a:p>
          <a:p>
            <a:pPr marL="514350" indent="-514350">
              <a:buAutoNum type="alphaLcParenR"/>
            </a:pPr>
            <a:r>
              <a:rPr lang="sl-SI" sz="3400" dirty="0" smtClean="0"/>
              <a:t>O _  _  _ </a:t>
            </a:r>
          </a:p>
          <a:p>
            <a:pPr marL="514350" indent="-514350">
              <a:buAutoNum type="alphaLcParenR"/>
            </a:pPr>
            <a:r>
              <a:rPr lang="sl-SI" sz="3400" dirty="0" smtClean="0"/>
              <a:t>ANGLEŠKI  R _ _ </a:t>
            </a:r>
          </a:p>
          <a:p>
            <a:pPr marL="0" indent="0">
              <a:buNone/>
            </a:pPr>
            <a:r>
              <a:rPr lang="sl-SI" sz="3400" dirty="0"/>
              <a:t>c</a:t>
            </a:r>
            <a:r>
              <a:rPr lang="sl-SI" sz="3400" dirty="0" smtClean="0"/>
              <a:t>)  K _ _ _ _ _ _ _ </a:t>
            </a:r>
          </a:p>
          <a:p>
            <a:pPr marL="514350" indent="-514350">
              <a:buAutoNum type="alphaLcParenR" startAt="4"/>
            </a:pPr>
            <a:r>
              <a:rPr lang="sl-SI" sz="3400" dirty="0" smtClean="0"/>
              <a:t>F _ _ _ _ </a:t>
            </a:r>
          </a:p>
          <a:p>
            <a:pPr marL="514350" indent="-514350">
              <a:buAutoNum type="alphaLcParenR" startAt="4"/>
            </a:pPr>
            <a:endParaRPr lang="sl-SI" sz="3400" dirty="0"/>
          </a:p>
          <a:p>
            <a:pPr marL="0" indent="0">
              <a:buNone/>
            </a:pPr>
            <a:r>
              <a:rPr lang="sl-SI" sz="3400" dirty="0"/>
              <a:t>3.  Katera glasbila nastopijo kot </a:t>
            </a:r>
            <a:r>
              <a:rPr lang="sl-SI" sz="3400" b="1" dirty="0"/>
              <a:t>spremljava </a:t>
            </a:r>
          </a:p>
          <a:p>
            <a:pPr marL="0" indent="0">
              <a:buNone/>
            </a:pPr>
            <a:r>
              <a:rPr lang="sl-SI" sz="3400" b="1" dirty="0"/>
              <a:t>     (jih slišiš v ozadju)?</a:t>
            </a:r>
          </a:p>
          <a:p>
            <a:pPr marL="514350" indent="-514350">
              <a:buAutoNum type="alphaLcParenR"/>
            </a:pPr>
            <a:r>
              <a:rPr lang="sl-SI" sz="3400" dirty="0"/>
              <a:t>harfa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sz="3400" dirty="0"/>
              <a:t>tolkala</a:t>
            </a:r>
          </a:p>
          <a:p>
            <a:pPr marL="514350" indent="-514350">
              <a:buAutoNum type="alphaLcParenR"/>
            </a:pPr>
            <a:r>
              <a:rPr lang="sl-SI" sz="3400" dirty="0"/>
              <a:t>godala</a:t>
            </a:r>
          </a:p>
          <a:p>
            <a:pPr marL="514350" indent="-514350">
              <a:buAutoNum type="alphaLcParenR"/>
            </a:pPr>
            <a:r>
              <a:rPr lang="sl-SI" sz="3400" dirty="0"/>
              <a:t>klavir</a:t>
            </a:r>
          </a:p>
          <a:p>
            <a:pPr marL="0" indent="0">
              <a:buNone/>
            </a:pPr>
            <a:endParaRPr lang="sl-SI" sz="3400" dirty="0" smtClean="0"/>
          </a:p>
        </p:txBody>
      </p:sp>
      <p:pic>
        <p:nvPicPr>
          <p:cNvPr id="7" name="10 Debussy_ Preludij k Faunovem popoldnev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700808"/>
            <a:ext cx="1043608" cy="104360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07504" y="4509120"/>
            <a:ext cx="3024336" cy="576064"/>
          </a:xfrm>
          <a:prstGeom prst="rect">
            <a:avLst/>
          </a:prstGeom>
          <a:solidFill>
            <a:srgbClr val="F6161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136577" y="5589240"/>
            <a:ext cx="3024336" cy="576064"/>
          </a:xfrm>
          <a:prstGeom prst="rect">
            <a:avLst/>
          </a:prstGeom>
          <a:solidFill>
            <a:srgbClr val="F6161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611560" y="908720"/>
            <a:ext cx="3024336" cy="2232248"/>
          </a:xfrm>
          <a:prstGeom prst="rect">
            <a:avLst/>
          </a:prstGeom>
          <a:solidFill>
            <a:srgbClr val="F6161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200" dirty="0" smtClean="0">
                <a:solidFill>
                  <a:schemeClr val="tx1"/>
                </a:solidFill>
              </a:rPr>
              <a:t>O B O A </a:t>
            </a:r>
            <a:endParaRPr lang="sl-SI" sz="3200" dirty="0">
              <a:solidFill>
                <a:schemeClr val="tx1"/>
              </a:solidFill>
            </a:endParaRPr>
          </a:p>
          <a:p>
            <a:r>
              <a:rPr lang="sl-SI" sz="3200" dirty="0" smtClean="0">
                <a:solidFill>
                  <a:schemeClr val="tx1"/>
                </a:solidFill>
              </a:rPr>
              <a:t>ANGLEŠKI R O G </a:t>
            </a:r>
          </a:p>
          <a:p>
            <a:r>
              <a:rPr lang="sl-SI" sz="3200" dirty="0" smtClean="0">
                <a:solidFill>
                  <a:schemeClr val="tx1"/>
                </a:solidFill>
              </a:rPr>
              <a:t>K L A R I N E T </a:t>
            </a:r>
          </a:p>
          <a:p>
            <a:r>
              <a:rPr lang="sl-SI" sz="3200" dirty="0" smtClean="0">
                <a:solidFill>
                  <a:schemeClr val="tx1"/>
                </a:solidFill>
              </a:rPr>
              <a:t>F A G O</a:t>
            </a:r>
            <a:r>
              <a:rPr lang="sl-SI" sz="4000" dirty="0" smtClean="0">
                <a:solidFill>
                  <a:schemeClr val="tx1"/>
                </a:solidFill>
              </a:rPr>
              <a:t> </a:t>
            </a:r>
            <a:r>
              <a:rPr lang="sl-SI" sz="3200" dirty="0" smtClean="0">
                <a:solidFill>
                  <a:schemeClr val="tx1"/>
                </a:solidFill>
              </a:rPr>
              <a:t>T </a:t>
            </a:r>
            <a:endParaRPr lang="sl-S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7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569</Words>
  <Application>Microsoft Office PowerPoint</Application>
  <PresentationFormat>Diaprojekcija na zaslonu (4:3)</PresentationFormat>
  <Paragraphs>77</Paragraphs>
  <Slides>12</Slides>
  <Notes>4</Notes>
  <HiddenSlides>0</HiddenSlides>
  <MMClips>12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Officeova tema</vt:lpstr>
      <vt:lpstr>IMPRESIONIZEM</vt:lpstr>
      <vt:lpstr>GLAVNA PREDSTAVNIKA IMPRESIONIZMA</vt:lpstr>
      <vt:lpstr> ZAPIS V ZVEZEK Claude Debussy (Klod Debusí) </vt:lpstr>
      <vt:lpstr>Claude Debussy kot skladatelj</vt:lpstr>
      <vt:lpstr>Claude Debussy kot skladatelj</vt:lpstr>
      <vt:lpstr>PowerPointova predstavitev</vt:lpstr>
      <vt:lpstr>CLAUDE DEBUSSY:  PRELUDIJ K FAVNOVEMU POPOLDNEVU</vt:lpstr>
      <vt:lpstr>PowerPointova predstavitev</vt:lpstr>
      <vt:lpstr>PowerPointova predstavitev</vt:lpstr>
      <vt:lpstr>PowerPointova predstavitev</vt:lpstr>
      <vt:lpstr>IZBERI SI ŠE ENO DEBUSSYJEVO ZNANO DELO, GA POSLUŠAJ IN OB NJEJ USTVARI LIKOVNO PODOBO SKLADBE:   a) Claude Debussy: Clair de Lune  b) Claude Debussy: Arabeska  c) Claude Debussy: Pogovor med vetrom in morjem  </vt:lpstr>
      <vt:lpstr>DEBUSSYJEVA MISEL O MORJU</vt:lpstr>
    </vt:vector>
  </TitlesOfParts>
  <Company>Uporabnik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IMPRESIONIZEM</dc:title>
  <dc:creator>Uporabnik</dc:creator>
  <cp:lastModifiedBy>Uporabnik</cp:lastModifiedBy>
  <cp:revision>91</cp:revision>
  <dcterms:created xsi:type="dcterms:W3CDTF">2012-09-20T17:52:33Z</dcterms:created>
  <dcterms:modified xsi:type="dcterms:W3CDTF">2020-10-18T10:16:00Z</dcterms:modified>
</cp:coreProperties>
</file>