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7" r:id="rId2"/>
    <p:sldId id="268" r:id="rId3"/>
    <p:sldId id="269" r:id="rId4"/>
    <p:sldId id="270" r:id="rId5"/>
    <p:sldId id="271" r:id="rId6"/>
    <p:sldId id="278" r:id="rId7"/>
    <p:sldId id="272" r:id="rId8"/>
    <p:sldId id="27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987C2-8580-484E-BEAD-95252C0CC570}" type="datetimeFigureOut">
              <a:rPr lang="sl-SI" smtClean="0"/>
              <a:t>18. 10. 2020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A3446-AD29-4CD1-80E2-4DED341652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039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ZAPIS V ZVEZEK!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A3446-AD29-4CD1-80E2-4DED3416521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08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9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3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6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3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6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9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770C-A9B6-43A9-BFBC-DFD8F8E28B60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18. 10. 2020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7666-A1E5-4018-A98C-98A0EE13CFEA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://sl.wikipedia.org/wiki/Kompozicija" TargetMode="External"/><Relationship Id="rId5" Type="http://schemas.openxmlformats.org/officeDocument/2006/relationships/hyperlink" Target="http://sl.wikipedia.org/wiki/Klavir" TargetMode="External"/><Relationship Id="rId4" Type="http://schemas.openxmlformats.org/officeDocument/2006/relationships/hyperlink" Target="http://sl.wikipedia.org/w/index.php?title=Konservatorij&amp;action=edi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FsvpFU7KY7E" TargetMode="External"/><Relationship Id="rId4" Type="http://schemas.openxmlformats.org/officeDocument/2006/relationships/hyperlink" Target="https://www.youtube.com/watch?v=s8z1_A-Zlb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IsF53JpBMl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208758" y="5489848"/>
            <a:ext cx="8148414" cy="1368152"/>
          </a:xfrm>
        </p:spPr>
        <p:txBody>
          <a:bodyPr>
            <a:normAutofit/>
          </a:bodyPr>
          <a:lstStyle/>
          <a:p>
            <a:r>
              <a:rPr lang="sl-SI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„Glasba mora biti najprej emocionalna, </a:t>
            </a:r>
          </a:p>
          <a:p>
            <a:r>
              <a:rPr lang="sl-SI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šele nato je lahko intelektualna.“</a:t>
            </a:r>
            <a:endParaRPr lang="en-GB" dirty="0"/>
          </a:p>
        </p:txBody>
      </p:sp>
      <p:pic>
        <p:nvPicPr>
          <p:cNvPr id="1026" name="Picture 2" descr="http://www.mauriceravel.com/images/maurice_r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58" y="1406252"/>
            <a:ext cx="57721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159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 smtClean="0"/>
              <a:t>MAURICE RAVEL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29909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Maurice </a:t>
            </a:r>
            <a:r>
              <a:rPr lang="sl-SI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Ravel (1875-1932)</a:t>
            </a:r>
            <a:endParaRPr lang="sl-SI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013" y="1628776"/>
            <a:ext cx="117801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en-US" sz="24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sl-SI" altLang="en-US" dirty="0">
                <a:latin typeface="Times New Roman" pitchFamily="18" charset="0"/>
              </a:rPr>
              <a:t>Maurice Ravel je že s sedmimi leti kazal nadarjenost za glasbo</a:t>
            </a:r>
            <a:r>
              <a:rPr lang="sl-SI" altLang="en-US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sl-SI" altLang="en-US" dirty="0" smtClean="0">
                <a:latin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sl-SI" altLang="en-US" dirty="0" smtClean="0">
                <a:latin typeface="Times New Roman" pitchFamily="18" charset="0"/>
              </a:rPr>
              <a:t>S </a:t>
            </a:r>
            <a:r>
              <a:rPr lang="sl-SI" altLang="en-US" dirty="0">
                <a:latin typeface="Times New Roman" pitchFamily="18" charset="0"/>
              </a:rPr>
              <a:t>štirinajstimi se je vpisal na </a:t>
            </a:r>
            <a:r>
              <a:rPr lang="sl-SI" altLang="en-US" dirty="0">
                <a:latin typeface="Times New Roman" pitchFamily="18" charset="0"/>
                <a:hlinkClick r:id="rId4" tooltip="Konservatorij"/>
              </a:rPr>
              <a:t>konservatorij</a:t>
            </a:r>
            <a:r>
              <a:rPr lang="sl-SI" altLang="en-US" dirty="0">
                <a:latin typeface="Times New Roman" pitchFamily="18" charset="0"/>
              </a:rPr>
              <a:t>, kjer se je učil </a:t>
            </a:r>
            <a:r>
              <a:rPr lang="sl-SI" altLang="en-US" dirty="0">
                <a:latin typeface="Times New Roman" pitchFamily="18" charset="0"/>
                <a:hlinkClick r:id="rId5" tooltip="Klavir"/>
              </a:rPr>
              <a:t>klavir</a:t>
            </a:r>
            <a:r>
              <a:rPr lang="sl-SI" altLang="en-US" dirty="0">
                <a:latin typeface="Times New Roman" pitchFamily="18" charset="0"/>
              </a:rPr>
              <a:t> in </a:t>
            </a:r>
            <a:r>
              <a:rPr lang="sl-SI" altLang="en-US" dirty="0">
                <a:latin typeface="Times New Roman" pitchFamily="18" charset="0"/>
                <a:hlinkClick r:id="rId6" tooltip="Kompozicija"/>
              </a:rPr>
              <a:t>kompozicijo</a:t>
            </a:r>
            <a:r>
              <a:rPr lang="sl-SI" altLang="en-US" dirty="0">
                <a:latin typeface="Times New Roman" pitchFamily="18" charset="0"/>
              </a:rPr>
              <a:t> in z budnim očesom spremljal kulturno dogajanje. </a:t>
            </a:r>
          </a:p>
          <a:p>
            <a:pPr marL="0" indent="0">
              <a:buNone/>
            </a:pPr>
            <a:endParaRPr lang="sl-SI" altLang="en-US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sl-SI" altLang="en-US" dirty="0">
                <a:latin typeface="Times New Roman" pitchFamily="18" charset="0"/>
              </a:rPr>
              <a:t>V razredu je bil vedno med prvimi in je prejel več odlikovanj, tako da je komaj po dveh letih študija prestopil v višji razred klavirja. </a:t>
            </a:r>
          </a:p>
          <a:p>
            <a:pPr marL="0" indent="0">
              <a:buNone/>
            </a:pPr>
            <a:endParaRPr lang="sl-SI" altLang="en-US" sz="2400" dirty="0">
              <a:latin typeface="Times New Roman" pitchFamily="18" charset="0"/>
            </a:endParaRPr>
          </a:p>
        </p:txBody>
      </p:sp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6827" y="341635"/>
            <a:ext cx="1181572" cy="11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reeform 6"/>
          <p:cNvSpPr>
            <a:spLocks/>
          </p:cNvSpPr>
          <p:nvPr/>
        </p:nvSpPr>
        <p:spPr bwMode="auto">
          <a:xfrm>
            <a:off x="1558925" y="-26988"/>
            <a:ext cx="9074150" cy="6911976"/>
          </a:xfrm>
          <a:custGeom>
            <a:avLst/>
            <a:gdLst>
              <a:gd name="T0" fmla="*/ 0 w 5716"/>
              <a:gd name="T1" fmla="*/ 0 h 4354"/>
              <a:gd name="T2" fmla="*/ 2147483647 w 5716"/>
              <a:gd name="T3" fmla="*/ 0 h 4354"/>
              <a:gd name="T4" fmla="*/ 2147483647 w 5716"/>
              <a:gd name="T5" fmla="*/ 2147483647 h 4354"/>
              <a:gd name="T6" fmla="*/ 0 w 5716"/>
              <a:gd name="T7" fmla="*/ 2147483647 h 4354"/>
              <a:gd name="T8" fmla="*/ 0 w 5716"/>
              <a:gd name="T9" fmla="*/ 0 h 4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16"/>
              <a:gd name="T16" fmla="*/ 0 h 4354"/>
              <a:gd name="T17" fmla="*/ 5716 w 5716"/>
              <a:gd name="T18" fmla="*/ 4354 h 4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16" h="4354">
                <a:moveTo>
                  <a:pt x="0" y="0"/>
                </a:moveTo>
                <a:lnTo>
                  <a:pt x="5716" y="0"/>
                </a:lnTo>
                <a:lnTo>
                  <a:pt x="5716" y="4354"/>
                </a:lnTo>
                <a:lnTo>
                  <a:pt x="0" y="4354"/>
                </a:lnTo>
                <a:lnTo>
                  <a:pt x="0" y="0"/>
                </a:lnTo>
                <a:close/>
              </a:path>
            </a:pathLst>
          </a:custGeom>
          <a:noFill/>
          <a:ln w="15240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4820" name="Picture 7" descr="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17" y="0"/>
            <a:ext cx="2857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23" y="2418510"/>
            <a:ext cx="2851150" cy="41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09600" y="270357"/>
            <a:ext cx="2913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Maurice </a:t>
            </a:r>
            <a:r>
              <a:rPr lang="sl-SI" alt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Ravel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10972800" cy="50243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sz="3400" dirty="0"/>
              <a:t>poleg Debussyja največji francoski impresionistični </a:t>
            </a:r>
            <a:r>
              <a:rPr lang="sl-SI" sz="3400" dirty="0" smtClean="0"/>
              <a:t>skladatelj</a:t>
            </a:r>
            <a:r>
              <a:rPr lang="sl-SI" sz="3400" dirty="0"/>
              <a:t>.</a:t>
            </a:r>
            <a:r>
              <a:rPr lang="sl-SI" sz="3400" dirty="0" smtClean="0"/>
              <a:t> </a:t>
            </a:r>
            <a:endParaRPr lang="sl-SI" sz="3400" dirty="0"/>
          </a:p>
          <a:p>
            <a:pPr marL="0" indent="0">
              <a:buNone/>
            </a:pPr>
            <a:endParaRPr lang="sl-SI" sz="3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3400" b="1" dirty="0"/>
          </a:p>
          <a:p>
            <a:pPr marL="365760" lvl="1" indent="0">
              <a:buNone/>
            </a:pPr>
            <a:r>
              <a:rPr lang="sl-SI" sz="3400" b="1" dirty="0"/>
              <a:t>ZNAČILNOSTI NJEGOVE GLASBE:</a:t>
            </a:r>
          </a:p>
          <a:p>
            <a:pPr marL="365760" lvl="1" indent="0">
              <a:buNone/>
            </a:pPr>
            <a:r>
              <a:rPr lang="sl-SI" sz="3400" b="1" dirty="0"/>
              <a:t>*občutek za muzikalnost,</a:t>
            </a:r>
          </a:p>
          <a:p>
            <a:pPr marL="365760" lvl="1" indent="0">
              <a:buNone/>
            </a:pPr>
            <a:r>
              <a:rPr lang="sl-SI" sz="3400" b="1" dirty="0"/>
              <a:t>*bogate zvočne barve,</a:t>
            </a:r>
          </a:p>
          <a:p>
            <a:pPr marL="365760" lvl="1" indent="0">
              <a:buNone/>
            </a:pPr>
            <a:r>
              <a:rPr lang="sl-SI" sz="3400" b="1" dirty="0"/>
              <a:t>*mojstrska orkestracija</a:t>
            </a:r>
            <a:r>
              <a:rPr lang="sl-SI" sz="3400" b="1" dirty="0" smtClean="0"/>
              <a:t>.</a:t>
            </a:r>
          </a:p>
          <a:p>
            <a:pPr marL="365760" lvl="1" indent="0">
              <a:buNone/>
            </a:pPr>
            <a:endParaRPr lang="sl-SI" sz="3400" b="1" dirty="0"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r>
              <a:rPr lang="sl-SI" sz="3400" b="1" dirty="0" smtClean="0">
                <a:sym typeface="Wingdings" panose="05000000000000000000" pitchFamily="2" charset="2"/>
              </a:rPr>
              <a:t> </a:t>
            </a:r>
            <a:r>
              <a:rPr lang="sl-SI" sz="4400" dirty="0" smtClean="0"/>
              <a:t>vpliv </a:t>
            </a:r>
            <a:r>
              <a:rPr lang="sl-SI" sz="4400" dirty="0"/>
              <a:t>Debussyja, španske glasbe in jazza. </a:t>
            </a:r>
          </a:p>
          <a:p>
            <a:pPr marL="365760" lvl="1" indent="0">
              <a:buNone/>
            </a:pPr>
            <a:endParaRPr lang="sl-SI" sz="4300" dirty="0"/>
          </a:p>
          <a:p>
            <a:pPr marL="365760" lvl="1" indent="0">
              <a:buNone/>
            </a:pPr>
            <a:r>
              <a:rPr lang="sl-SI" sz="4300" dirty="0"/>
              <a:t>*</a:t>
            </a:r>
            <a:r>
              <a:rPr lang="sl-SI" sz="4300" b="1" dirty="0"/>
              <a:t>Bolero</a:t>
            </a:r>
            <a:r>
              <a:rPr lang="sl-SI" sz="4300" dirty="0"/>
              <a:t> </a:t>
            </a:r>
          </a:p>
          <a:p>
            <a:pPr marL="365760" lvl="1" indent="0">
              <a:buNone/>
            </a:pPr>
            <a:r>
              <a:rPr lang="sl-SI" sz="4300" b="1" dirty="0"/>
              <a:t>*Slike z razstave </a:t>
            </a:r>
            <a:endParaRPr lang="sl-SI" dirty="0"/>
          </a:p>
          <a:p>
            <a:pPr marL="365760" lvl="1" indent="0">
              <a:buNone/>
            </a:pPr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609600" y="1029181"/>
            <a:ext cx="250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en-US" sz="2800" b="1" dirty="0">
                <a:solidFill>
                  <a:srgbClr val="FF0000"/>
                </a:solidFill>
              </a:rPr>
              <a:t>ZAPIS V ZVEZEK</a:t>
            </a:r>
            <a:endParaRPr lang="sl-SI" sz="2800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65" y="2153969"/>
            <a:ext cx="998633" cy="99863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65" y="5385472"/>
            <a:ext cx="912860" cy="912860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0" y="0"/>
            <a:ext cx="12192000" cy="6884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67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MAURICE RAVEL – MOJSTER ORKESTRACIJE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666706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sz="4100" dirty="0" smtClean="0"/>
              <a:t>PRISLUHNI DVEMA SKLADBAMA, </a:t>
            </a:r>
          </a:p>
          <a:p>
            <a:pPr marL="0" indent="0">
              <a:buNone/>
            </a:pPr>
            <a:r>
              <a:rPr lang="sl-SI" sz="4100" dirty="0" smtClean="0">
                <a:sym typeface="Wingdings" panose="05000000000000000000" pitchFamily="2" charset="2"/>
              </a:rPr>
              <a:t></a:t>
            </a:r>
            <a:r>
              <a:rPr lang="sl-SI" sz="4100" dirty="0" smtClean="0"/>
              <a:t> prvo je za klavir </a:t>
            </a:r>
            <a:r>
              <a:rPr lang="sl-SI" sz="4100" b="1" dirty="0" smtClean="0"/>
              <a:t>napisal </a:t>
            </a:r>
            <a:r>
              <a:rPr lang="sl-SI" sz="4100" dirty="0" smtClean="0"/>
              <a:t>romantični skladatelj </a:t>
            </a:r>
            <a:r>
              <a:rPr lang="sl-SI" sz="4100" dirty="0" err="1" smtClean="0"/>
              <a:t>Modest</a:t>
            </a:r>
            <a:r>
              <a:rPr lang="sl-SI" sz="4100" dirty="0" smtClean="0"/>
              <a:t> Petrovič Musorgski, </a:t>
            </a:r>
          </a:p>
          <a:p>
            <a:pPr marL="0" indent="0">
              <a:buNone/>
            </a:pPr>
            <a:r>
              <a:rPr lang="sl-SI" sz="4100" dirty="0" smtClean="0">
                <a:sym typeface="Wingdings" panose="05000000000000000000" pitchFamily="2" charset="2"/>
              </a:rPr>
              <a:t> </a:t>
            </a:r>
            <a:r>
              <a:rPr lang="sl-SI" sz="4100" dirty="0" smtClean="0"/>
              <a:t>drugo pa je Maurice Ravel</a:t>
            </a:r>
            <a:r>
              <a:rPr lang="sl-SI" sz="4100" b="1" dirty="0" smtClean="0"/>
              <a:t> priredil</a:t>
            </a:r>
            <a:r>
              <a:rPr lang="sl-SI" sz="4100" dirty="0" smtClean="0"/>
              <a:t> za orkester. </a:t>
            </a:r>
          </a:p>
          <a:p>
            <a:pPr marL="0" indent="0">
              <a:buNone/>
            </a:pPr>
            <a:endParaRPr lang="sl-SI" sz="5100" dirty="0" smtClean="0"/>
          </a:p>
          <a:p>
            <a:r>
              <a:rPr lang="sl-SI" sz="5100" dirty="0" smtClean="0">
                <a:hlinkClick r:id="rId4"/>
              </a:rPr>
              <a:t>M. P. Musorgski: Promenada (original)</a:t>
            </a:r>
            <a:endParaRPr lang="sl-SI" sz="5100" dirty="0" smtClean="0"/>
          </a:p>
          <a:p>
            <a:r>
              <a:rPr lang="sl-SI" sz="5100" u="sng" dirty="0" smtClean="0">
                <a:hlinkClick r:id="rId5"/>
              </a:rPr>
              <a:t>M. Ravel: Promenada (priredba za orkester)</a:t>
            </a:r>
            <a:endParaRPr lang="sl-SI" sz="5100" u="sng" dirty="0" smtClean="0"/>
          </a:p>
          <a:p>
            <a:endParaRPr lang="sl-SI" u="sng" dirty="0"/>
          </a:p>
          <a:p>
            <a:pPr marL="0" indent="0">
              <a:buNone/>
            </a:pPr>
            <a:endParaRPr lang="sl-SI" sz="4600" dirty="0" smtClean="0"/>
          </a:p>
          <a:p>
            <a:pPr marL="0" indent="0">
              <a:buNone/>
            </a:pPr>
            <a:r>
              <a:rPr lang="sl-SI" sz="4600" dirty="0" smtClean="0"/>
              <a:t>Kateri </a:t>
            </a:r>
            <a:r>
              <a:rPr lang="sl-SI" sz="4600" dirty="0" err="1" smtClean="0"/>
              <a:t>poslušalski</a:t>
            </a:r>
            <a:r>
              <a:rPr lang="sl-SI" sz="4600" dirty="0" smtClean="0"/>
              <a:t> primer je ti je bolj všeč? Zakaj? </a:t>
            </a:r>
          </a:p>
          <a:p>
            <a:pPr marL="0" indent="0">
              <a:buNone/>
            </a:pPr>
            <a:endParaRPr lang="sl-SI" sz="4600" dirty="0"/>
          </a:p>
          <a:p>
            <a:pPr marL="0" indent="0">
              <a:buNone/>
            </a:pPr>
            <a:r>
              <a:rPr lang="sl-SI" sz="4600" dirty="0" smtClean="0"/>
              <a:t>Svoj odgovor utemelji</a:t>
            </a:r>
            <a:r>
              <a:rPr lang="sl-SI" sz="4600" dirty="0"/>
              <a:t> </a:t>
            </a:r>
            <a:r>
              <a:rPr lang="sl-SI" sz="4600" dirty="0" err="1" smtClean="0"/>
              <a:t>utemelji</a:t>
            </a:r>
            <a:r>
              <a:rPr lang="sl-SI" sz="4600" dirty="0" smtClean="0"/>
              <a:t> in ga zapiši v zvezek. </a:t>
            </a:r>
            <a:endParaRPr lang="sl-SI" sz="4600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6368" y="943583"/>
            <a:ext cx="948109" cy="94810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609599" y="2922514"/>
            <a:ext cx="7532451" cy="1192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609598" y="5143361"/>
            <a:ext cx="7532451" cy="74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28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296" y="233998"/>
            <a:ext cx="10972800" cy="1143000"/>
          </a:xfrm>
        </p:spPr>
        <p:txBody>
          <a:bodyPr/>
          <a:lstStyle/>
          <a:p>
            <a:r>
              <a:rPr lang="sl-SI" dirty="0" smtClean="0"/>
              <a:t>Maurice Ravel: BOLERO</a:t>
            </a:r>
            <a:endParaRPr lang="sl-SI" dirty="0"/>
          </a:p>
        </p:txBody>
      </p:sp>
      <p:pic>
        <p:nvPicPr>
          <p:cNvPr id="5122" name="Picture 2" descr="http://www.seecult.org/files/balet-spanije-bolero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7" y="1536907"/>
            <a:ext cx="6792755" cy="509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4 Ravel_ Bole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3377" y="142789"/>
            <a:ext cx="1234209" cy="1234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2825" y="487025"/>
            <a:ext cx="424069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400" dirty="0"/>
          </a:p>
          <a:p>
            <a:r>
              <a:rPr lang="sl-SI" sz="2800" dirty="0"/>
              <a:t>»</a:t>
            </a:r>
            <a:r>
              <a:rPr lang="sl-SI" sz="2800" i="1" dirty="0"/>
              <a:t>Delo je nastalo kot eksperiment, s katerim je skladatelj želel doseči </a:t>
            </a:r>
            <a:r>
              <a:rPr lang="sl-SI" sz="2800" b="1" i="1" dirty="0"/>
              <a:t>naraščanje. </a:t>
            </a:r>
            <a:r>
              <a:rPr lang="sl-SI" sz="2800" i="1" dirty="0"/>
              <a:t>Povečeval je </a:t>
            </a:r>
            <a:endParaRPr lang="sl-SI" sz="2800" i="1" dirty="0" smtClean="0"/>
          </a:p>
          <a:p>
            <a:r>
              <a:rPr lang="sl-SI" sz="2800" i="1" dirty="0" smtClean="0">
                <a:sym typeface="Wingdings" panose="05000000000000000000" pitchFamily="2" charset="2"/>
              </a:rPr>
              <a:t></a:t>
            </a:r>
            <a:r>
              <a:rPr lang="sl-SI" sz="2800" i="1" dirty="0" smtClean="0"/>
              <a:t>število </a:t>
            </a:r>
            <a:r>
              <a:rPr lang="sl-SI" sz="2800" i="1" dirty="0"/>
              <a:t>glasbil, ki so igrali, </a:t>
            </a:r>
          </a:p>
          <a:p>
            <a:r>
              <a:rPr lang="sl-SI" sz="2800" i="1" dirty="0" smtClean="0">
                <a:sym typeface="Wingdings" panose="05000000000000000000" pitchFamily="2" charset="2"/>
              </a:rPr>
              <a:t></a:t>
            </a:r>
            <a:r>
              <a:rPr lang="sl-SI" sz="2800" i="1" dirty="0" smtClean="0"/>
              <a:t>dinamiko (glasnost). </a:t>
            </a:r>
          </a:p>
          <a:p>
            <a:endParaRPr lang="sl-SI" sz="2800" i="1" dirty="0" smtClean="0"/>
          </a:p>
          <a:p>
            <a:r>
              <a:rPr lang="sl-SI" sz="2800" i="1" dirty="0" smtClean="0"/>
              <a:t>Skladba </a:t>
            </a:r>
            <a:r>
              <a:rPr lang="sl-SI" sz="2800" i="1" dirty="0"/>
              <a:t>je sestavljena </a:t>
            </a:r>
            <a:r>
              <a:rPr lang="sl-SI" sz="2800" b="1" i="1" dirty="0"/>
              <a:t>iz treh osnovnih elementov</a:t>
            </a:r>
            <a:r>
              <a:rPr lang="sl-SI" sz="2800" i="1" dirty="0"/>
              <a:t>: ponavljajočega se ritmičnega vzorca, melodične spremljave in dveh melodij.«</a:t>
            </a:r>
            <a:endParaRPr lang="sl-SI" sz="2800" dirty="0"/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3043" y="3327209"/>
            <a:ext cx="1278957" cy="12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1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Maurice Ravel: BOLERO</a:t>
            </a:r>
            <a:endParaRPr lang="sl-SI" dirty="0"/>
          </a:p>
        </p:txBody>
      </p:sp>
      <p:pic>
        <p:nvPicPr>
          <p:cNvPr id="5122" name="Picture 2" descr="http://www.seecult.org/files/balet-spanije-bolero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40" y="3809655"/>
            <a:ext cx="4064460" cy="30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5 Ravel_ Bolero (prir.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8408" y="573325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592" y="1364973"/>
            <a:ext cx="112510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»</a:t>
            </a:r>
            <a:r>
              <a:rPr lang="sl-SI" sz="2800" i="1" dirty="0"/>
              <a:t>Delo je nastalo kot eksperiment, s katerim je skladatelj želel doseči </a:t>
            </a:r>
            <a:r>
              <a:rPr lang="sl-SI" sz="2800" b="1" i="1" dirty="0"/>
              <a:t>naraščanje. </a:t>
            </a:r>
            <a:endParaRPr lang="sl-SI" sz="2800" b="1" i="1" dirty="0" smtClean="0"/>
          </a:p>
          <a:p>
            <a:endParaRPr lang="sl-SI" sz="2800" b="1" i="1" dirty="0"/>
          </a:p>
          <a:p>
            <a:r>
              <a:rPr lang="sl-SI" sz="2800" i="1" dirty="0" smtClean="0"/>
              <a:t>Povečeval je: </a:t>
            </a:r>
          </a:p>
          <a:p>
            <a:r>
              <a:rPr lang="sl-SI" sz="2800" i="1" dirty="0" smtClean="0">
                <a:sym typeface="Wingdings" panose="05000000000000000000" pitchFamily="2" charset="2"/>
              </a:rPr>
              <a:t></a:t>
            </a:r>
            <a:r>
              <a:rPr lang="sl-SI" sz="2800" i="1" dirty="0" smtClean="0"/>
              <a:t>število </a:t>
            </a:r>
            <a:r>
              <a:rPr lang="sl-SI" sz="2800" i="1" dirty="0"/>
              <a:t>glasbil, ki so igrali, </a:t>
            </a:r>
          </a:p>
          <a:p>
            <a:r>
              <a:rPr lang="sl-SI" sz="2800" i="1" dirty="0" smtClean="0">
                <a:sym typeface="Wingdings" panose="05000000000000000000" pitchFamily="2" charset="2"/>
              </a:rPr>
              <a:t></a:t>
            </a:r>
            <a:r>
              <a:rPr lang="sl-SI" sz="2800" i="1" dirty="0" smtClean="0"/>
              <a:t>dinamiko (glasnost). </a:t>
            </a:r>
          </a:p>
          <a:p>
            <a:endParaRPr lang="sl-SI" sz="2800" i="1" dirty="0" smtClean="0"/>
          </a:p>
          <a:p>
            <a:r>
              <a:rPr lang="sl-SI" sz="2800" i="1" dirty="0" smtClean="0"/>
              <a:t>Skladba </a:t>
            </a:r>
            <a:r>
              <a:rPr lang="sl-SI" sz="2800" i="1" dirty="0"/>
              <a:t>je sestavljena </a:t>
            </a:r>
            <a:r>
              <a:rPr lang="sl-SI" sz="2800" b="1" i="1" dirty="0"/>
              <a:t>iz treh osnovnih elementov</a:t>
            </a:r>
            <a:r>
              <a:rPr lang="sl-SI" sz="2800" i="1" dirty="0"/>
              <a:t>: </a:t>
            </a:r>
            <a:endParaRPr lang="sl-SI" sz="2800" i="1" dirty="0" smtClean="0"/>
          </a:p>
          <a:p>
            <a:r>
              <a:rPr lang="sl-SI" sz="2800" i="1" dirty="0"/>
              <a:t>*</a:t>
            </a:r>
            <a:r>
              <a:rPr lang="sl-SI" sz="2800" i="1" dirty="0" smtClean="0"/>
              <a:t>ponavljajočega </a:t>
            </a:r>
            <a:r>
              <a:rPr lang="sl-SI" sz="2800" i="1" dirty="0"/>
              <a:t>se ritmičnega vzorca, </a:t>
            </a:r>
          </a:p>
          <a:p>
            <a:r>
              <a:rPr lang="sl-SI" sz="2800" i="1" dirty="0" smtClean="0"/>
              <a:t>*melodične </a:t>
            </a:r>
            <a:r>
              <a:rPr lang="sl-SI" sz="2800" i="1" dirty="0"/>
              <a:t>spremljave </a:t>
            </a:r>
          </a:p>
          <a:p>
            <a:r>
              <a:rPr lang="sl-SI" sz="2800" i="1" dirty="0" smtClean="0"/>
              <a:t>*dveh melodij.</a:t>
            </a:r>
            <a:endParaRPr lang="sl-SI" sz="2800" dirty="0"/>
          </a:p>
        </p:txBody>
      </p:sp>
      <p:sp>
        <p:nvSpPr>
          <p:cNvPr id="7" name="Pravokotnik 6"/>
          <p:cNvSpPr/>
          <p:nvPr/>
        </p:nvSpPr>
        <p:spPr>
          <a:xfrm>
            <a:off x="0" y="0"/>
            <a:ext cx="12192000" cy="6884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13028"/>
            <a:ext cx="2503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altLang="en-US" sz="2800" b="1" dirty="0">
                <a:solidFill>
                  <a:srgbClr val="FF0000"/>
                </a:solidFill>
              </a:rPr>
              <a:t>ZAPIS V ZVEZEK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292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957"/>
          <a:stretch/>
        </p:blipFill>
        <p:spPr>
          <a:xfrm>
            <a:off x="198120" y="2658249"/>
            <a:ext cx="6675120" cy="1167548"/>
          </a:xfrm>
          <a:prstGeom prst="rect">
            <a:avLst/>
          </a:prstGeom>
        </p:spPr>
      </p:pic>
      <p:pic>
        <p:nvPicPr>
          <p:cNvPr id="5" name="Picture 6" descr="https://upload.wikimedia.org/wikipedia/commons/3/37/Cellule_rythmique_bol%C3%A9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976052"/>
            <a:ext cx="82809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Bolero maurice ravel.png - Wikimedia Comm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0"/>
          <a:stretch/>
        </p:blipFill>
        <p:spPr bwMode="auto">
          <a:xfrm>
            <a:off x="1" y="5257800"/>
            <a:ext cx="6217920" cy="143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98120" y="411480"/>
            <a:ext cx="11826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RITMIČNI VZOREC (OSTINATO), KI GA IZVAJA MALI BOBEN: </a:t>
            </a:r>
          </a:p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MELODIČNA SPREMLJAVA, KI JO IZVAJAJO GODALA: </a:t>
            </a:r>
          </a:p>
          <a:p>
            <a:endParaRPr lang="sl-SI" sz="2800" dirty="0"/>
          </a:p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DVE MELODIJI, KI JU IGRAJO SOLISTIČNA GLASBILA: </a:t>
            </a:r>
            <a:endParaRPr lang="sl-SI" sz="2800" dirty="0"/>
          </a:p>
        </p:txBody>
      </p:sp>
      <p:pic>
        <p:nvPicPr>
          <p:cNvPr id="8" name="Picture 2" descr="File:Bolero maurice ravel.png - Wikimedia Common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5"/>
          <a:stretch/>
        </p:blipFill>
        <p:spPr bwMode="auto">
          <a:xfrm>
            <a:off x="6355080" y="5246253"/>
            <a:ext cx="5836920" cy="14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4495" y="2344088"/>
            <a:ext cx="1570992" cy="15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23838"/>
            <a:ext cx="12273280" cy="6268402"/>
          </a:xfrm>
        </p:spPr>
        <p:txBody>
          <a:bodyPr>
            <a:normAutofit/>
          </a:bodyPr>
          <a:lstStyle/>
          <a:p>
            <a:pPr algn="l"/>
            <a:r>
              <a:rPr lang="sl-SI" dirty="0" smtClean="0">
                <a:hlinkClick r:id="rId4"/>
              </a:rPr>
              <a:t>BOLERO – MALO DRUGAČE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Zapiši vrstni red nastopajočih </a:t>
            </a:r>
            <a:r>
              <a:rPr lang="sl-SI" b="1" dirty="0" smtClean="0"/>
              <a:t>solističnih glasbil, ki v začetnem delu skladbe igrajo dve glavni melodiji: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1. </a:t>
            </a:r>
            <a:br>
              <a:rPr lang="sl-SI" dirty="0" smtClean="0"/>
            </a:br>
            <a:r>
              <a:rPr lang="sl-SI" dirty="0" smtClean="0"/>
              <a:t>2. </a:t>
            </a:r>
            <a:br>
              <a:rPr lang="sl-SI" dirty="0" smtClean="0"/>
            </a:br>
            <a:r>
              <a:rPr lang="sl-SI" dirty="0" smtClean="0"/>
              <a:t>3. </a:t>
            </a:r>
            <a:br>
              <a:rPr lang="sl-SI" dirty="0" smtClean="0"/>
            </a:br>
            <a:r>
              <a:rPr lang="sl-SI" dirty="0" smtClean="0"/>
              <a:t>4. 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416560" y="3358039"/>
            <a:ext cx="4360416" cy="2888456"/>
          </a:xfrm>
          <a:prstGeom prst="rect">
            <a:avLst/>
          </a:prstGeom>
          <a:solidFill>
            <a:srgbClr val="F6161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3600" dirty="0" smtClean="0"/>
              <a:t>1. Prečna </a:t>
            </a:r>
            <a:r>
              <a:rPr lang="sl-SI" sz="3600" dirty="0"/>
              <a:t>flavta</a:t>
            </a:r>
            <a:br>
              <a:rPr lang="sl-SI" sz="3600" dirty="0"/>
            </a:br>
            <a:r>
              <a:rPr lang="sl-SI" sz="3600" dirty="0"/>
              <a:t>2. Klarinet</a:t>
            </a:r>
            <a:br>
              <a:rPr lang="sl-SI" sz="3600" dirty="0"/>
            </a:br>
            <a:r>
              <a:rPr lang="sl-SI" sz="3600" dirty="0"/>
              <a:t>3. Fagot</a:t>
            </a:r>
            <a:br>
              <a:rPr lang="sl-SI" sz="3600" dirty="0"/>
            </a:br>
            <a:r>
              <a:rPr lang="sl-SI" sz="3600" dirty="0"/>
              <a:t>4. </a:t>
            </a:r>
            <a:r>
              <a:rPr lang="sl-SI" sz="3600" dirty="0" smtClean="0"/>
              <a:t>Trobente z dušilci</a:t>
            </a:r>
            <a:endParaRPr lang="sl-SI" sz="3600" dirty="0">
              <a:solidFill>
                <a:schemeClr val="tx1"/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15012" y="477078"/>
            <a:ext cx="1216923" cy="12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353</Words>
  <Application>Microsoft Office PowerPoint</Application>
  <PresentationFormat>Širokozaslonsko</PresentationFormat>
  <Paragraphs>69</Paragraphs>
  <Slides>8</Slides>
  <Notes>1</Notes>
  <HiddenSlides>0</HiddenSlides>
  <MMClips>9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Officeova tema</vt:lpstr>
      <vt:lpstr>PowerPointova predstavitev</vt:lpstr>
      <vt:lpstr>Maurice Ravel (1875-1932)</vt:lpstr>
      <vt:lpstr>PowerPointova predstavitev</vt:lpstr>
      <vt:lpstr>MAURICE RAVEL – MOJSTER ORKESTRACIJE</vt:lpstr>
      <vt:lpstr>Maurice Ravel: BOLERO</vt:lpstr>
      <vt:lpstr>Maurice Ravel: BOLERO</vt:lpstr>
      <vt:lpstr>PowerPointova predstavitev</vt:lpstr>
      <vt:lpstr>BOLERO – MALO DRUGAČE  Zapiši vrstni red nastopajočih solističnih glasbil, ki v začetnem delu skladbe igrajo dve glavni melodiji:  1.  2.  3.  4. </vt:lpstr>
    </vt:vector>
  </TitlesOfParts>
  <Company>FKKT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</dc:creator>
  <cp:lastModifiedBy>Uporabnik</cp:lastModifiedBy>
  <cp:revision>12</cp:revision>
  <dcterms:created xsi:type="dcterms:W3CDTF">2016-09-20T07:50:13Z</dcterms:created>
  <dcterms:modified xsi:type="dcterms:W3CDTF">2020-10-18T10:17:42Z</dcterms:modified>
</cp:coreProperties>
</file>