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8" r:id="rId4"/>
    <p:sldId id="269" r:id="rId5"/>
    <p:sldId id="270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126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012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94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304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62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27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894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823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52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088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290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96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761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579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481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845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5653-5A74-4456-9B60-D1562C2A2F46}" type="datetimeFigureOut">
              <a:rPr lang="sl-SI" smtClean="0"/>
              <a:t>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C15D42-2009-43D8-97A5-7588531C5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23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5.png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z_f9B4pPtg" TargetMode="External"/><Relationship Id="rId2" Type="http://schemas.openxmlformats.org/officeDocument/2006/relationships/hyperlink" Target="http://www.youtube.com/watch?v=Z0xNo2894F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09800" y="69269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/>
              <a:t>NEOKLASICIZEM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48149" y="1984161"/>
            <a:ext cx="6400800" cy="1752600"/>
          </a:xfrm>
        </p:spPr>
        <p:txBody>
          <a:bodyPr/>
          <a:lstStyle/>
          <a:p>
            <a:pPr algn="ctr"/>
            <a:r>
              <a:rPr lang="sl-SI" dirty="0"/>
              <a:t>Glasbeni slog med obema vojnama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783" y="2557135"/>
            <a:ext cx="3579223" cy="40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7496" y="26827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l-SI" sz="5400" b="1" dirty="0"/>
              <a:t>NEOKLASICIZEM</a:t>
            </a:r>
            <a:br>
              <a:rPr lang="sl-SI" sz="5400" b="1" dirty="0"/>
            </a:br>
            <a:endParaRPr lang="sl-SI" sz="54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1991544" y="1196752"/>
            <a:ext cx="8229600" cy="5544616"/>
          </a:xfrm>
        </p:spPr>
        <p:txBody>
          <a:bodyPr>
            <a:normAutofit/>
          </a:bodyPr>
          <a:lstStyle/>
          <a:p>
            <a:r>
              <a:rPr lang="sl-SI" sz="3000" b="1" dirty="0"/>
              <a:t>Pojavi se kot reakcija na impresionizem in ekspresionizem</a:t>
            </a:r>
          </a:p>
          <a:p>
            <a:r>
              <a:rPr lang="sl-SI" sz="3000" b="1" dirty="0"/>
              <a:t>Nove misli združujejo s starimi vzorci</a:t>
            </a:r>
          </a:p>
          <a:p>
            <a:r>
              <a:rPr lang="sl-SI" sz="3000" b="1" dirty="0"/>
              <a:t>Pisali čustveno zadržano, </a:t>
            </a:r>
            <a:r>
              <a:rPr lang="sl-SI" sz="3000" b="1" dirty="0" err="1"/>
              <a:t>objektivistično</a:t>
            </a:r>
            <a:r>
              <a:rPr lang="sl-SI" sz="3000" b="1" dirty="0"/>
              <a:t> glasbo po vzoru klasicizma</a:t>
            </a:r>
          </a:p>
          <a:p>
            <a:r>
              <a:rPr lang="sl-SI" sz="3000" b="1" dirty="0"/>
              <a:t>Pomembna tonska vsebina in jasnost glasbenih oblik</a:t>
            </a:r>
          </a:p>
          <a:p>
            <a:r>
              <a:rPr lang="sl-SI" sz="3000" b="1" dirty="0"/>
              <a:t>Najpomembnejši skladatelji: Igor Stravinski, Sergej Prokofjev, Bela Bartok….</a:t>
            </a:r>
          </a:p>
        </p:txBody>
      </p:sp>
      <p:pic>
        <p:nvPicPr>
          <p:cNvPr id="4" name="18 - Track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4352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130C5EC-D7CA-493A-A7F1-026C4D1A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sl-SI" dirty="0"/>
              <a:t>SERGEJ PROKOFJEV (1891 - 1953)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6ABA34F-8399-448A-977F-A7D986704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3" r="2264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E56F57-23DE-4B5E-B9FC-408F7D410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/>
              <a:t>Ruski neoklasicistični skladatelj</a:t>
            </a:r>
          </a:p>
          <a:p>
            <a:pPr marL="0" indent="0">
              <a:buNone/>
            </a:pPr>
            <a:endParaRPr lang="sl-SI" b="1" dirty="0"/>
          </a:p>
          <a:p>
            <a:r>
              <a:rPr lang="sl-SI" b="1" dirty="0"/>
              <a:t>eden izmed največjih simfonikov 20. stoletja; v svoja dela je vpletel barvito orkestracijo</a:t>
            </a:r>
          </a:p>
          <a:p>
            <a:endParaRPr lang="sl-SI" b="1" dirty="0"/>
          </a:p>
          <a:p>
            <a:r>
              <a:rPr lang="sl-SI" b="1" dirty="0"/>
              <a:t>DELA</a:t>
            </a:r>
          </a:p>
          <a:p>
            <a:pPr lvl="1"/>
            <a:r>
              <a:rPr lang="sl-SI" b="1" dirty="0"/>
              <a:t> Simfonija št. 1 v D-duru op. 25: „Klasična simfonija“</a:t>
            </a:r>
          </a:p>
          <a:p>
            <a:pPr lvl="2"/>
            <a:r>
              <a:rPr lang="sl-SI" b="1" dirty="0"/>
              <a:t>„Simfonijo sem napisal tako, kot bi jo pisal Mozart, če bi živel danes“</a:t>
            </a:r>
          </a:p>
          <a:p>
            <a:pPr lvl="1"/>
            <a:r>
              <a:rPr lang="sl-SI" b="1" dirty="0"/>
              <a:t>Glasbena pravljica Peter in volk</a:t>
            </a:r>
          </a:p>
        </p:txBody>
      </p:sp>
    </p:spTree>
    <p:extLst>
      <p:ext uri="{BB962C8B-B14F-4D97-AF65-F5344CB8AC3E}">
        <p14:creationId xmlns:p14="http://schemas.microsoft.com/office/powerpoint/2010/main" val="229844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1-dedek">
            <a:hlinkClick r:id="" action="ppaction://media"/>
            <a:extLst>
              <a:ext uri="{FF2B5EF4-FFF2-40B4-BE49-F238E27FC236}">
                <a16:creationId xmlns:a16="http://schemas.microsoft.com/office/drawing/2014/main" id="{A8E5C553-6AAF-4C43-9D61-8BFA3D2C4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68662" y="5110018"/>
            <a:ext cx="609600" cy="609600"/>
          </a:xfrm>
          <a:prstGeom prst="rect">
            <a:avLst/>
          </a:prstGeom>
        </p:spPr>
      </p:pic>
      <p:pic>
        <p:nvPicPr>
          <p:cNvPr id="8" name="02-pticka">
            <a:hlinkClick r:id="" action="ppaction://media"/>
            <a:extLst>
              <a:ext uri="{FF2B5EF4-FFF2-40B4-BE49-F238E27FC236}">
                <a16:creationId xmlns:a16="http://schemas.microsoft.com/office/drawing/2014/main" id="{14219C8D-1717-470C-A386-8860BD86BA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08677" y="5125471"/>
            <a:ext cx="609600" cy="609600"/>
          </a:xfrm>
          <a:prstGeom prst="rect">
            <a:avLst/>
          </a:prstGeom>
        </p:spPr>
      </p:pic>
      <p:pic>
        <p:nvPicPr>
          <p:cNvPr id="9" name="03-racka">
            <a:hlinkClick r:id="" action="ppaction://media"/>
            <a:extLst>
              <a:ext uri="{FF2B5EF4-FFF2-40B4-BE49-F238E27FC236}">
                <a16:creationId xmlns:a16="http://schemas.microsoft.com/office/drawing/2014/main" id="{DEF7C74F-0170-4582-830E-E06C2C38EB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98879" y="5125471"/>
            <a:ext cx="609600" cy="609600"/>
          </a:xfrm>
          <a:prstGeom prst="rect">
            <a:avLst/>
          </a:prstGeom>
        </p:spPr>
      </p:pic>
      <p:pic>
        <p:nvPicPr>
          <p:cNvPr id="10" name="04-muca">
            <a:hlinkClick r:id="" action="ppaction://media"/>
            <a:extLst>
              <a:ext uri="{FF2B5EF4-FFF2-40B4-BE49-F238E27FC236}">
                <a16:creationId xmlns:a16="http://schemas.microsoft.com/office/drawing/2014/main" id="{154561A1-F2DD-4391-A5EA-0EDF13EB2B0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48243" y="5110018"/>
            <a:ext cx="609600" cy="609600"/>
          </a:xfrm>
          <a:prstGeom prst="rect">
            <a:avLst/>
          </a:prstGeom>
        </p:spPr>
      </p:pic>
      <p:pic>
        <p:nvPicPr>
          <p:cNvPr id="11" name="05-volk">
            <a:hlinkClick r:id="" action="ppaction://media"/>
            <a:extLst>
              <a:ext uri="{FF2B5EF4-FFF2-40B4-BE49-F238E27FC236}">
                <a16:creationId xmlns:a16="http://schemas.microsoft.com/office/drawing/2014/main" id="{1BF7B0A9-0752-4874-86B2-0A737B7C5FB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35928" y="5066678"/>
            <a:ext cx="609600" cy="609600"/>
          </a:xfrm>
          <a:prstGeom prst="rect">
            <a:avLst/>
          </a:prstGeom>
        </p:spPr>
      </p:pic>
      <p:pic>
        <p:nvPicPr>
          <p:cNvPr id="12" name="07-streli">
            <a:hlinkClick r:id="" action="ppaction://media"/>
            <a:extLst>
              <a:ext uri="{FF2B5EF4-FFF2-40B4-BE49-F238E27FC236}">
                <a16:creationId xmlns:a16="http://schemas.microsoft.com/office/drawing/2014/main" id="{34684891-3A1F-45CF-A5B3-31FEFE057E0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27772" y="5110018"/>
            <a:ext cx="609600" cy="60960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49929DE-F830-49BB-87B0-0D7F4197C4A4}"/>
              </a:ext>
            </a:extLst>
          </p:cNvPr>
          <p:cNvSpPr txBox="1"/>
          <p:nvPr/>
        </p:nvSpPr>
        <p:spPr>
          <a:xfrm>
            <a:off x="1838036" y="656492"/>
            <a:ext cx="958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Peter in volk – prisluhni posnetkom, ki ponazarjajo določeno osebo iz pravljice. V zvezek zapiši osebe in ustrezno glasbilo/sestav, ki ga predstavlja. </a:t>
            </a:r>
          </a:p>
          <a:p>
            <a:r>
              <a:rPr lang="sl-SI" dirty="0"/>
              <a:t>Posnetki so že ustrezno razvrščeni.</a:t>
            </a:r>
          </a:p>
        </p:txBody>
      </p:sp>
      <p:pic>
        <p:nvPicPr>
          <p:cNvPr id="3" name="Peter and the Wolf - Peter theme">
            <a:hlinkClick r:id="" action="ppaction://media"/>
            <a:extLst>
              <a:ext uri="{FF2B5EF4-FFF2-40B4-BE49-F238E27FC236}">
                <a16:creationId xmlns:a16="http://schemas.microsoft.com/office/drawing/2014/main" id="{CFEDA5A2-C822-44E2-9048-C1AAE89FD3A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38036" y="5110018"/>
            <a:ext cx="609600" cy="6096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E052B64-8720-4A1D-92F6-7E595FFDE6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904" y="2076450"/>
            <a:ext cx="110299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4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3E7BEE-5A00-489C-965E-3613AA52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SIMFONIČNI ORKESTER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FDB5DDF-5936-4175-A95C-FFD14174A4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595" y="1375074"/>
            <a:ext cx="6827172" cy="3048001"/>
          </a:xfrm>
          <a:prstGeom prst="rect">
            <a:avLst/>
          </a:prstGeom>
        </p:spPr>
      </p:pic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01FF84B4-ADB3-4333-8DB6-1C642C40BD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425557"/>
              </p:ext>
            </p:extLst>
          </p:nvPr>
        </p:nvGraphicFramePr>
        <p:xfrm>
          <a:off x="7209561" y="1375074"/>
          <a:ext cx="4779030" cy="46358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92436">
                  <a:extLst>
                    <a:ext uri="{9D8B030D-6E8A-4147-A177-3AD203B41FA5}">
                      <a16:colId xmlns:a16="http://schemas.microsoft.com/office/drawing/2014/main" val="2536236128"/>
                    </a:ext>
                  </a:extLst>
                </a:gridCol>
                <a:gridCol w="1593297">
                  <a:extLst>
                    <a:ext uri="{9D8B030D-6E8A-4147-A177-3AD203B41FA5}">
                      <a16:colId xmlns:a16="http://schemas.microsoft.com/office/drawing/2014/main" val="519479904"/>
                    </a:ext>
                  </a:extLst>
                </a:gridCol>
                <a:gridCol w="1593297">
                  <a:extLst>
                    <a:ext uri="{9D8B030D-6E8A-4147-A177-3AD203B41FA5}">
                      <a16:colId xmlns:a16="http://schemas.microsoft.com/office/drawing/2014/main" val="3676234563"/>
                    </a:ext>
                  </a:extLst>
                </a:gridCol>
              </a:tblGrid>
              <a:tr h="85664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sl-SI" sz="1200" b="0" dirty="0">
                          <a:effectLst/>
                        </a:rPr>
                        <a:t>Najmanjše godalo, označi kot prve _________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2. Najmanjše godalo, označi kot druge ________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3. Del tolkal, uglašeni kotlasti bobni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extLst>
                  <a:ext uri="{0D108BD9-81ED-4DB2-BD59-A6C34878D82A}">
                    <a16:rowId xmlns:a16="http://schemas.microsoft.com/office/drawing/2014/main" val="2212058167"/>
                  </a:ext>
                </a:extLst>
              </a:tr>
              <a:tr h="8568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4. Del pihal, zvok nastaja s pihanjem v ustnik z luknjo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5. Del godal, večje kot violine, a manjše kot violončela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6. Del trobil, imajo zavito cev, imenovani tudi HORN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extLst>
                  <a:ext uri="{0D108BD9-81ED-4DB2-BD59-A6C34878D82A}">
                    <a16:rowId xmlns:a16="http://schemas.microsoft.com/office/drawing/2014/main" val="1296421948"/>
                  </a:ext>
                </a:extLst>
              </a:tr>
              <a:tr h="11473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7. Del pihal, dvojni trsni jeziček, črne barve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8. Del pihal, najnižje zveneče in največje pihalo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9. Del trobil, prodoren zvok, zvok nastaja s trobljenjem v ustnik in pritiskanjem na tipke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extLst>
                  <a:ext uri="{0D108BD9-81ED-4DB2-BD59-A6C34878D82A}">
                    <a16:rowId xmlns:a16="http://schemas.microsoft.com/office/drawing/2014/main" val="1009160248"/>
                  </a:ext>
                </a:extLst>
              </a:tr>
              <a:tr h="8568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10. Del goda, največje in najnižje zveneče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11. Del godal, večje od viole in manjše od kontrabasa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12. Ta oseba vodi orkester.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extLst>
                  <a:ext uri="{0D108BD9-81ED-4DB2-BD59-A6C34878D82A}">
                    <a16:rowId xmlns:a16="http://schemas.microsoft.com/office/drawing/2014/main" val="1046021442"/>
                  </a:ext>
                </a:extLst>
              </a:tr>
              <a:tr h="9012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200" b="0" dirty="0">
                          <a:effectLst/>
                        </a:rPr>
                        <a:t>13. Del pihal, to glasbilo je bilo v orkester dodano v obdobju klasicizma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6" marR="41986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0" dirty="0">
                          <a:effectLst/>
                        </a:rPr>
                        <a:t> 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441050"/>
                  </a:ext>
                </a:extLst>
              </a:tr>
            </a:tbl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E5C97FB-DA78-4DF6-9719-47A0DFD00CF9}"/>
              </a:ext>
            </a:extLst>
          </p:cNvPr>
          <p:cNvSpPr txBox="1"/>
          <p:nvPr/>
        </p:nvSpPr>
        <p:spPr>
          <a:xfrm>
            <a:off x="1219200" y="4876800"/>
            <a:ext cx="4302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Shemo orkestra skiciraj v zvezek in zapiši ustrezna glasbila. Rešitve dobiš pri naslednji uri.</a:t>
            </a:r>
          </a:p>
        </p:txBody>
      </p:sp>
    </p:spTree>
    <p:extLst>
      <p:ext uri="{BB962C8B-B14F-4D97-AF65-F5344CB8AC3E}">
        <p14:creationId xmlns:p14="http://schemas.microsoft.com/office/powerpoint/2010/main" val="399800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sl-SI" b="1"/>
              <a:t>IGOR STRAVINSKI (1882–1971)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698" b="1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</p:spPr>
      </p:pic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sl-SI" dirty="0"/>
              <a:t>Osrednji neoklasicistični skladatelj med vojnama</a:t>
            </a:r>
          </a:p>
          <a:p>
            <a:r>
              <a:rPr lang="sl-SI" b="1" dirty="0"/>
              <a:t>Uvedel novosti v orkestraciji (v orkester je npr. vključil tudi klavir)</a:t>
            </a:r>
          </a:p>
          <a:p>
            <a:r>
              <a:rPr lang="sl-SI" b="1" dirty="0"/>
              <a:t>Preoblikoval je klasičen balet</a:t>
            </a:r>
            <a:r>
              <a:rPr lang="sl-SI" dirty="0"/>
              <a:t>; </a:t>
            </a:r>
            <a:r>
              <a:rPr lang="sl-SI" sz="1500" dirty="0"/>
              <a:t>sodeloval je z ruskim koreografom </a:t>
            </a:r>
            <a:r>
              <a:rPr lang="sl-SI" sz="1500" dirty="0" err="1"/>
              <a:t>Djagilevim</a:t>
            </a:r>
            <a:endParaRPr lang="sl-SI" sz="1500" dirty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0156" y="644472"/>
            <a:ext cx="8911687" cy="1280890"/>
          </a:xfrm>
        </p:spPr>
        <p:txBody>
          <a:bodyPr/>
          <a:lstStyle/>
          <a:p>
            <a:r>
              <a:rPr lang="sl-SI" dirty="0"/>
              <a:t>IGOR STRAVINSKI (1882–1971)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1493657" y="1535264"/>
            <a:ext cx="8915400" cy="3777622"/>
          </a:xfrm>
        </p:spPr>
        <p:txBody>
          <a:bodyPr/>
          <a:lstStyle/>
          <a:p>
            <a:r>
              <a:rPr lang="sl-SI" b="1" dirty="0"/>
              <a:t>Najpomembnejša dela – baleti: </a:t>
            </a:r>
          </a:p>
          <a:p>
            <a:pPr lvl="2"/>
            <a:r>
              <a:rPr lang="sl-SI" b="1" dirty="0"/>
              <a:t>OGNJENA PTICA</a:t>
            </a:r>
          </a:p>
          <a:p>
            <a:pPr lvl="2"/>
            <a:r>
              <a:rPr lang="sl-SI" b="1" dirty="0"/>
              <a:t>PETRUŠKA </a:t>
            </a:r>
          </a:p>
          <a:p>
            <a:pPr lvl="2"/>
            <a:r>
              <a:rPr lang="sl-SI" b="1" dirty="0"/>
              <a:t>POMLADNO OBREDJE</a:t>
            </a:r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641950" y="3432688"/>
            <a:ext cx="1316736" cy="131673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684732" y="5086573"/>
            <a:ext cx="1316736" cy="1316736"/>
          </a:xfrm>
          <a:prstGeom prst="rect">
            <a:avLst/>
          </a:prstGeom>
          <a:noFill/>
        </p:spPr>
      </p:pic>
      <p:pic>
        <p:nvPicPr>
          <p:cNvPr id="1026" name="Picture 2" descr="Plesna scena - Stota obljetnica Ruskih baleta u Zagrebu">
            <a:extLst>
              <a:ext uri="{FF2B5EF4-FFF2-40B4-BE49-F238E27FC236}">
                <a16:creationId xmlns:a16="http://schemas.microsoft.com/office/drawing/2014/main" id="{C3C57386-1A44-42D6-91E3-FD14CB0D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51" y="4122261"/>
            <a:ext cx="4429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gor Stravinsky, Igor Markevitch, Philharmonia Orchestra - The Rite Of  Spring (1960, Vinyl) | Discogs">
            <a:extLst>
              <a:ext uri="{FF2B5EF4-FFF2-40B4-BE49-F238E27FC236}">
                <a16:creationId xmlns:a16="http://schemas.microsoft.com/office/drawing/2014/main" id="{5D4A3609-9030-4728-94C7-C82BA4D0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56" y="229426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sl-SI" sz="3200">
                <a:solidFill>
                  <a:schemeClr val="bg1"/>
                </a:solidFill>
              </a:rPr>
              <a:t>Pomladno obredje – moderni balet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r>
              <a:rPr lang="sl-SI" dirty="0">
                <a:hlinkClick r:id="rId2"/>
              </a:rPr>
              <a:t>http://www.youtube.com/watch?v=Z0xNo2894Fw</a:t>
            </a:r>
            <a:endParaRPr lang="sl-SI" dirty="0"/>
          </a:p>
          <a:p>
            <a:endParaRPr lang="sl-SI" dirty="0"/>
          </a:p>
          <a:p>
            <a:r>
              <a:rPr lang="sl-SI" dirty="0"/>
              <a:t>Oglej si odlomek iz baleta in v zvezek zapiši, v čem se razlikuje od klasičnega!</a:t>
            </a:r>
          </a:p>
          <a:p>
            <a:r>
              <a:rPr lang="sl-SI" sz="1500" dirty="0">
                <a:hlinkClick r:id="rId3"/>
              </a:rPr>
              <a:t>POMOČ: Klasični balet</a:t>
            </a:r>
            <a:endParaRPr lang="sl-SI" sz="1500" dirty="0"/>
          </a:p>
        </p:txBody>
      </p:sp>
    </p:spTree>
    <p:extLst>
      <p:ext uri="{BB962C8B-B14F-4D97-AF65-F5344CB8AC3E}">
        <p14:creationId xmlns:p14="http://schemas.microsoft.com/office/powerpoint/2010/main" val="4061606579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399</Words>
  <Application>Microsoft Office PowerPoint</Application>
  <PresentationFormat>Širokozaslonsko</PresentationFormat>
  <Paragraphs>51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Šelest</vt:lpstr>
      <vt:lpstr>NEOKLASICIZEM</vt:lpstr>
      <vt:lpstr>NEOKLASICIZEM </vt:lpstr>
      <vt:lpstr>SERGEJ PROKOFJEV (1891 - 1953)</vt:lpstr>
      <vt:lpstr>PowerPointova predstavitev</vt:lpstr>
      <vt:lpstr>SIMFONIČNI ORKESTER</vt:lpstr>
      <vt:lpstr>IGOR STRAVINSKI (1882–1971)</vt:lpstr>
      <vt:lpstr>IGOR STRAVINSKI (1882–1971)</vt:lpstr>
      <vt:lpstr>Pomladno obredje – moderni balet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POSLUŠAJ!</dc:title>
  <dc:creator>Tobija Siter</dc:creator>
  <cp:lastModifiedBy>Tobija Siter</cp:lastModifiedBy>
  <cp:revision>13</cp:revision>
  <dcterms:created xsi:type="dcterms:W3CDTF">2020-10-15T15:56:07Z</dcterms:created>
  <dcterms:modified xsi:type="dcterms:W3CDTF">2020-11-04T16:53:11Z</dcterms:modified>
</cp:coreProperties>
</file>