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B544"/>
    <a:srgbClr val="C89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rednji slog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rez sloga, mreža tabel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6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87EB2-ACF0-4BDB-8DCD-6C878B288168}" type="datetimeFigureOut">
              <a:rPr lang="sl-SI" smtClean="0"/>
              <a:t>14. 12. 2020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217793C6-5F25-4DC6-B8DC-ACA4E5C687B1}" type="slidenum">
              <a:rPr lang="sl-SI" smtClean="0"/>
              <a:t>‹#›</a:t>
            </a:fld>
            <a:endParaRPr lang="sl-SI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7595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87EB2-ACF0-4BDB-8DCD-6C878B288168}" type="datetimeFigureOut">
              <a:rPr lang="sl-SI" smtClean="0"/>
              <a:t>14. 12. 2020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793C6-5F25-4DC6-B8DC-ACA4E5C687B1}" type="slidenum">
              <a:rPr lang="sl-SI" smtClean="0"/>
              <a:t>‹#›</a:t>
            </a:fld>
            <a:endParaRPr lang="sl-SI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714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87EB2-ACF0-4BDB-8DCD-6C878B288168}" type="datetimeFigureOut">
              <a:rPr lang="sl-SI" smtClean="0"/>
              <a:t>14. 12. 2020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793C6-5F25-4DC6-B8DC-ACA4E5C687B1}" type="slidenum">
              <a:rPr lang="sl-SI" smtClean="0"/>
              <a:t>‹#›</a:t>
            </a:fld>
            <a:endParaRPr lang="sl-SI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0581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87EB2-ACF0-4BDB-8DCD-6C878B288168}" type="datetimeFigureOut">
              <a:rPr lang="sl-SI" smtClean="0"/>
              <a:t>14. 12. 2020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793C6-5F25-4DC6-B8DC-ACA4E5C687B1}" type="slidenum">
              <a:rPr lang="sl-SI" smtClean="0"/>
              <a:t>‹#›</a:t>
            </a:fld>
            <a:endParaRPr lang="sl-SI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2752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87EB2-ACF0-4BDB-8DCD-6C878B288168}" type="datetimeFigureOut">
              <a:rPr lang="sl-SI" smtClean="0"/>
              <a:t>14. 12. 2020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793C6-5F25-4DC6-B8DC-ACA4E5C687B1}" type="slidenum">
              <a:rPr lang="sl-SI" smtClean="0"/>
              <a:t>‹#›</a:t>
            </a:fld>
            <a:endParaRPr lang="sl-SI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5035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87EB2-ACF0-4BDB-8DCD-6C878B288168}" type="datetimeFigureOut">
              <a:rPr lang="sl-SI" smtClean="0"/>
              <a:t>14. 12. 2020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793C6-5F25-4DC6-B8DC-ACA4E5C687B1}" type="slidenum">
              <a:rPr lang="sl-SI" smtClean="0"/>
              <a:t>‹#›</a:t>
            </a:fld>
            <a:endParaRPr lang="sl-SI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5267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87EB2-ACF0-4BDB-8DCD-6C878B288168}" type="datetimeFigureOut">
              <a:rPr lang="sl-SI" smtClean="0"/>
              <a:t>14. 12. 2020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793C6-5F25-4DC6-B8DC-ACA4E5C687B1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37458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87EB2-ACF0-4BDB-8DCD-6C878B288168}" type="datetimeFigureOut">
              <a:rPr lang="sl-SI" smtClean="0"/>
              <a:t>14. 12. 2020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793C6-5F25-4DC6-B8DC-ACA4E5C687B1}" type="slidenum">
              <a:rPr lang="sl-SI" smtClean="0"/>
              <a:t>‹#›</a:t>
            </a:fld>
            <a:endParaRPr lang="sl-SI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5305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82D87EB2-ACF0-4BDB-8DCD-6C878B288168}" type="datetimeFigureOut">
              <a:rPr lang="sl-SI" smtClean="0"/>
              <a:t>14. 12. 2020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793C6-5F25-4DC6-B8DC-ACA4E5C687B1}" type="slidenum">
              <a:rPr lang="sl-SI" smtClean="0"/>
              <a:t>‹#›</a:t>
            </a:fld>
            <a:endParaRPr lang="sl-SI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5540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87EB2-ACF0-4BDB-8DCD-6C878B288168}" type="datetimeFigureOut">
              <a:rPr lang="sl-SI" smtClean="0"/>
              <a:t>14. 12. 2020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793C6-5F25-4DC6-B8DC-ACA4E5C687B1}" type="slidenum">
              <a:rPr lang="sl-SI" smtClean="0"/>
              <a:t>‹#›</a:t>
            </a:fld>
            <a:endParaRPr lang="sl-SI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8894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87EB2-ACF0-4BDB-8DCD-6C878B288168}" type="datetimeFigureOut">
              <a:rPr lang="sl-SI" smtClean="0"/>
              <a:t>14. 12. 2020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7793C6-5F25-4DC6-B8DC-ACA4E5C687B1}" type="slidenum">
              <a:rPr lang="sl-SI" smtClean="0"/>
              <a:t>‹#›</a:t>
            </a:fld>
            <a:endParaRPr lang="sl-SI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3537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87EB2-ACF0-4BDB-8DCD-6C878B288168}" type="datetimeFigureOut">
              <a:rPr lang="sl-SI" smtClean="0"/>
              <a:t>14. 12. 2020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217793C6-5F25-4DC6-B8DC-ACA4E5C687B1}" type="slidenum">
              <a:rPr lang="sl-SI" smtClean="0"/>
              <a:t>‹#›</a:t>
            </a:fld>
            <a:endParaRPr lang="sl-SI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8157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youtube.com/watch?v=hs6BFS0Tc64" TargetMode="External"/><Relationship Id="rId4" Type="http://schemas.openxmlformats.org/officeDocument/2006/relationships/hyperlink" Target="https://www.youtube.com/watch?v=bBawmitub64&amp;list=RDoGxS6YnYmfg&amp;index=5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microsoft.com/office/2007/relationships/hdphoto" Target="../media/hdphoto4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2FB177C-574F-4825-8FB1-64F9B7A612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dirty="0"/>
              <a:t>Nova glasba II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B6527215-CC82-4F34-A8B0-8A9B4AEA40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l-SI" dirty="0"/>
              <a:t>Grafična partitura – </a:t>
            </a:r>
          </a:p>
          <a:p>
            <a:r>
              <a:rPr lang="sl-SI" dirty="0"/>
              <a:t>ustvarjanje</a:t>
            </a:r>
          </a:p>
        </p:txBody>
      </p:sp>
    </p:spTree>
    <p:extLst>
      <p:ext uri="{BB962C8B-B14F-4D97-AF65-F5344CB8AC3E}">
        <p14:creationId xmlns:p14="http://schemas.microsoft.com/office/powerpoint/2010/main" val="4210980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0BBFC05-C3DC-46E7-903F-9C73F361B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Nova glasba II</a:t>
            </a:r>
          </a:p>
        </p:txBody>
      </p:sp>
      <p:pic>
        <p:nvPicPr>
          <p:cNvPr id="5" name="Označba mesta vsebine 4">
            <a:extLst>
              <a:ext uri="{FF2B5EF4-FFF2-40B4-BE49-F238E27FC236}">
                <a16:creationId xmlns:a16="http://schemas.microsoft.com/office/drawing/2014/main" id="{EEB7DBEF-74D0-457F-A907-DF92367F2228}"/>
              </a:ext>
            </a:extLst>
          </p:cNvPr>
          <p:cNvPicPr>
            <a:picLocks noGrp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449217" y="3018353"/>
            <a:ext cx="2776420" cy="24405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Označba mesta vsebine 5">
            <a:extLst>
              <a:ext uri="{FF2B5EF4-FFF2-40B4-BE49-F238E27FC236}">
                <a16:creationId xmlns:a16="http://schemas.microsoft.com/office/drawing/2014/main" id="{072AADF4-3178-44BE-B8AC-7DF1E3F13957}"/>
              </a:ext>
            </a:extLst>
          </p:cNvPr>
          <p:cNvPicPr>
            <a:picLocks noGrp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" t="12192" r="1621" b="17333"/>
          <a:stretch/>
        </p:blipFill>
        <p:spPr bwMode="auto">
          <a:xfrm>
            <a:off x="6192982" y="3038450"/>
            <a:ext cx="3759532" cy="24204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Pravokotnik 6">
            <a:extLst>
              <a:ext uri="{FF2B5EF4-FFF2-40B4-BE49-F238E27FC236}">
                <a16:creationId xmlns:a16="http://schemas.microsoft.com/office/drawing/2014/main" id="{ECCF603D-1601-4B9B-99F0-33C6135CBF6D}"/>
              </a:ext>
            </a:extLst>
          </p:cNvPr>
          <p:cNvSpPr/>
          <p:nvPr/>
        </p:nvSpPr>
        <p:spPr>
          <a:xfrm>
            <a:off x="1343891" y="1954172"/>
            <a:ext cx="465512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sl-SI" dirty="0"/>
              <a:t>1. </a:t>
            </a:r>
            <a:r>
              <a:rPr lang="sl-SI" b="1" dirty="0"/>
              <a:t>primer</a:t>
            </a:r>
          </a:p>
          <a:p>
            <a:pPr lvl="0">
              <a:spcAft>
                <a:spcPts val="0"/>
              </a:spcAft>
            </a:pPr>
            <a:r>
              <a:rPr lang="sl-SI" sz="16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https://www.youtube.com/watch?v=bBawmitub64&amp;list=RDoGxS6YnYmfg&amp;index=5</a:t>
            </a:r>
            <a:endParaRPr lang="sl-SI" sz="1600" dirty="0"/>
          </a:p>
        </p:txBody>
      </p:sp>
      <p:sp>
        <p:nvSpPr>
          <p:cNvPr id="8" name="Pravokotnik 7">
            <a:extLst>
              <a:ext uri="{FF2B5EF4-FFF2-40B4-BE49-F238E27FC236}">
                <a16:creationId xmlns:a16="http://schemas.microsoft.com/office/drawing/2014/main" id="{B09A2C59-4177-4083-8434-13CCC28FAF83}"/>
              </a:ext>
            </a:extLst>
          </p:cNvPr>
          <p:cNvSpPr/>
          <p:nvPr/>
        </p:nvSpPr>
        <p:spPr>
          <a:xfrm>
            <a:off x="6096000" y="1976796"/>
            <a:ext cx="6096000" cy="62106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Aft>
                <a:spcPts val="0"/>
              </a:spcAft>
            </a:pPr>
            <a:r>
              <a:rPr lang="sl-SI" dirty="0"/>
              <a:t>2. </a:t>
            </a:r>
            <a:r>
              <a:rPr lang="sl-SI" b="1" dirty="0"/>
              <a:t>primer</a:t>
            </a:r>
            <a:r>
              <a:rPr lang="sl-SI" dirty="0"/>
              <a:t> </a:t>
            </a:r>
            <a:r>
              <a:rPr lang="sl-SI" dirty="0">
                <a:latin typeface="Times New Roman" panose="02020603050405020304" pitchFamily="18" charset="0"/>
                <a:ea typeface="Times New Roman" panose="02020603050405020304" pitchFamily="18" charset="0"/>
              </a:rPr>
              <a:t>izvedbe s pomočjo grafične partiture (na daljavo):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sl-SI" sz="16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https://www.youtube.com/watch?v=hs6BFS0Tc64</a:t>
            </a:r>
            <a:endParaRPr lang="sl-SI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383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2D24095-034C-4725-BD5A-D42618FEE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l-SI" dirty="0"/>
              <a:t>3. </a:t>
            </a:r>
            <a:r>
              <a:rPr lang="sl-SI" cap="none" dirty="0"/>
              <a:t>primer</a:t>
            </a:r>
            <a:r>
              <a:rPr lang="sl-SI" dirty="0"/>
              <a:t> </a:t>
            </a:r>
            <a:r>
              <a:rPr lang="sl-SI" cap="none" dirty="0" err="1">
                <a:solidFill>
                  <a:schemeClr val="accent2"/>
                </a:solidFill>
              </a:rPr>
              <a:t>Igrarije</a:t>
            </a:r>
            <a:r>
              <a:rPr lang="sl-SI" cap="none" dirty="0">
                <a:solidFill>
                  <a:schemeClr val="accent2"/>
                </a:solidFill>
              </a:rPr>
              <a:t> na laminatu</a:t>
            </a:r>
            <a:br>
              <a:rPr lang="sl-SI" dirty="0"/>
            </a:br>
            <a:endParaRPr lang="sl-SI" dirty="0"/>
          </a:p>
        </p:txBody>
      </p:sp>
      <p:pic>
        <p:nvPicPr>
          <p:cNvPr id="5" name="Označba mesta vsebine 4">
            <a:extLst>
              <a:ext uri="{FF2B5EF4-FFF2-40B4-BE49-F238E27FC236}">
                <a16:creationId xmlns:a16="http://schemas.microsoft.com/office/drawing/2014/main" id="{F74C8427-8D5D-408F-B449-D60EB9D7F1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928" y="2677595"/>
            <a:ext cx="4595736" cy="3063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8E7CAA85-0990-4D65-AA46-A7E9F99693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2677595"/>
            <a:ext cx="5168903" cy="21416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PoljeZBesedilom 7">
            <a:extLst>
              <a:ext uri="{FF2B5EF4-FFF2-40B4-BE49-F238E27FC236}">
                <a16:creationId xmlns:a16="http://schemas.microsoft.com/office/drawing/2014/main" id="{12543E30-0711-465A-8ED6-35DF67AB7577}"/>
              </a:ext>
            </a:extLst>
          </p:cNvPr>
          <p:cNvSpPr txBox="1"/>
          <p:nvPr/>
        </p:nvSpPr>
        <p:spPr>
          <a:xfrm>
            <a:off x="1097928" y="2084034"/>
            <a:ext cx="342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400" dirty="0"/>
              <a:t>zvočna sredstva</a:t>
            </a:r>
            <a:endParaRPr lang="sl-SI" dirty="0"/>
          </a:p>
        </p:txBody>
      </p:sp>
      <p:sp>
        <p:nvSpPr>
          <p:cNvPr id="9" name="PoljeZBesedilom 8">
            <a:extLst>
              <a:ext uri="{FF2B5EF4-FFF2-40B4-BE49-F238E27FC236}">
                <a16:creationId xmlns:a16="http://schemas.microsoft.com/office/drawing/2014/main" id="{2B11D251-8EF7-4090-8213-334D2318C1D7}"/>
              </a:ext>
            </a:extLst>
          </p:cNvPr>
          <p:cNvSpPr txBox="1"/>
          <p:nvPr/>
        </p:nvSpPr>
        <p:spPr>
          <a:xfrm>
            <a:off x="6096000" y="2113061"/>
            <a:ext cx="342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2400" dirty="0"/>
              <a:t>grafična partitura</a:t>
            </a:r>
          </a:p>
        </p:txBody>
      </p:sp>
    </p:spTree>
    <p:extLst>
      <p:ext uri="{BB962C8B-B14F-4D97-AF65-F5344CB8AC3E}">
        <p14:creationId xmlns:p14="http://schemas.microsoft.com/office/powerpoint/2010/main" val="4088958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0061C6D-4786-4600-8372-9308F78817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7" y="720170"/>
            <a:ext cx="9603275" cy="1049235"/>
          </a:xfrm>
        </p:spPr>
        <p:txBody>
          <a:bodyPr/>
          <a:lstStyle/>
          <a:p>
            <a:r>
              <a:rPr lang="sl-SI" cap="none" dirty="0" err="1">
                <a:solidFill>
                  <a:schemeClr val="accent2"/>
                </a:solidFill>
              </a:rPr>
              <a:t>Igrarije</a:t>
            </a:r>
            <a:r>
              <a:rPr lang="sl-SI" cap="none" dirty="0">
                <a:solidFill>
                  <a:schemeClr val="accent2"/>
                </a:solidFill>
              </a:rPr>
              <a:t> na laminatu</a:t>
            </a:r>
            <a:r>
              <a:rPr lang="sl-SI" dirty="0"/>
              <a:t>          </a:t>
            </a:r>
            <a:r>
              <a:rPr lang="sl-SI" cap="none" dirty="0"/>
              <a:t>legenda:</a:t>
            </a:r>
            <a:endParaRPr lang="sl-SI" dirty="0"/>
          </a:p>
        </p:txBody>
      </p:sp>
      <p:graphicFrame>
        <p:nvGraphicFramePr>
          <p:cNvPr id="5" name="Označba mesta vsebine 4">
            <a:extLst>
              <a:ext uri="{FF2B5EF4-FFF2-40B4-BE49-F238E27FC236}">
                <a16:creationId xmlns:a16="http://schemas.microsoft.com/office/drawing/2014/main" id="{ABC2D2BE-BACA-4EDB-A8BD-8006D64E63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455940"/>
              </p:ext>
            </p:extLst>
          </p:nvPr>
        </p:nvGraphicFramePr>
        <p:xfrm>
          <a:off x="1451577" y="1443718"/>
          <a:ext cx="9603276" cy="484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1092">
                  <a:extLst>
                    <a:ext uri="{9D8B030D-6E8A-4147-A177-3AD203B41FA5}">
                      <a16:colId xmlns:a16="http://schemas.microsoft.com/office/drawing/2014/main" val="3720224707"/>
                    </a:ext>
                  </a:extLst>
                </a:gridCol>
                <a:gridCol w="3201092">
                  <a:extLst>
                    <a:ext uri="{9D8B030D-6E8A-4147-A177-3AD203B41FA5}">
                      <a16:colId xmlns:a16="http://schemas.microsoft.com/office/drawing/2014/main" val="1895663660"/>
                    </a:ext>
                  </a:extLst>
                </a:gridCol>
                <a:gridCol w="3201092">
                  <a:extLst>
                    <a:ext uri="{9D8B030D-6E8A-4147-A177-3AD203B41FA5}">
                      <a16:colId xmlns:a16="http://schemas.microsoft.com/office/drawing/2014/main" val="2333843753"/>
                    </a:ext>
                  </a:extLst>
                </a:gridCol>
              </a:tblGrid>
              <a:tr h="360621">
                <a:tc>
                  <a:txBody>
                    <a:bodyPr/>
                    <a:lstStyle/>
                    <a:p>
                      <a:r>
                        <a:rPr lang="sl-SI" dirty="0"/>
                        <a:t>Zvočno sredstvo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Način tvorjenja zvoka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Grafični simbol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6340425"/>
                  </a:ext>
                </a:extLst>
              </a:tr>
              <a:tr h="631087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sl-SI" dirty="0"/>
                        <a:t>konzerva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sl-SI" dirty="0"/>
                        <a:t>valjanje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0468972"/>
                  </a:ext>
                </a:extLst>
              </a:tr>
              <a:tr h="631087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sl-SI" dirty="0"/>
                        <a:t>žogice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dirty="0"/>
                        <a:t>valjanje</a:t>
                      </a:r>
                    </a:p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206525"/>
                  </a:ext>
                </a:extLst>
              </a:tr>
              <a:tr h="631087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sl-SI" dirty="0"/>
                        <a:t>kostanj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dirty="0"/>
                        <a:t>valjanje</a:t>
                      </a:r>
                    </a:p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5512271"/>
                  </a:ext>
                </a:extLst>
              </a:tr>
              <a:tr h="631087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sl-SI" dirty="0"/>
                        <a:t>avtomobilček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dirty="0"/>
                        <a:t>vožnja</a:t>
                      </a:r>
                    </a:p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3263022"/>
                  </a:ext>
                </a:extLst>
              </a:tr>
              <a:tr h="6310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dirty="0"/>
                        <a:t>kraguljčki</a:t>
                      </a:r>
                    </a:p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dirty="0"/>
                        <a:t>valjanje</a:t>
                      </a:r>
                    </a:p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endParaRPr lang="sl-S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8393802"/>
                  </a:ext>
                </a:extLst>
              </a:tr>
              <a:tr h="631087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sl-SI" dirty="0"/>
                        <a:t>konzerva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sl-SI" dirty="0"/>
                        <a:t>vrtenje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6433634"/>
                  </a:ext>
                </a:extLst>
              </a:tr>
              <a:tr h="631087"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r>
                        <a:rPr lang="sl-SI" dirty="0"/>
                        <a:t>flavta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dirty="0"/>
                        <a:t>valjanje</a:t>
                      </a:r>
                    </a:p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  <a:p>
                      <a:pPr>
                        <a:spcBef>
                          <a:spcPts val="0"/>
                        </a:spcBef>
                      </a:pPr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1601528"/>
                  </a:ext>
                </a:extLst>
              </a:tr>
            </a:tbl>
          </a:graphicData>
        </a:graphic>
      </p:graphicFrame>
      <p:sp>
        <p:nvSpPr>
          <p:cNvPr id="3" name="Cilindrični 2">
            <a:extLst>
              <a:ext uri="{FF2B5EF4-FFF2-40B4-BE49-F238E27FC236}">
                <a16:creationId xmlns:a16="http://schemas.microsoft.com/office/drawing/2014/main" id="{F6EEE9CE-1684-40E5-BA38-B30D7E2B8B23}"/>
              </a:ext>
            </a:extLst>
          </p:cNvPr>
          <p:cNvSpPr/>
          <p:nvPr/>
        </p:nvSpPr>
        <p:spPr>
          <a:xfrm>
            <a:off x="9152889" y="1885837"/>
            <a:ext cx="256032" cy="377952"/>
          </a:xfrm>
          <a:prstGeom prst="can">
            <a:avLst/>
          </a:prstGeom>
          <a:solidFill>
            <a:srgbClr val="C898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4" name="Kocka 3">
            <a:extLst>
              <a:ext uri="{FF2B5EF4-FFF2-40B4-BE49-F238E27FC236}">
                <a16:creationId xmlns:a16="http://schemas.microsoft.com/office/drawing/2014/main" id="{9F513FDD-6599-4BB0-98EC-B513D07D6E4D}"/>
              </a:ext>
            </a:extLst>
          </p:cNvPr>
          <p:cNvSpPr/>
          <p:nvPr/>
        </p:nvSpPr>
        <p:spPr>
          <a:xfrm>
            <a:off x="8835897" y="3196714"/>
            <a:ext cx="890016" cy="377952"/>
          </a:xfrm>
          <a:prstGeom prst="cub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6" name="Kocka 5">
            <a:extLst>
              <a:ext uri="{FF2B5EF4-FFF2-40B4-BE49-F238E27FC236}">
                <a16:creationId xmlns:a16="http://schemas.microsoft.com/office/drawing/2014/main" id="{D588EEC7-8562-44E5-B67A-9E8410DB849B}"/>
              </a:ext>
            </a:extLst>
          </p:cNvPr>
          <p:cNvSpPr/>
          <p:nvPr/>
        </p:nvSpPr>
        <p:spPr>
          <a:xfrm>
            <a:off x="8896857" y="2624185"/>
            <a:ext cx="890016" cy="174243"/>
          </a:xfrm>
          <a:prstGeom prst="cub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7" name="Cilindrični 6">
            <a:extLst>
              <a:ext uri="{FF2B5EF4-FFF2-40B4-BE49-F238E27FC236}">
                <a16:creationId xmlns:a16="http://schemas.microsoft.com/office/drawing/2014/main" id="{67C959FB-4E46-4B15-A9B6-0AED8201D4A3}"/>
              </a:ext>
            </a:extLst>
          </p:cNvPr>
          <p:cNvSpPr/>
          <p:nvPr/>
        </p:nvSpPr>
        <p:spPr>
          <a:xfrm rot="16200000">
            <a:off x="9152889" y="5137670"/>
            <a:ext cx="256032" cy="377952"/>
          </a:xfrm>
          <a:prstGeom prst="can">
            <a:avLst/>
          </a:prstGeom>
          <a:solidFill>
            <a:srgbClr val="C898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8" name="Kocka 7">
            <a:extLst>
              <a:ext uri="{FF2B5EF4-FFF2-40B4-BE49-F238E27FC236}">
                <a16:creationId xmlns:a16="http://schemas.microsoft.com/office/drawing/2014/main" id="{79F8228A-B5F9-4A92-AE27-E7E7936F677F}"/>
              </a:ext>
            </a:extLst>
          </p:cNvPr>
          <p:cNvSpPr/>
          <p:nvPr/>
        </p:nvSpPr>
        <p:spPr>
          <a:xfrm>
            <a:off x="9091929" y="4460281"/>
            <a:ext cx="377952" cy="377952"/>
          </a:xfrm>
          <a:prstGeom prst="cub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9" name="Luna 8">
            <a:extLst>
              <a:ext uri="{FF2B5EF4-FFF2-40B4-BE49-F238E27FC236}">
                <a16:creationId xmlns:a16="http://schemas.microsoft.com/office/drawing/2014/main" id="{6FF8055D-5D72-423C-BDAC-8DEE49A25EE1}"/>
              </a:ext>
            </a:extLst>
          </p:cNvPr>
          <p:cNvSpPr/>
          <p:nvPr/>
        </p:nvSpPr>
        <p:spPr>
          <a:xfrm rot="5219983">
            <a:off x="9091929" y="3714199"/>
            <a:ext cx="377952" cy="719328"/>
          </a:xfrm>
          <a:prstGeom prst="moon">
            <a:avLst>
              <a:gd name="adj" fmla="val 59677"/>
            </a:avLst>
          </a:prstGeom>
          <a:solidFill>
            <a:srgbClr val="21B54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" name="Cilindrični 9">
            <a:extLst>
              <a:ext uri="{FF2B5EF4-FFF2-40B4-BE49-F238E27FC236}">
                <a16:creationId xmlns:a16="http://schemas.microsoft.com/office/drawing/2014/main" id="{2EEF5F19-439F-413D-A157-E0C2C7607BC1}"/>
              </a:ext>
            </a:extLst>
          </p:cNvPr>
          <p:cNvSpPr/>
          <p:nvPr/>
        </p:nvSpPr>
        <p:spPr>
          <a:xfrm rot="16200000">
            <a:off x="9213849" y="5693076"/>
            <a:ext cx="256032" cy="377952"/>
          </a:xfrm>
          <a:prstGeom prst="can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8146706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EDA485F-7F4F-4597-AF2A-8C7AF9550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IZVEDBA</a:t>
            </a:r>
          </a:p>
        </p:txBody>
      </p:sp>
      <p:pic>
        <p:nvPicPr>
          <p:cNvPr id="4" name="Označba mesta vsebine 3">
            <a:extLst>
              <a:ext uri="{FF2B5EF4-FFF2-40B4-BE49-F238E27FC236}">
                <a16:creationId xmlns:a16="http://schemas.microsoft.com/office/drawing/2014/main" id="{46057DA4-8CB4-49D2-83E5-C43CB4B32D39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82781" y="2166360"/>
            <a:ext cx="7300387" cy="2837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Igrarija za laminat">
            <a:hlinkClick r:id="" action="ppaction://media"/>
            <a:extLst>
              <a:ext uri="{FF2B5EF4-FFF2-40B4-BE49-F238E27FC236}">
                <a16:creationId xmlns:a16="http://schemas.microsoft.com/office/drawing/2014/main" id="{67F3DCC8-BD6C-4CC1-B6FE-B6178AA63D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37520" y="3037610"/>
            <a:ext cx="782780" cy="782780"/>
          </a:xfrm>
          <a:prstGeom prst="rect">
            <a:avLst/>
          </a:prstGeom>
        </p:spPr>
      </p:pic>
      <p:sp>
        <p:nvSpPr>
          <p:cNvPr id="6" name="PoljeZBesedilom 5">
            <a:extLst>
              <a:ext uri="{FF2B5EF4-FFF2-40B4-BE49-F238E27FC236}">
                <a16:creationId xmlns:a16="http://schemas.microsoft.com/office/drawing/2014/main" id="{EC570252-1D9E-46A6-888E-B2987F58178E}"/>
              </a:ext>
            </a:extLst>
          </p:cNvPr>
          <p:cNvSpPr txBox="1"/>
          <p:nvPr/>
        </p:nvSpPr>
        <p:spPr>
          <a:xfrm>
            <a:off x="8697468" y="2166359"/>
            <a:ext cx="3262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/>
              <a:t>ZVOČNI POSNETEK IZVEDBE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148142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5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787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Slika 12">
            <a:extLst>
              <a:ext uri="{FF2B5EF4-FFF2-40B4-BE49-F238E27FC236}">
                <a16:creationId xmlns:a16="http://schemas.microsoft.com/office/drawing/2014/main" id="{6A7E4057-9303-430D-B46E-D867EC4F67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64233" y="3955860"/>
            <a:ext cx="3139653" cy="1846294"/>
          </a:xfrm>
          <a:prstGeom prst="rect">
            <a:avLst/>
          </a:prstGeom>
        </p:spPr>
      </p:pic>
      <p:sp>
        <p:nvSpPr>
          <p:cNvPr id="2" name="Naslov 1">
            <a:extLst>
              <a:ext uri="{FF2B5EF4-FFF2-40B4-BE49-F238E27FC236}">
                <a16:creationId xmlns:a16="http://schemas.microsoft.com/office/drawing/2014/main" id="{C62691BB-97A3-404B-8A62-2E077FBB9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Naloga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0D8AC36A-2947-4AB7-B9FB-B66A0881C9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Napotke za ustvarjanje dobiš v učnem listu</a:t>
            </a:r>
          </a:p>
          <a:p>
            <a:r>
              <a:rPr lang="sl-SI" dirty="0"/>
              <a:t>Naredi svoj grafični zapis in ga uglasbi</a:t>
            </a:r>
          </a:p>
          <a:p>
            <a:r>
              <a:rPr lang="sl-SI" dirty="0"/>
              <a:t>Reši tudi vprašanja, ki se nanašajo na 1. , 2. in 3. primer</a:t>
            </a: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721B6406-FCE2-4295-AB7E-91FC0212711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340880">
            <a:off x="3079196" y="3934454"/>
            <a:ext cx="2616279" cy="18680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36B0EBF7-4BAB-45E7-8463-519AF9F79DC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882314">
            <a:off x="8272270" y="3141868"/>
            <a:ext cx="2918791" cy="1721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Slika 8">
            <a:extLst>
              <a:ext uri="{FF2B5EF4-FFF2-40B4-BE49-F238E27FC236}">
                <a16:creationId xmlns:a16="http://schemas.microsoft.com/office/drawing/2014/main" id="{D3641BDD-B2BC-4E59-B074-914838E8C8E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-721"/>
          <a:stretch/>
        </p:blipFill>
        <p:spPr>
          <a:xfrm rot="485610">
            <a:off x="8105043" y="1048732"/>
            <a:ext cx="2517337" cy="18549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EBD3491C-6EE7-47C3-B5CE-0E199883138D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78911">
            <a:off x="528834" y="4140531"/>
            <a:ext cx="2604008" cy="17360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4088752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ja">
  <a:themeElements>
    <a:clrScheme name="Galerija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ija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ij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143</TotalTime>
  <Words>132</Words>
  <Application>Microsoft Office PowerPoint</Application>
  <PresentationFormat>Širokozaslonsko</PresentationFormat>
  <Paragraphs>35</Paragraphs>
  <Slides>6</Slides>
  <Notes>0</Notes>
  <HiddenSlides>0</HiddenSlides>
  <MMClips>1</MMClips>
  <ScaleCrop>false</ScaleCrop>
  <HeadingPairs>
    <vt:vector size="6" baseType="variant">
      <vt:variant>
        <vt:lpstr>Uporabljene pisave</vt:lpstr>
      </vt:variant>
      <vt:variant>
        <vt:i4>4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6</vt:i4>
      </vt:variant>
    </vt:vector>
  </HeadingPairs>
  <TitlesOfParts>
    <vt:vector size="11" baseType="lpstr">
      <vt:lpstr>Arial</vt:lpstr>
      <vt:lpstr>Calibri</vt:lpstr>
      <vt:lpstr>Gill Sans MT</vt:lpstr>
      <vt:lpstr>Times New Roman</vt:lpstr>
      <vt:lpstr>Galerija</vt:lpstr>
      <vt:lpstr>Nova glasba II</vt:lpstr>
      <vt:lpstr>Nova glasba II</vt:lpstr>
      <vt:lpstr>3. primer Igrarije na laminatu </vt:lpstr>
      <vt:lpstr>Igrarije na laminatu          legenda:</vt:lpstr>
      <vt:lpstr>IZVEDBA</vt:lpstr>
      <vt:lpstr>Naloga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Grafična partitura</dc:title>
  <dc:creator>Robi</dc:creator>
  <cp:lastModifiedBy>Robi</cp:lastModifiedBy>
  <cp:revision>14</cp:revision>
  <dcterms:created xsi:type="dcterms:W3CDTF">2020-12-13T11:23:07Z</dcterms:created>
  <dcterms:modified xsi:type="dcterms:W3CDTF">2020-12-14T20:25:45Z</dcterms:modified>
</cp:coreProperties>
</file>