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354" r:id="rId5"/>
    <p:sldId id="377" r:id="rId6"/>
    <p:sldId id="392" r:id="rId7"/>
    <p:sldId id="393" r:id="rId8"/>
    <p:sldId id="394" r:id="rId9"/>
    <p:sldId id="395" r:id="rId10"/>
    <p:sldId id="314" r:id="rId11"/>
    <p:sldId id="378" r:id="rId12"/>
    <p:sldId id="379" r:id="rId13"/>
    <p:sldId id="389" r:id="rId14"/>
    <p:sldId id="380" r:id="rId15"/>
    <p:sldId id="381" r:id="rId16"/>
    <p:sldId id="382" r:id="rId17"/>
    <p:sldId id="396" r:id="rId18"/>
    <p:sldId id="363" r:id="rId19"/>
    <p:sldId id="364" r:id="rId20"/>
    <p:sldId id="367" r:id="rId21"/>
    <p:sldId id="368" r:id="rId22"/>
    <p:sldId id="317" r:id="rId23"/>
    <p:sldId id="316" r:id="rId24"/>
    <p:sldId id="388" r:id="rId25"/>
    <p:sldId id="397" r:id="rId26"/>
    <p:sldId id="320" r:id="rId27"/>
    <p:sldId id="399" r:id="rId28"/>
    <p:sldId id="398" r:id="rId29"/>
    <p:sldId id="323" r:id="rId30"/>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D2740C"/>
    <a:srgbClr val="00FFFF"/>
    <a:srgbClr val="00CC66"/>
    <a:srgbClr val="00FF00"/>
    <a:srgbClr val="00CCFF"/>
    <a:srgbClr val="33CC33"/>
    <a:srgbClr val="A65C0A"/>
    <a:srgbClr val="E4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27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75" d="100"/>
          <a:sy n="75" d="100"/>
        </p:scale>
        <p:origin x="21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datum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91C58E76-C405-4D8F-9167-05C6ABAAC234}" type="datetime1">
              <a:rPr lang="sl-SI" smtClean="0"/>
              <a:pPr algn="r" rtl="0"/>
              <a:t>13.1.2021</a:t>
            </a:fld>
            <a:endParaRPr lang="sl-SI" dirty="0"/>
          </a:p>
        </p:txBody>
      </p:sp>
      <p:sp>
        <p:nvSpPr>
          <p:cNvPr id="4" name="Označba mesta no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sl-SI" smtClean="0"/>
              <a:pPr algn="r" rtl="0"/>
              <a:t>‹#›</a:t>
            </a:fld>
            <a:endParaRPr lang="sl-SI"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noProof="0" dirty="0"/>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DEFA364-ADFB-41C1-BD4D-47A8FD3A34B5}" type="datetime1">
              <a:rPr lang="sl-SI" smtClean="0"/>
              <a:pPr/>
              <a:t>13.1.2021</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0A3C37BE-C303-496D-B5CD-85F2937540FC}" type="slidenum">
              <a:rPr lang="sl-SI" smtClean="0"/>
              <a:pPr algn="r"/>
              <a:t>‹#›</a:t>
            </a:fld>
            <a:endParaRPr lang="sl-SI" dirty="0">
              <a:solidFill>
                <a:srgbClr val="FF0000"/>
              </a:solidFill>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32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7A10B-30D9-4207-A0D5-B0DC5C5700EE}" type="slidenum">
              <a:rPr lang="sl-SI" altLang="sl-SI" smtClean="0">
                <a:latin typeface="Arial" panose="020B0604020202020204" pitchFamily="34" charset="0"/>
              </a:rPr>
              <a:pPr>
                <a:spcBef>
                  <a:spcPct val="0"/>
                </a:spcBef>
              </a:pPr>
              <a:t>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29412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24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8998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40964"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76CAF9-4F9C-4619-8E9E-40F894805EC4}" type="slidenum">
              <a:rPr lang="sl-SI" altLang="sl-SI" smtClean="0">
                <a:latin typeface="Arial" panose="020B0604020202020204" pitchFamily="34" charset="0"/>
              </a:rPr>
              <a:pPr>
                <a:spcBef>
                  <a:spcPct val="0"/>
                </a:spcBef>
              </a:pPr>
              <a:t>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80753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042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60089-EF63-41E3-9898-A8A2379F1A60}" type="slidenum">
              <a:rPr lang="sl-SI" altLang="sl-SI" smtClean="0">
                <a:latin typeface="Arial Narrow" panose="020B0606020202030204" pitchFamily="34" charset="0"/>
              </a:rPr>
              <a:pPr>
                <a:spcBef>
                  <a:spcPct val="0"/>
                </a:spcBef>
              </a:pPr>
              <a:t>10</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229073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042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060089-EF63-41E3-9898-A8A2379F1A60}" type="slidenum">
              <a:rPr lang="sl-SI" altLang="sl-SI" smtClean="0">
                <a:latin typeface="Arial Narrow" panose="020B0606020202030204" pitchFamily="34" charset="0"/>
              </a:rPr>
              <a:pPr>
                <a:spcBef>
                  <a:spcPct val="0"/>
                </a:spcBef>
              </a:pPr>
              <a:t>11</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181268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6246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6E9050-4DE1-4593-A356-58585473B83C}" type="slidenum">
              <a:rPr lang="sl-SI" altLang="sl-SI" smtClean="0">
                <a:latin typeface="Arial Narrow" panose="020B0606020202030204" pitchFamily="34" charset="0"/>
              </a:rPr>
              <a:pPr>
                <a:spcBef>
                  <a:spcPct val="0"/>
                </a:spcBef>
              </a:pPr>
              <a:t>12</a:t>
            </a:fld>
            <a:endParaRPr lang="sl-SI" altLang="sl-SI" smtClean="0">
              <a:latin typeface="Arial Narrow" panose="020B0606020202030204" pitchFamily="34" charset="0"/>
            </a:endParaRPr>
          </a:p>
        </p:txBody>
      </p:sp>
    </p:spTree>
    <p:extLst>
      <p:ext uri="{BB962C8B-B14F-4D97-AF65-F5344CB8AC3E}">
        <p14:creationId xmlns:p14="http://schemas.microsoft.com/office/powerpoint/2010/main" val="2682698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13</a:t>
            </a:fld>
            <a:endParaRPr lang="sl-SI" altLang="sl-SI" smtClean="0">
              <a:latin typeface="Arial" panose="020B0604020202020204" pitchFamily="34" charset="0"/>
            </a:endParaRPr>
          </a:p>
        </p:txBody>
      </p:sp>
    </p:spTree>
    <p:extLst>
      <p:ext uri="{BB962C8B-B14F-4D97-AF65-F5344CB8AC3E}">
        <p14:creationId xmlns:p14="http://schemas.microsoft.com/office/powerpoint/2010/main" val="333906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9318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8ADCC8-A9A0-4BA3-8CAA-311A7A97C45E}" type="slidenum">
              <a:rPr lang="sl-SI" altLang="sl-SI" smtClean="0">
                <a:latin typeface="Arial" panose="020B0604020202020204" pitchFamily="34" charset="0"/>
              </a:rPr>
              <a:pPr>
                <a:spcBef>
                  <a:spcPct val="0"/>
                </a:spcBef>
              </a:pPr>
              <a:t>14</a:t>
            </a:fld>
            <a:endParaRPr lang="sl-SI" altLang="sl-SI" smtClean="0">
              <a:latin typeface="Arial" panose="020B0604020202020204" pitchFamily="34" charset="0"/>
            </a:endParaRPr>
          </a:p>
        </p:txBody>
      </p:sp>
    </p:spTree>
    <p:extLst>
      <p:ext uri="{BB962C8B-B14F-4D97-AF65-F5344CB8AC3E}">
        <p14:creationId xmlns:p14="http://schemas.microsoft.com/office/powerpoint/2010/main" val="112433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0180"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50A962-DD5C-4521-94FC-E1111841D0F4}" type="slidenum">
              <a:rPr lang="sl-SI" altLang="sl-SI" smtClean="0">
                <a:latin typeface="Arial" panose="020B0604020202020204" pitchFamily="34" charset="0"/>
              </a:rPr>
              <a:pPr>
                <a:spcBef>
                  <a:spcPct val="0"/>
                </a:spcBef>
              </a:pPr>
              <a:t>16</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261903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sl-SI" smtClean="0"/>
          </a:p>
        </p:txBody>
      </p:sp>
      <p:sp>
        <p:nvSpPr>
          <p:cNvPr id="53252"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A7A10B-30D9-4207-A0D5-B0DC5C5700EE}" type="slidenum">
              <a:rPr lang="sl-SI" altLang="sl-SI" smtClean="0">
                <a:latin typeface="Arial" panose="020B0604020202020204" pitchFamily="34" charset="0"/>
              </a:rPr>
              <a:pPr>
                <a:spcBef>
                  <a:spcPct val="0"/>
                </a:spcBef>
              </a:pPr>
              <a:t>18</a:t>
            </a:fld>
            <a:endParaRPr lang="sl-SI" altLang="sl-SI" smtClean="0">
              <a:latin typeface="Arial" panose="020B0604020202020204" pitchFamily="34" charset="0"/>
            </a:endParaRPr>
          </a:p>
        </p:txBody>
      </p:sp>
    </p:spTree>
    <p:extLst>
      <p:ext uri="{BB962C8B-B14F-4D97-AF65-F5344CB8AC3E}">
        <p14:creationId xmlns:p14="http://schemas.microsoft.com/office/powerpoint/2010/main" val="41542818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1009650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noProof="0" smtClean="0"/>
              <a:t>Kliknite, če želite urediti slog podnaslova matrice</a:t>
            </a:r>
            <a:endParaRPr lang="sl-SI" noProof="0" dirty="0"/>
          </a:p>
        </p:txBody>
      </p:sp>
      <p:sp>
        <p:nvSpPr>
          <p:cNvPr id="4" name="Označba mesta datuma 3"/>
          <p:cNvSpPr>
            <a:spLocks noGrp="1"/>
          </p:cNvSpPr>
          <p:nvPr>
            <p:ph type="dt" sz="half" idx="10"/>
          </p:nvPr>
        </p:nvSpPr>
        <p:spPr/>
        <p:txBody>
          <a:bodyPr rtlCol="0"/>
          <a:lstStyle>
            <a:lvl1pPr>
              <a:defRPr/>
            </a:lvl1pPr>
          </a:lstStyle>
          <a:p>
            <a:fld id="{299D500D-A8F4-42BE-90D1-91106C0DF299}"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11" name="Slika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4"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Slika z napis">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sliko 2"/>
          <p:cNvSpPr>
            <a:spLocks noGrp="1"/>
          </p:cNvSpPr>
          <p:nvPr>
            <p:ph type="pic" idx="1"/>
          </p:nvPr>
        </p:nvSpPr>
        <p:spPr>
          <a:xfrm>
            <a:off x="4654670" y="1600200"/>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1104899"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8FC398D1-1221-45D2-8931-B2863C3DFCB1}"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142B4396-C666-47F2-A299-F341ED525675}"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9372601" y="365125"/>
            <a:ext cx="1714500" cy="5811838"/>
          </a:xfrm>
        </p:spPr>
        <p:txBody>
          <a:bodyPr vert="eaVert" rtlCol="0"/>
          <a:lstStyle/>
          <a:p>
            <a:pPr rtl="0"/>
            <a:r>
              <a:rPr lang="sl-SI" noProof="0" smtClean="0"/>
              <a:t>Kliknite, če želite urediti slog naslova matrice</a:t>
            </a:r>
            <a:endParaRPr lang="sl-SI" noProof="0" dirty="0"/>
          </a:p>
        </p:txBody>
      </p:sp>
      <p:sp>
        <p:nvSpPr>
          <p:cNvPr id="3" name="Označba mesta za navpično besedilo 2"/>
          <p:cNvSpPr>
            <a:spLocks noGrp="1"/>
          </p:cNvSpPr>
          <p:nvPr>
            <p:ph type="body" orient="vert" idx="1"/>
          </p:nvPr>
        </p:nvSpPr>
        <p:spPr>
          <a:xfrm>
            <a:off x="1104900" y="365125"/>
            <a:ext cx="8098896" cy="5811838"/>
          </a:xfrm>
        </p:spPr>
        <p:txBody>
          <a:bodyPr vert="eaVert"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3E1D82AB-C5CE-45C0-A854-550F24D74EC7}"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grpSp>
        <p:nvGrpSpPr>
          <p:cNvPr id="7" name="Skupina 6"/>
          <p:cNvGrpSpPr/>
          <p:nvPr/>
        </p:nvGrpSpPr>
        <p:grpSpPr>
          <a:xfrm rot="5400000">
            <a:off x="6514046" y="3228844"/>
            <a:ext cx="5632704" cy="84404"/>
            <a:chOff x="1073150" y="1219201"/>
            <a:chExt cx="10058400" cy="63125"/>
          </a:xfrm>
        </p:grpSpPr>
        <p:cxnSp>
          <p:nvCxnSpPr>
            <p:cNvPr id="8" name="Raven povezovalnik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Raven povezovalnik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p:txBody>
          <a:bodyPr rtlCol="0"/>
          <a:lstStyle>
            <a:lvl1pPr rtl="0">
              <a:defRPr/>
            </a:lvl1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datuma 3"/>
          <p:cNvSpPr>
            <a:spLocks noGrp="1"/>
          </p:cNvSpPr>
          <p:nvPr>
            <p:ph type="dt" sz="half" idx="10"/>
          </p:nvPr>
        </p:nvSpPr>
        <p:spPr/>
        <p:txBody>
          <a:bodyPr rtlCol="0"/>
          <a:lstStyle>
            <a:lvl1pPr>
              <a:defRPr/>
            </a:lvl1pPr>
          </a:lstStyle>
          <a:p>
            <a:fld id="{049AD475-8C21-4BCF-B7B9-592157BA5F79}"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Naslovni diapozitiv s sliko">
    <p:spTree>
      <p:nvGrpSpPr>
        <p:cNvPr id="1" name=""/>
        <p:cNvGrpSpPr/>
        <p:nvPr/>
      </p:nvGrpSpPr>
      <p:grpSpPr>
        <a:xfrm>
          <a:off x="0" y="0"/>
          <a:ext cx="0" cy="0"/>
          <a:chOff x="0" y="0"/>
          <a:chExt cx="0" cy="0"/>
        </a:xfrm>
      </p:grpSpPr>
      <p:grpSp>
        <p:nvGrpSpPr>
          <p:cNvPr id="13" name="Skupina 12"/>
          <p:cNvGrpSpPr/>
          <p:nvPr/>
        </p:nvGrpSpPr>
        <p:grpSpPr>
          <a:xfrm rot="10800000">
            <a:off x="0" y="5645510"/>
            <a:ext cx="12192000" cy="63125"/>
            <a:chOff x="507492" y="1501519"/>
            <a:chExt cx="8129016" cy="63125"/>
          </a:xfrm>
        </p:grpSpPr>
        <p:cxnSp>
          <p:nvCxnSpPr>
            <p:cNvPr id="17" name="Raven povezovalnik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0" y="1143001"/>
            <a:ext cx="12192000" cy="63125"/>
            <a:chOff x="507492" y="1501519"/>
            <a:chExt cx="8129016" cy="63125"/>
          </a:xfrm>
        </p:grpSpPr>
        <p:cxnSp>
          <p:nvCxnSpPr>
            <p:cNvPr id="15" name="Raven povezovalnik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aven povezovalnik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Pravokotni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8" name="Pravokotni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104900" y="2292095"/>
            <a:ext cx="5734050" cy="2219691"/>
          </a:xfrm>
        </p:spPr>
        <p:txBody>
          <a:bodyPr rtlCol="0" anchor="ctr">
            <a:normAutofit/>
          </a:bodyPr>
          <a:lstStyle>
            <a:lvl1pPr algn="l" rtl="0">
              <a:defRPr sz="4400" cap="all" baseline="0"/>
            </a:lvl1pPr>
          </a:lstStyle>
          <a:p>
            <a:pPr rtl="0"/>
            <a:r>
              <a:rPr lang="sl-SI" noProof="0" smtClean="0"/>
              <a:t>Kliknite, če želite urediti slog naslova matrice</a:t>
            </a:r>
            <a:endParaRPr lang="sl-SI" noProof="0" dirty="0"/>
          </a:p>
        </p:txBody>
      </p:sp>
      <p:sp>
        <p:nvSpPr>
          <p:cNvPr id="3" name="Podnaslov 2"/>
          <p:cNvSpPr>
            <a:spLocks noGrp="1"/>
          </p:cNvSpPr>
          <p:nvPr>
            <p:ph type="subTitle" idx="1" hasCustomPrompt="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lvl="0" rtl="0"/>
            <a:r>
              <a:rPr lang="sl-SI" noProof="0" dirty="0"/>
              <a:t>Uredite sloge besedila matrice</a:t>
            </a:r>
          </a:p>
        </p:txBody>
      </p:sp>
      <p:pic>
        <p:nvPicPr>
          <p:cNvPr id="10" name="Slika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0"/>
            <a:ext cx="1747524" cy="2292094"/>
          </a:xfrm>
          <a:prstGeom prst="rect">
            <a:avLst/>
          </a:prstGeom>
        </p:spPr>
      </p:pic>
      <p:sp>
        <p:nvSpPr>
          <p:cNvPr id="11" name="Označba mesta za sliko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sl-SI" noProof="0" smtClean="0"/>
              <a:t>Kliknite ikono, če želite dodati sliko</a:t>
            </a:r>
            <a:endParaRPr lang="sl-SI" noProof="0" dirty="0"/>
          </a:p>
        </p:txBody>
      </p:sp>
      <p:sp>
        <p:nvSpPr>
          <p:cNvPr id="19" name="Besedilo navodil"/>
          <p:cNvSpPr/>
          <p:nvPr/>
        </p:nvSpPr>
        <p:spPr>
          <a:xfrm>
            <a:off x="12344401" y="0"/>
            <a:ext cx="1295401"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sl-SI" sz="1200" b="1" i="1" noProof="0" dirty="0">
                <a:latin typeface="Arial" pitchFamily="34" charset="0"/>
                <a:cs typeface="Arial" pitchFamily="34" charset="0"/>
              </a:rPr>
              <a:t>OPOMBA:</a:t>
            </a:r>
          </a:p>
          <a:p>
            <a:pPr rtl="0"/>
            <a:r>
              <a:rPr lang="sl-SI" sz="1200" i="1" noProof="0" dirty="0">
                <a:latin typeface="Arial" pitchFamily="34" charset="0"/>
                <a:cs typeface="Arial" pitchFamily="34" charset="0"/>
              </a:rPr>
              <a:t>Če želite spremeniti sliko na tem diapozitivu, jo izberite in izbrišite. Nato kliknite ikono »Slike« v označbi mesta, da vstavite svojo sliko.</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8" name="Skupina 7"/>
          <p:cNvGrpSpPr/>
          <p:nvPr/>
        </p:nvGrpSpPr>
        <p:grpSpPr>
          <a:xfrm>
            <a:off x="0" y="2514600"/>
            <a:ext cx="12192000" cy="3194035"/>
            <a:chOff x="647402" y="2514600"/>
            <a:chExt cx="10838688" cy="3194035"/>
          </a:xfrm>
        </p:grpSpPr>
        <p:grpSp>
          <p:nvGrpSpPr>
            <p:cNvPr id="9" name="Skupina 8"/>
            <p:cNvGrpSpPr/>
            <p:nvPr/>
          </p:nvGrpSpPr>
          <p:grpSpPr>
            <a:xfrm>
              <a:off x="647402" y="2514600"/>
              <a:ext cx="10838688" cy="63125"/>
              <a:chOff x="507492" y="1501519"/>
              <a:chExt cx="8129016" cy="63125"/>
            </a:xfrm>
          </p:grpSpPr>
          <p:cxnSp>
            <p:nvCxnSpPr>
              <p:cNvPr id="14" name="Raven povezovalnik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aven povezovalnik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ravokotni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noProof="0" dirty="0"/>
            </a:p>
          </p:txBody>
        </p:sp>
        <p:grpSp>
          <p:nvGrpSpPr>
            <p:cNvPr id="11" name="Skupina 10"/>
            <p:cNvGrpSpPr/>
            <p:nvPr/>
          </p:nvGrpSpPr>
          <p:grpSpPr>
            <a:xfrm rot="10800000">
              <a:off x="647402" y="5645510"/>
              <a:ext cx="10838688" cy="63125"/>
              <a:chOff x="507492" y="1501519"/>
              <a:chExt cx="8129016" cy="63125"/>
            </a:xfrm>
          </p:grpSpPr>
          <p:cxnSp>
            <p:nvCxnSpPr>
              <p:cNvPr id="12" name="Raven povezovalnik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aven povezovalnik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Naslov 1"/>
          <p:cNvSpPr>
            <a:spLocks noGrp="1"/>
          </p:cNvSpPr>
          <p:nvPr>
            <p:ph type="title"/>
          </p:nvPr>
        </p:nvSpPr>
        <p:spPr>
          <a:xfrm>
            <a:off x="1104900" y="2971806"/>
            <a:ext cx="10071099" cy="1684150"/>
          </a:xfrm>
        </p:spPr>
        <p:txBody>
          <a:bodyPr rtlCol="0" anchor="ctr">
            <a:normAutofit/>
          </a:bodyPr>
          <a:lstStyle>
            <a:lvl1pPr algn="l" rtl="0">
              <a:defRPr sz="4400" cap="all" baseline="0">
                <a:solidFill>
                  <a:schemeClr val="bg1"/>
                </a:solidFill>
              </a:defRPr>
            </a:lvl1pPr>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noProof="0" smtClean="0"/>
              <a:t>Kliknite, če želite urediti sloge besedila matrice</a:t>
            </a:r>
          </a:p>
        </p:txBody>
      </p:sp>
      <p:sp>
        <p:nvSpPr>
          <p:cNvPr id="4" name="Označba mesta datuma 3"/>
          <p:cNvSpPr>
            <a:spLocks noGrp="1"/>
          </p:cNvSpPr>
          <p:nvPr>
            <p:ph type="dt" sz="half" idx="10"/>
          </p:nvPr>
        </p:nvSpPr>
        <p:spPr/>
        <p:txBody>
          <a:bodyPr rtlCol="0"/>
          <a:lstStyle>
            <a:lvl1pPr>
              <a:defRPr/>
            </a:lvl1pPr>
          </a:lstStyle>
          <a:p>
            <a:fld id="{585A2693-53A8-49DB-AD6C-AF95507869E7}" type="datetime1">
              <a:rPr lang="sl-SI" smtClean="0"/>
              <a:pPr/>
              <a:t>13.1.2021</a:t>
            </a:fld>
            <a:endParaRPr lang="sl-SI" dirty="0"/>
          </a:p>
        </p:txBody>
      </p:sp>
      <p:sp>
        <p:nvSpPr>
          <p:cNvPr id="5" name="Označba mesta noge 4"/>
          <p:cNvSpPr>
            <a:spLocks noGrp="1"/>
          </p:cNvSpPr>
          <p:nvPr>
            <p:ph type="ftr" sz="quarter" idx="11"/>
          </p:nvPr>
        </p:nvSpPr>
        <p:spPr/>
        <p:txBody>
          <a:bodyPr rtlCol="0"/>
          <a:lstStyle/>
          <a:p>
            <a:pPr rtl="0"/>
            <a:endParaRPr lang="sl-SI" noProof="0" dirty="0"/>
          </a:p>
        </p:txBody>
      </p:sp>
      <p:sp>
        <p:nvSpPr>
          <p:cNvPr id="6" name="Označba mesta številke diapozitiva 5"/>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pic>
        <p:nvPicPr>
          <p:cNvPr id="7" name="Slika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2"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za vsebino 2"/>
          <p:cNvSpPr>
            <a:spLocks noGrp="1"/>
          </p:cNvSpPr>
          <p:nvPr>
            <p:ph sz="half" idx="1"/>
          </p:nvPr>
        </p:nvSpPr>
        <p:spPr>
          <a:xfrm>
            <a:off x="1104900" y="1600201"/>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vsebine 3"/>
          <p:cNvSpPr>
            <a:spLocks noGrp="1"/>
          </p:cNvSpPr>
          <p:nvPr>
            <p:ph sz="half" idx="2"/>
          </p:nvPr>
        </p:nvSpPr>
        <p:spPr>
          <a:xfrm>
            <a:off x="6172202" y="1600201"/>
            <a:ext cx="4914900" cy="4571999"/>
          </a:xfrm>
        </p:spPr>
        <p:txBody>
          <a:bodyPr rtlCol="0"/>
          <a:lstStyle>
            <a:lvl5pPr algn="l" rtl="0">
              <a:defRPr/>
            </a:lvl5pPr>
            <a:lvl6pPr algn="l" rtl="0">
              <a:defRPr/>
            </a:lvl6pPr>
            <a:lvl7pPr algn="l" rtl="0">
              <a:defRPr/>
            </a:lvl7pPr>
            <a:lvl8pPr algn="l" rtl="0">
              <a:defRPr/>
            </a:lvl8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datum 4"/>
          <p:cNvSpPr>
            <a:spLocks noGrp="1"/>
          </p:cNvSpPr>
          <p:nvPr>
            <p:ph type="dt" sz="half" idx="10"/>
          </p:nvPr>
        </p:nvSpPr>
        <p:spPr/>
        <p:txBody>
          <a:bodyPr rtlCol="0"/>
          <a:lstStyle>
            <a:lvl1pPr>
              <a:defRPr/>
            </a:lvl1pPr>
          </a:lstStyle>
          <a:p>
            <a:fld id="{6AEC8C67-8B06-47CC-AEF4-67D0BE7B3ED3}"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besedila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4" name="Označba mesta vsebine 3"/>
          <p:cNvSpPr>
            <a:spLocks noGrp="1"/>
          </p:cNvSpPr>
          <p:nvPr>
            <p:ph sz="half" idx="2"/>
          </p:nvPr>
        </p:nvSpPr>
        <p:spPr>
          <a:xfrm>
            <a:off x="1104900"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5" name="Označba mesta za besedilo 4"/>
          <p:cNvSpPr>
            <a:spLocks noGrp="1"/>
          </p:cNvSpPr>
          <p:nvPr>
            <p:ph type="body" sz="quarter" idx="3"/>
          </p:nvPr>
        </p:nvSpPr>
        <p:spPr>
          <a:xfrm>
            <a:off x="6166111"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smtClean="0"/>
              <a:t>Kliknite, če želite urediti sloge besedila matrice</a:t>
            </a:r>
          </a:p>
        </p:txBody>
      </p:sp>
      <p:sp>
        <p:nvSpPr>
          <p:cNvPr id="6" name="Označba mesta za vsebino 5"/>
          <p:cNvSpPr>
            <a:spLocks noGrp="1"/>
          </p:cNvSpPr>
          <p:nvPr>
            <p:ph sz="quarter" idx="4"/>
          </p:nvPr>
        </p:nvSpPr>
        <p:spPr>
          <a:xfrm>
            <a:off x="6166111" y="2424112"/>
            <a:ext cx="4919472" cy="3748088"/>
          </a:xfrm>
        </p:spPr>
        <p:txBody>
          <a:bodyPr rtlCol="0"/>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7" name="Označba mesta za datum 6"/>
          <p:cNvSpPr>
            <a:spLocks noGrp="1"/>
          </p:cNvSpPr>
          <p:nvPr>
            <p:ph type="dt" sz="half" idx="10"/>
          </p:nvPr>
        </p:nvSpPr>
        <p:spPr/>
        <p:txBody>
          <a:bodyPr rtlCol="0"/>
          <a:lstStyle>
            <a:lvl1pPr>
              <a:defRPr/>
            </a:lvl1pPr>
          </a:lstStyle>
          <a:p>
            <a:fld id="{AA288B8D-8F73-4096-B758-8F08E1C630B8}" type="datetime1">
              <a:rPr lang="sl-SI" smtClean="0"/>
              <a:pPr/>
              <a:t>13.1.2021</a:t>
            </a:fld>
            <a:endParaRPr lang="sl-SI" dirty="0"/>
          </a:p>
        </p:txBody>
      </p:sp>
      <p:sp>
        <p:nvSpPr>
          <p:cNvPr id="8" name="Označba mesta za nogo 7"/>
          <p:cNvSpPr>
            <a:spLocks noGrp="1"/>
          </p:cNvSpPr>
          <p:nvPr>
            <p:ph type="ftr" sz="quarter" idx="11"/>
          </p:nvPr>
        </p:nvSpPr>
        <p:spPr/>
        <p:txBody>
          <a:bodyPr rtlCol="0"/>
          <a:lstStyle/>
          <a:p>
            <a:pPr rtl="0"/>
            <a:endParaRPr lang="sl-SI" noProof="0" dirty="0"/>
          </a:p>
        </p:txBody>
      </p:sp>
      <p:sp>
        <p:nvSpPr>
          <p:cNvPr id="9" name="Označba mesta za številko diapozitiva 8"/>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Kliknite, če želite urediti slog naslova matrice</a:t>
            </a:r>
            <a:endParaRPr lang="sl-SI" noProof="0" dirty="0"/>
          </a:p>
        </p:txBody>
      </p:sp>
      <p:sp>
        <p:nvSpPr>
          <p:cNvPr id="3" name="Označba mesta datuma 2"/>
          <p:cNvSpPr>
            <a:spLocks noGrp="1"/>
          </p:cNvSpPr>
          <p:nvPr>
            <p:ph type="dt" sz="half" idx="10"/>
          </p:nvPr>
        </p:nvSpPr>
        <p:spPr/>
        <p:txBody>
          <a:bodyPr rtlCol="0"/>
          <a:lstStyle>
            <a:lvl1pPr>
              <a:defRPr/>
            </a:lvl1pPr>
          </a:lstStyle>
          <a:p>
            <a:fld id="{88CDFF61-906D-4712-8F32-320E8712CF79}" type="datetime1">
              <a:rPr lang="sl-SI" smtClean="0"/>
              <a:pPr/>
              <a:t>13.1.2021</a:t>
            </a:fld>
            <a:endParaRPr lang="sl-SI" dirty="0"/>
          </a:p>
        </p:txBody>
      </p:sp>
      <p:sp>
        <p:nvSpPr>
          <p:cNvPr id="4" name="Označba mesta noge 3"/>
          <p:cNvSpPr>
            <a:spLocks noGrp="1"/>
          </p:cNvSpPr>
          <p:nvPr>
            <p:ph type="ftr" sz="quarter" idx="11"/>
          </p:nvPr>
        </p:nvSpPr>
        <p:spPr/>
        <p:txBody>
          <a:bodyPr rtlCol="0"/>
          <a:lstStyle/>
          <a:p>
            <a:pPr rtl="0"/>
            <a:endParaRPr lang="sl-SI" noProof="0" dirty="0"/>
          </a:p>
        </p:txBody>
      </p:sp>
      <p:sp>
        <p:nvSpPr>
          <p:cNvPr id="5" name="Označba mesta za številko diapozitiva 4"/>
          <p:cNvSpPr>
            <a:spLocks noGrp="1"/>
          </p:cNvSpPr>
          <p:nvPr>
            <p:ph type="sldNum" sz="quarter" idx="12"/>
          </p:nvPr>
        </p:nvSpPr>
        <p:spPr/>
        <p:txBody>
          <a:bodyPr rtlCol="0"/>
          <a:lstStyle>
            <a:lvl1pPr algn="r">
              <a:defRPr/>
            </a:lvl1pPr>
          </a:lstStyle>
          <a:p>
            <a:fld id="{0FF54DE5-C571-48E8-A5BC-B369434E2F44}" type="slidenum">
              <a:rPr lang="sl-SI" smtClean="0"/>
              <a:pPr/>
              <a:t>‹#›</a:t>
            </a:fld>
            <a:endParaRPr lang="sl-SI"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defRPr/>
            </a:lvl1pPr>
          </a:lstStyle>
          <a:p>
            <a:fld id="{B96AB967-2EE0-455B-86AF-5510F510F65D}" type="datetime1">
              <a:rPr lang="sl-SI" smtClean="0"/>
              <a:pPr/>
              <a:t>13.1.2021</a:t>
            </a:fld>
            <a:endParaRPr lang="sl-SI" dirty="0"/>
          </a:p>
        </p:txBody>
      </p:sp>
      <p:sp>
        <p:nvSpPr>
          <p:cNvPr id="3" name="Označba mesta za nogo 2"/>
          <p:cNvSpPr>
            <a:spLocks noGrp="1"/>
          </p:cNvSpPr>
          <p:nvPr>
            <p:ph type="ftr" sz="quarter" idx="11"/>
          </p:nvPr>
        </p:nvSpPr>
        <p:spPr/>
        <p:txBody>
          <a:bodyPr rtlCol="0"/>
          <a:lstStyle/>
          <a:p>
            <a:pPr rtl="0"/>
            <a:endParaRPr lang="sl-SI" noProof="0" dirty="0"/>
          </a:p>
        </p:txBody>
      </p:sp>
      <p:sp>
        <p:nvSpPr>
          <p:cNvPr id="4" name="Označba mesta za številko diapozitiva 3"/>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smtClean="0"/>
              <a:t>Kliknite, če želite urediti slog naslova matrice</a:t>
            </a:r>
            <a:endParaRPr lang="sl-SI" noProof="0" dirty="0"/>
          </a:p>
        </p:txBody>
      </p:sp>
      <p:sp>
        <p:nvSpPr>
          <p:cNvPr id="3" name="Označba mesta za vsebino 2"/>
          <p:cNvSpPr>
            <a:spLocks noGrp="1"/>
          </p:cNvSpPr>
          <p:nvPr>
            <p:ph idx="1"/>
          </p:nvPr>
        </p:nvSpPr>
        <p:spPr>
          <a:xfrm>
            <a:off x="5641849" y="1600200"/>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sl-SI" noProof="0" smtClean="0"/>
              <a:t>Kliknite, če želite urediti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
        <p:nvSpPr>
          <p:cNvPr id="4" name="Označba mesta besedila 3"/>
          <p:cNvSpPr>
            <a:spLocks noGrp="1"/>
          </p:cNvSpPr>
          <p:nvPr>
            <p:ph type="body" sz="half" idx="2"/>
          </p:nvPr>
        </p:nvSpPr>
        <p:spPr>
          <a:xfrm>
            <a:off x="1104899"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smtClean="0"/>
              <a:t>Kliknite, če želite urediti sloge besedila matrice</a:t>
            </a:r>
          </a:p>
        </p:txBody>
      </p:sp>
      <p:sp>
        <p:nvSpPr>
          <p:cNvPr id="5" name="Označba mesta za datum 4"/>
          <p:cNvSpPr>
            <a:spLocks noGrp="1"/>
          </p:cNvSpPr>
          <p:nvPr>
            <p:ph type="dt" sz="half" idx="10"/>
          </p:nvPr>
        </p:nvSpPr>
        <p:spPr/>
        <p:txBody>
          <a:bodyPr rtlCol="0"/>
          <a:lstStyle>
            <a:lvl1pPr>
              <a:defRPr/>
            </a:lvl1pPr>
          </a:lstStyle>
          <a:p>
            <a:fld id="{95FA449D-D37C-4EF4-8E48-F5D6D1ECECBF}" type="datetime1">
              <a:rPr lang="sl-SI" smtClean="0"/>
              <a:pPr/>
              <a:t>13.1.2021</a:t>
            </a:fld>
            <a:endParaRPr lang="sl-SI" dirty="0"/>
          </a:p>
        </p:txBody>
      </p:sp>
      <p:sp>
        <p:nvSpPr>
          <p:cNvPr id="6" name="Označba mesta noge 5"/>
          <p:cNvSpPr>
            <a:spLocks noGrp="1"/>
          </p:cNvSpPr>
          <p:nvPr>
            <p:ph type="ftr" sz="quarter" idx="11"/>
          </p:nvPr>
        </p:nvSpPr>
        <p:spPr/>
        <p:txBody>
          <a:bodyPr rtlCol="0"/>
          <a:lstStyle/>
          <a:p>
            <a:pPr rtl="0"/>
            <a:endParaRPr lang="sl-SI" noProof="0" dirty="0"/>
          </a:p>
        </p:txBody>
      </p:sp>
      <p:sp>
        <p:nvSpPr>
          <p:cNvPr id="7" name="Označba mesta številke diapozitiva 6"/>
          <p:cNvSpPr>
            <a:spLocks noGrp="1"/>
          </p:cNvSpPr>
          <p:nvPr>
            <p:ph type="sldNum" sz="quarter" idx="12"/>
          </p:nvPr>
        </p:nvSpPr>
        <p:spPr/>
        <p:txBody>
          <a:bodyPr rtlCol="0"/>
          <a:lstStyle/>
          <a:p>
            <a:pPr algn="r"/>
            <a:fld id="{0FF54DE5-C571-48E8-A5BC-B369434E2F44}" type="slidenum">
              <a:rPr lang="sl-SI" smtClean="0"/>
              <a:pPr algn="r"/>
              <a:t>‹#›</a:t>
            </a:fld>
            <a:endParaRPr lang="sl-SI"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104899" y="76201"/>
            <a:ext cx="9980683" cy="1096962"/>
          </a:xfrm>
          <a:prstGeom prst="rect">
            <a:avLst/>
          </a:prstGeom>
        </p:spPr>
        <p:txBody>
          <a:bodyPr vert="horz" lIns="0" tIns="45720" rIns="0" bIns="45720" rtlCol="0" anchor="b">
            <a:normAutofit/>
          </a:bodyPr>
          <a:lstStyle/>
          <a:p>
            <a:pPr rtl="0"/>
            <a:r>
              <a:rPr lang="sl-SI" noProof="0" dirty="0"/>
              <a:t>Uredite slog naslova matrice</a:t>
            </a:r>
          </a:p>
        </p:txBody>
      </p:sp>
      <p:sp>
        <p:nvSpPr>
          <p:cNvPr id="3" name="Označba mesta besedila 2"/>
          <p:cNvSpPr>
            <a:spLocks noGrp="1"/>
          </p:cNvSpPr>
          <p:nvPr>
            <p:ph type="body" idx="1"/>
          </p:nvPr>
        </p:nvSpPr>
        <p:spPr>
          <a:xfrm>
            <a:off x="1104900" y="1600200"/>
            <a:ext cx="9982201" cy="4572000"/>
          </a:xfrm>
          <a:prstGeom prst="rect">
            <a:avLst/>
          </a:prstGeom>
        </p:spPr>
        <p:txBody>
          <a:bodyPr vert="horz" lIns="0" tIns="45720" rIns="0" bIns="45720" rtlCol="0">
            <a:normAutofit/>
          </a:bodyPr>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a:p>
            <a:pPr lvl="5" rtl="0"/>
            <a:r>
              <a:rPr lang="sl-SI" noProof="0" dirty="0"/>
              <a:t>Šesta raven</a:t>
            </a:r>
          </a:p>
          <a:p>
            <a:pPr lvl="6" rtl="0"/>
            <a:r>
              <a:rPr lang="sl-SI" noProof="0" dirty="0"/>
              <a:t>Sedma raven</a:t>
            </a:r>
          </a:p>
          <a:p>
            <a:pPr lvl="7" rtl="0"/>
            <a:r>
              <a:rPr lang="sl-SI" noProof="0" dirty="0"/>
              <a:t>Osma raven</a:t>
            </a:r>
          </a:p>
          <a:p>
            <a:pPr lvl="8" rtl="0"/>
            <a:r>
              <a:rPr lang="sl-SI" noProof="0" dirty="0"/>
              <a:t>Deveta raven</a:t>
            </a:r>
          </a:p>
        </p:txBody>
      </p:sp>
      <p:sp>
        <p:nvSpPr>
          <p:cNvPr id="4" name="Označba mesta datuma 3"/>
          <p:cNvSpPr>
            <a:spLocks noGrp="1"/>
          </p:cNvSpPr>
          <p:nvPr>
            <p:ph type="dt" sz="half" idx="2"/>
          </p:nvPr>
        </p:nvSpPr>
        <p:spPr>
          <a:xfrm>
            <a:off x="1104901" y="6356352"/>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786E4642-2872-41B3-838D-9B73A97AEEC7}" type="datetime1">
              <a:rPr lang="sl-SI" smtClean="0"/>
              <a:pPr/>
              <a:t>13.1.2021</a:t>
            </a:fld>
            <a:endParaRPr lang="sl-SI" dirty="0"/>
          </a:p>
        </p:txBody>
      </p:sp>
      <p:sp>
        <p:nvSpPr>
          <p:cNvPr id="5" name="Označba mesta noge 4"/>
          <p:cNvSpPr>
            <a:spLocks noGrp="1"/>
          </p:cNvSpPr>
          <p:nvPr>
            <p:ph type="ftr" sz="quarter" idx="3"/>
          </p:nvPr>
        </p:nvSpPr>
        <p:spPr>
          <a:xfrm>
            <a:off x="2934459" y="6356350"/>
            <a:ext cx="6323083"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sl-SI" noProof="0" dirty="0"/>
          </a:p>
        </p:txBody>
      </p:sp>
      <p:sp>
        <p:nvSpPr>
          <p:cNvPr id="6" name="Označba mesta številke diapozitiva 5"/>
          <p:cNvSpPr>
            <a:spLocks noGrp="1"/>
          </p:cNvSpPr>
          <p:nvPr>
            <p:ph type="sldNum" sz="quarter" idx="4"/>
          </p:nvPr>
        </p:nvSpPr>
        <p:spPr>
          <a:xfrm>
            <a:off x="9256782" y="6356352"/>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sl-SI" smtClean="0"/>
              <a:pPr algn="r"/>
              <a:t>‹#›</a:t>
            </a:fld>
            <a:endParaRPr lang="sl-SI" dirty="0"/>
          </a:p>
        </p:txBody>
      </p:sp>
      <p:grpSp>
        <p:nvGrpSpPr>
          <p:cNvPr id="15" name="Skupina 14"/>
          <p:cNvGrpSpPr/>
          <p:nvPr/>
        </p:nvGrpSpPr>
        <p:grpSpPr>
          <a:xfrm>
            <a:off x="1103376" y="1219201"/>
            <a:ext cx="9985248" cy="84403"/>
            <a:chOff x="1073150" y="1219201"/>
            <a:chExt cx="10058400" cy="63125"/>
          </a:xfrm>
        </p:grpSpPr>
        <p:cxnSp>
          <p:nvCxnSpPr>
            <p:cNvPr id="13" name="Raven povezovalnik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aven povezovalnik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youtube.com/watch?v=3e_0H9ztaBU&amp;ab_channel=FrancGrobelse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www.youtube.com/watch?v=2pbeAV1hRB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youtube.com/watch?v=0XViah7DJrM&amp;t=11s&amp;ab_channel=dancitub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youtube.com/watch?v=Oban0vQYy7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youtube.com/watch?v=utJkh-Rjve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TRJtvgXC8A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WLhKS6q8Ck&amp;t=19s" TargetMode="External"/><Relationship Id="rId2" Type="http://schemas.openxmlformats.org/officeDocument/2006/relationships/image" Target="../media/image10.jpeg"/><Relationship Id="rId1" Type="http://schemas.openxmlformats.org/officeDocument/2006/relationships/slideLayout" Target="../slideLayouts/slideLayout9.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5wfp8EB179g" TargetMode="Externa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jpeg"/><Relationship Id="rId1" Type="http://schemas.openxmlformats.org/officeDocument/2006/relationships/slideLayout" Target="../slideLayouts/slideLayout9.xml"/><Relationship Id="rId5" Type="http://schemas.openxmlformats.org/officeDocument/2006/relationships/hyperlink" Target="https://www.youtube.com/watch?v=6oGEN7oS2z4" TargetMode="External"/><Relationship Id="rId4" Type="http://schemas.openxmlformats.org/officeDocument/2006/relationships/hyperlink" Target="https://www.youtube.com/watch?v=QpEfHVFilR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mailto:vilko.urek@gmail.com" TargetMode="External"/><Relationship Id="rId2" Type="http://schemas.openxmlformats.org/officeDocument/2006/relationships/hyperlink" Target="https://padlet.com/vilkourek/kulturnid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vKzUMh8wn4" TargetMode="External"/><Relationship Id="rId7" Type="http://schemas.openxmlformats.org/officeDocument/2006/relationships/hyperlink" Target="https://www.youtube.com/watch?v=iSkJFs7myn0&amp;t=16s&amp;ab_channel=JackPierce" TargetMode="External"/><Relationship Id="rId2" Type="http://schemas.openxmlformats.org/officeDocument/2006/relationships/hyperlink" Target="https://www.youtube.com/watch?v=Cf2WckMuVNU" TargetMode="External"/><Relationship Id="rId1" Type="http://schemas.openxmlformats.org/officeDocument/2006/relationships/slideLayout" Target="../slideLayouts/slideLayout2.xml"/><Relationship Id="rId6" Type="http://schemas.openxmlformats.org/officeDocument/2006/relationships/hyperlink" Target="https://www.youtube.com/watch?v=WqGEeymMzQM" TargetMode="External"/><Relationship Id="rId5" Type="http://schemas.openxmlformats.org/officeDocument/2006/relationships/hyperlink" Target="https://www.youtube.com/watch?v=uYBce9Gsz7g" TargetMode="External"/><Relationship Id="rId4" Type="http://schemas.openxmlformats.org/officeDocument/2006/relationships/hyperlink" Target="https://www.youtube.com/watch?v=44fX60kIfg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BqYtMUV6JnE" TargetMode="External"/><Relationship Id="rId5" Type="http://schemas.openxmlformats.org/officeDocument/2006/relationships/hyperlink" Target="https://www.youtube.com/watch?v=-V5-MQcTtCc" TargetMode="External"/><Relationship Id="rId4" Type="http://schemas.openxmlformats.org/officeDocument/2006/relationships/hyperlink" Target="https://www.youtube.com/watch?v=Kxq-EqZrWj0" TargetMode="External"/><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youtube.com/watch?v=xBAshnF0Hw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_kloG2Z7t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www.youtube.com/watch?v=7v5BCX6bkL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pjEyBKSfJQ"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SzltpkGz0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youtube.com/watch?v=hxf-UHuGobI"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txBox="1">
            <a:spLocks/>
          </p:cNvSpPr>
          <p:nvPr/>
        </p:nvSpPr>
        <p:spPr>
          <a:xfrm>
            <a:off x="1126156" y="72597"/>
            <a:ext cx="9942897" cy="955565"/>
          </a:xfrm>
          <a:prstGeom prst="rect">
            <a:avLst/>
          </a:prstGeom>
        </p:spPr>
        <p:txBody>
          <a:bodyPr vert="horz" lIns="0" tIns="45720" rIns="0" bIns="45720" rtlCol="0">
            <a:noAutofit/>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pPr algn="ctr"/>
            <a:r>
              <a:rPr lang="sl-SI" sz="4800" b="1" dirty="0" smtClean="0">
                <a:solidFill>
                  <a:srgbClr val="FF0000"/>
                </a:solidFill>
                <a:latin typeface="Arial Black" panose="020B0A04020102020204" pitchFamily="34" charset="0"/>
              </a:rPr>
              <a:t>Osnovna šola BIZELJSKO</a:t>
            </a:r>
            <a:endParaRPr lang="sl-SI" sz="4800" b="1" dirty="0">
              <a:solidFill>
                <a:srgbClr val="FF0000"/>
              </a:solidFill>
              <a:latin typeface="Arial Black" panose="020B0A04020102020204" pitchFamily="34" charset="0"/>
            </a:endParaRPr>
          </a:p>
        </p:txBody>
      </p:sp>
      <p:sp>
        <p:nvSpPr>
          <p:cNvPr id="4" name="Podnaslov 2"/>
          <p:cNvSpPr txBox="1">
            <a:spLocks/>
          </p:cNvSpPr>
          <p:nvPr/>
        </p:nvSpPr>
        <p:spPr>
          <a:xfrm>
            <a:off x="212717" y="747709"/>
            <a:ext cx="11791664" cy="385942"/>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None/>
            </a:pPr>
            <a:r>
              <a:rPr lang="sl-SI" sz="2800" b="1" dirty="0" smtClean="0">
                <a:latin typeface="Arial Black" panose="020B0A04020102020204" pitchFamily="34" charset="0"/>
              </a:rPr>
              <a:t>Kulturni dan za 4. in 5. razred            Šolsko leto 2020/21</a:t>
            </a:r>
            <a:endParaRPr lang="sl-SI" sz="2800" b="1" dirty="0">
              <a:latin typeface="Arial Black" panose="020B0A04020102020204" pitchFamily="34" charset="0"/>
            </a:endParaRPr>
          </a:p>
        </p:txBody>
      </p:sp>
      <p:sp>
        <p:nvSpPr>
          <p:cNvPr id="6" name="Pravokotnik 5"/>
          <p:cNvSpPr/>
          <p:nvPr/>
        </p:nvSpPr>
        <p:spPr>
          <a:xfrm>
            <a:off x="163774" y="2233158"/>
            <a:ext cx="11914495" cy="3600986"/>
          </a:xfrm>
          <a:prstGeom prst="rect">
            <a:avLst/>
          </a:prstGeom>
        </p:spPr>
        <p:txBody>
          <a:bodyPr wrap="square">
            <a:spAutoFit/>
          </a:bodyPr>
          <a:lstStyle/>
          <a:p>
            <a:pPr>
              <a:lnSpc>
                <a:spcPct val="150000"/>
              </a:lnSpc>
              <a:spcAft>
                <a:spcPts val="800"/>
              </a:spcAft>
            </a:pPr>
            <a:r>
              <a:rPr lang="sl-SI" sz="3600" dirty="0">
                <a:latin typeface="Arial Narrow" panose="020B0606020202030204" pitchFamily="34" charset="0"/>
              </a:rPr>
              <a:t>Film </a:t>
            </a:r>
            <a:r>
              <a:rPr lang="sl-SI" sz="3600" dirty="0" smtClean="0">
                <a:latin typeface="Arial Narrow" panose="020B0606020202030204" pitchFamily="34" charset="0"/>
              </a:rPr>
              <a:t>je posneto premikanje slik, ki ji rečemo </a:t>
            </a:r>
            <a:r>
              <a:rPr lang="sl-SI" sz="3600" b="1" dirty="0" smtClean="0">
                <a:solidFill>
                  <a:srgbClr val="FF0000"/>
                </a:solidFill>
                <a:latin typeface="Arial Black" panose="020B0A04020102020204" pitchFamily="34" charset="0"/>
              </a:rPr>
              <a:t>sedma</a:t>
            </a:r>
            <a:r>
              <a:rPr lang="sl-SI" sz="3600" b="1" dirty="0">
                <a:solidFill>
                  <a:srgbClr val="FF0000"/>
                </a:solidFill>
                <a:latin typeface="Arial Black" panose="020B0A04020102020204" pitchFamily="34" charset="0"/>
              </a:rPr>
              <a:t> </a:t>
            </a:r>
            <a:r>
              <a:rPr lang="sl-SI" sz="3600" b="1" dirty="0" smtClean="0">
                <a:solidFill>
                  <a:srgbClr val="FF0000"/>
                </a:solidFill>
                <a:latin typeface="Arial Black" panose="020B0A04020102020204" pitchFamily="34" charset="0"/>
              </a:rPr>
              <a:t>umetnost. </a:t>
            </a:r>
            <a:r>
              <a:rPr lang="sl-SI" sz="3600" b="1" dirty="0" smtClean="0">
                <a:solidFill>
                  <a:srgbClr val="FF0000"/>
                </a:solidFill>
                <a:latin typeface="Arial Narrow" panose="020B0606020202030204" pitchFamily="34" charset="0"/>
              </a:rPr>
              <a:t/>
            </a:r>
            <a:br>
              <a:rPr lang="sl-SI" sz="3600" b="1" dirty="0" smtClean="0">
                <a:solidFill>
                  <a:srgbClr val="FF0000"/>
                </a:solidFill>
                <a:latin typeface="Arial Narrow" panose="020B0606020202030204" pitchFamily="34" charset="0"/>
              </a:rPr>
            </a:br>
            <a:r>
              <a:rPr lang="sl-SI" sz="3600" dirty="0" smtClean="0">
                <a:latin typeface="Arial Black" panose="020B0A04020102020204" pitchFamily="34" charset="0"/>
              </a:rPr>
              <a:t>To je ena </a:t>
            </a:r>
            <a:r>
              <a:rPr lang="sl-SI" sz="3600" dirty="0">
                <a:latin typeface="Arial Black" panose="020B0A04020102020204" pitchFamily="34" charset="0"/>
              </a:rPr>
              <a:t>od najbolj razširjenih </a:t>
            </a:r>
            <a:r>
              <a:rPr lang="sl-SI" sz="3600" dirty="0" smtClean="0">
                <a:latin typeface="Arial Black" panose="020B0A04020102020204" pitchFamily="34" charset="0"/>
              </a:rPr>
              <a:t>oblik zabave. </a:t>
            </a:r>
            <a:br>
              <a:rPr lang="sl-SI" sz="3600" dirty="0" smtClean="0">
                <a:latin typeface="Arial Black" panose="020B0A04020102020204" pitchFamily="34" charset="0"/>
              </a:rPr>
            </a:br>
            <a:r>
              <a:rPr lang="sl-SI" sz="4000" dirty="0" smtClean="0">
                <a:latin typeface="Arial Narrow" panose="020B0606020202030204" pitchFamily="34" charset="0"/>
                <a:cs typeface="Times New Roman" panose="02020603050405020304" pitchFamily="18" charset="0"/>
              </a:rPr>
              <a:t>Film</a:t>
            </a:r>
            <a:r>
              <a:rPr lang="sl-SI" sz="4000" dirty="0" smtClean="0">
                <a:latin typeface="Arial Narrow" panose="020B0606020202030204" pitchFamily="34" charset="0"/>
                <a:ea typeface="Times New Roman" panose="02020603050405020304" pitchFamily="18" charset="0"/>
                <a:cs typeface="Times New Roman" panose="02020603050405020304" pitchFamily="18" charset="0"/>
              </a:rPr>
              <a:t> </a:t>
            </a:r>
            <a:r>
              <a:rPr lang="sl-SI" sz="4000" dirty="0">
                <a:latin typeface="Arial Narrow" panose="020B0606020202030204" pitchFamily="34" charset="0"/>
                <a:ea typeface="Times New Roman" panose="02020603050405020304" pitchFamily="18" charset="0"/>
                <a:cs typeface="Times New Roman" panose="02020603050405020304" pitchFamily="18" charset="0"/>
              </a:rPr>
              <a:t>združuje</a:t>
            </a:r>
            <a:r>
              <a:rPr lang="sl-SI" sz="4000" dirty="0">
                <a:latin typeface="Arial Narrow" panose="020B0606020202030204" pitchFamily="34" charset="0"/>
                <a:ea typeface="Calibri" panose="020F0502020204030204" pitchFamily="34" charset="0"/>
                <a:cs typeface="Times New Roman" panose="02020603050405020304" pitchFamily="18" charset="0"/>
              </a:rPr>
              <a:t> več umetnosti: </a:t>
            </a:r>
            <a:r>
              <a:rPr lang="sl-SI" sz="4000" dirty="0" smtClean="0">
                <a:latin typeface="Arial Narrow" panose="020B0606020202030204" pitchFamily="34" charset="0"/>
                <a:ea typeface="Calibri" panose="020F0502020204030204" pitchFamily="34" charset="0"/>
                <a:cs typeface="Times New Roman" panose="02020603050405020304" pitchFamily="18" charset="0"/>
              </a:rPr>
              <a:t>napisana zgodba, gledališče, glasba, gibanje, barve, ples, šport, moda, fotografija, tehnika …</a:t>
            </a:r>
            <a:endParaRPr lang="sl-SI" sz="32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Pravokotnik 7"/>
          <p:cNvSpPr/>
          <p:nvPr/>
        </p:nvSpPr>
        <p:spPr>
          <a:xfrm>
            <a:off x="212718" y="5500781"/>
            <a:ext cx="11865552" cy="1142877"/>
          </a:xfrm>
          <a:prstGeom prst="rect">
            <a:avLst/>
          </a:prstGeom>
        </p:spPr>
        <p:txBody>
          <a:bodyPr wrap="square">
            <a:spAutoFit/>
          </a:bodyPr>
          <a:lstStyle/>
          <a:p>
            <a:pPr algn="ctr">
              <a:lnSpc>
                <a:spcPct val="150000"/>
              </a:lnSpc>
              <a:spcAft>
                <a:spcPts val="800"/>
              </a:spcAft>
            </a:pPr>
            <a:r>
              <a:rPr lang="sl-SI" sz="2400" b="1" dirty="0" smtClean="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rPr>
              <a:t>Vsi skupaj ti želimo lep in vsebinsko poln kulturni dan. </a:t>
            </a:r>
            <a:br>
              <a:rPr lang="sl-SI" sz="2400" b="1" dirty="0" smtClean="0">
                <a:solidFill>
                  <a:srgbClr val="009900"/>
                </a:solidFill>
                <a:effectLst/>
                <a:latin typeface="Arial Black" panose="020B0A04020102020204" pitchFamily="34" charset="0"/>
                <a:ea typeface="Calibri" panose="020F0502020204030204" pitchFamily="34" charset="0"/>
                <a:cs typeface="Times New Roman" panose="02020603050405020304" pitchFamily="18" charset="0"/>
              </a:rPr>
            </a:br>
            <a:r>
              <a:rPr lang="sl-SI" sz="2400" b="1" dirty="0" smtClean="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rPr>
              <a:t>Če želiš ob delu našo pomoč nam piši na e naslove.</a:t>
            </a:r>
            <a:endParaRPr lang="sl-SI" sz="2400" b="1" dirty="0">
              <a:solidFill>
                <a:srgbClr val="0070C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9"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0731"/>
            <a:ext cx="12192000" cy="996534"/>
          </a:xfrm>
          <a:prstGeom prst="rect">
            <a:avLst/>
          </a:prstGeom>
          <a:noFill/>
          <a:extLst>
            <a:ext uri="{909E8E84-426E-40DD-AFC4-6F175D3DCCD1}">
              <a14:hiddenFill xmlns:a14="http://schemas.microsoft.com/office/drawing/2010/main">
                <a:solidFill>
                  <a:srgbClr val="FFFFFF"/>
                </a:solidFill>
              </a14:hiddenFill>
            </a:ext>
          </a:extLst>
        </p:spPr>
      </p:pic>
      <p:sp>
        <p:nvSpPr>
          <p:cNvPr id="10" name="Naslov 1"/>
          <p:cNvSpPr txBox="1">
            <a:spLocks/>
          </p:cNvSpPr>
          <p:nvPr/>
        </p:nvSpPr>
        <p:spPr>
          <a:xfrm>
            <a:off x="2593073" y="1508108"/>
            <a:ext cx="7014951" cy="619858"/>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000" b="1" dirty="0" smtClean="0">
                <a:solidFill>
                  <a:srgbClr val="00B050"/>
                </a:solidFill>
                <a:latin typeface="Arial Black" panose="020B0A04020102020204" pitchFamily="34" charset="0"/>
              </a:rPr>
              <a:t>MOČ  GLASBE  V  FILMU</a:t>
            </a:r>
            <a:endParaRPr lang="sl-SI" sz="4000" b="1" dirty="0">
              <a:solidFill>
                <a:srgbClr val="00B050"/>
              </a:solidFill>
              <a:latin typeface="Arial Black" panose="020B0A04020102020204" pitchFamily="34" charset="0"/>
            </a:endParaRPr>
          </a:p>
        </p:txBody>
      </p:sp>
      <p:sp>
        <p:nvSpPr>
          <p:cNvPr id="11" name="Ograda vsebine 8"/>
          <p:cNvSpPr txBox="1">
            <a:spLocks/>
          </p:cNvSpPr>
          <p:nvPr/>
        </p:nvSpPr>
        <p:spPr bwMode="auto">
          <a:xfrm>
            <a:off x="1195754" y="6592517"/>
            <a:ext cx="10996247" cy="3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buFontTx/>
              <a:buNone/>
              <a:defRPr/>
            </a:pPr>
            <a:r>
              <a:rPr lang="sl-SI" sz="1200" i="1" kern="0" dirty="0" smtClean="0">
                <a:latin typeface="Arial Narrow" panose="020B0606020202030204" pitchFamily="34" charset="0"/>
                <a:cs typeface="Arial" panose="020B0604020202020204" pitchFamily="34" charset="0"/>
              </a:rPr>
              <a:t>Po knjigi Mitje </a:t>
            </a:r>
            <a:r>
              <a:rPr lang="sl-SI" sz="1200" i="1" kern="0" dirty="0" err="1" smtClean="0">
                <a:latin typeface="Arial Narrow" panose="020B0606020202030204" pitchFamily="34" charset="0"/>
                <a:cs typeface="Arial" panose="020B0604020202020204" pitchFamily="34" charset="0"/>
              </a:rPr>
              <a:t>Reiichenberga</a:t>
            </a:r>
            <a:r>
              <a:rPr lang="sl-SI" sz="1200" i="1" kern="0" dirty="0" smtClean="0">
                <a:latin typeface="Arial Narrow" panose="020B0606020202030204" pitchFamily="34" charset="0"/>
                <a:cs typeface="Arial" panose="020B0604020202020204" pitchFamily="34" charset="0"/>
              </a:rPr>
              <a:t> z naslovom </a:t>
            </a:r>
            <a:r>
              <a:rPr lang="sl-SI" sz="1200" b="1" i="1" kern="0" dirty="0" smtClean="0">
                <a:latin typeface="Arial Narrow" panose="020B0606020202030204" pitchFamily="34" charset="0"/>
                <a:cs typeface="Arial" panose="020B0604020202020204" pitchFamily="34" charset="0"/>
              </a:rPr>
              <a:t>Filmska glasba </a:t>
            </a:r>
            <a:r>
              <a:rPr lang="sl-SI" sz="1200" i="1" kern="0" dirty="0" smtClean="0">
                <a:latin typeface="Arial Narrow" panose="020B0606020202030204" pitchFamily="34" charset="0"/>
                <a:cs typeface="Arial" panose="020B0604020202020204" pitchFamily="34" charset="0"/>
              </a:rPr>
              <a:t>(Mladinska knjiga, 2016) in gradivu v </a:t>
            </a:r>
            <a:r>
              <a:rPr lang="sl-SI" sz="1200" i="1" kern="0" dirty="0" err="1">
                <a:latin typeface="Arial Narrow" panose="020B0606020202030204" pitchFamily="34" charset="0"/>
                <a:cs typeface="Arial" panose="020B0604020202020204" pitchFamily="34" charset="0"/>
              </a:rPr>
              <a:t>S</a:t>
            </a:r>
            <a:r>
              <a:rPr lang="sl-SI" sz="1200" i="1" kern="0" dirty="0" err="1" smtClean="0">
                <a:latin typeface="Arial Narrow" panose="020B0606020202030204" pitchFamily="34" charset="0"/>
                <a:cs typeface="Arial" panose="020B0604020202020204" pitchFamily="34" charset="0"/>
              </a:rPr>
              <a:t>odelov@lnici</a:t>
            </a:r>
            <a:r>
              <a:rPr lang="sl-SI" sz="1200" i="1" kern="0" dirty="0" smtClean="0">
                <a:latin typeface="Arial Narrow" panose="020B0606020202030204" pitchFamily="34" charset="0"/>
                <a:cs typeface="Arial" panose="020B0604020202020204" pitchFamily="34" charset="0"/>
              </a:rPr>
              <a:t> je gradivo pripravil </a:t>
            </a:r>
            <a:r>
              <a:rPr lang="sl-SI" sz="1200" b="1" i="1" kern="0" dirty="0" smtClean="0">
                <a:latin typeface="Arial Narrow" panose="020B0606020202030204" pitchFamily="34" charset="0"/>
                <a:cs typeface="Arial" panose="020B0604020202020204" pitchFamily="34" charset="0"/>
              </a:rPr>
              <a:t>Vilko Urek</a:t>
            </a:r>
            <a:endParaRPr lang="sl-SI" sz="1600" b="1" kern="0" dirty="0">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37383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232012" y="1"/>
            <a:ext cx="11723427" cy="55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8800" dirty="0" smtClean="0">
                <a:solidFill>
                  <a:srgbClr val="0070C0"/>
                </a:solidFill>
                <a:latin typeface="Arial Black" panose="020B0A04020102020204" pitchFamily="34" charset="0"/>
              </a:rPr>
              <a:t>Marjan Kozina</a:t>
            </a:r>
            <a:r>
              <a:rPr lang="sl-SI" altLang="sl-SI" sz="8000" dirty="0" smtClean="0">
                <a:solidFill>
                  <a:srgbClr val="FF0000"/>
                </a:solidFill>
                <a:latin typeface="Arial Black" panose="020B0A04020102020204" pitchFamily="34" charset="0"/>
              </a:rPr>
              <a:t/>
            </a:r>
            <a:br>
              <a:rPr lang="sl-SI" altLang="sl-SI" sz="8000" dirty="0" smtClean="0">
                <a:solidFill>
                  <a:srgbClr val="FF0000"/>
                </a:solidFill>
                <a:latin typeface="Arial Black" panose="020B0A04020102020204" pitchFamily="34" charset="0"/>
              </a:rPr>
            </a:br>
            <a:r>
              <a:rPr lang="sl-SI" altLang="sl-SI" sz="8000" dirty="0" smtClean="0">
                <a:solidFill>
                  <a:srgbClr val="FF0000"/>
                </a:solidFill>
                <a:latin typeface="Arial Black" panose="020B0A04020102020204" pitchFamily="34" charset="0"/>
              </a:rPr>
              <a:t>Kekčeva pesem</a:t>
            </a:r>
            <a:endParaRPr lang="sl-SI" altLang="sl-SI" sz="6000" dirty="0" smtClean="0">
              <a:solidFill>
                <a:srgbClr val="FF0000"/>
              </a:solidFill>
              <a:latin typeface="Arial Black" panose="020B0A04020102020204" pitchFamily="34" charset="0"/>
            </a:endParaRPr>
          </a:p>
          <a:p>
            <a:pPr algn="ctr" eaLnBrk="1" hangingPunct="1">
              <a:spcBef>
                <a:spcPct val="0"/>
              </a:spcBef>
              <a:buFontTx/>
              <a:buNone/>
            </a:pPr>
            <a:r>
              <a:rPr lang="sl-SI" altLang="sl-SI" sz="6000" dirty="0">
                <a:solidFill>
                  <a:srgbClr val="FFFF00"/>
                </a:solidFill>
                <a:latin typeface="Arial Black" panose="020B0A04020102020204" pitchFamily="34" charset="0"/>
              </a:rPr>
              <a:t>i</a:t>
            </a:r>
            <a:r>
              <a:rPr lang="sl-SI" altLang="sl-SI" sz="6000" dirty="0" smtClean="0">
                <a:solidFill>
                  <a:srgbClr val="FFFF00"/>
                </a:solidFill>
                <a:latin typeface="Arial Black" panose="020B0A04020102020204" pitchFamily="34" charset="0"/>
              </a:rPr>
              <a:t>z </a:t>
            </a:r>
            <a:r>
              <a:rPr lang="sl-SI" altLang="sl-SI" sz="6000" dirty="0">
                <a:solidFill>
                  <a:srgbClr val="FFFF00"/>
                </a:solidFill>
                <a:latin typeface="Arial Black" panose="020B0A04020102020204" pitchFamily="34" charset="0"/>
              </a:rPr>
              <a:t>f</a:t>
            </a:r>
            <a:r>
              <a:rPr lang="sl-SI" altLang="sl-SI" sz="6000" dirty="0" smtClean="0">
                <a:solidFill>
                  <a:srgbClr val="FFFF00"/>
                </a:solidFill>
                <a:latin typeface="Arial Black" panose="020B0A04020102020204" pitchFamily="34" charset="0"/>
              </a:rPr>
              <a:t>ilma KEKEC</a:t>
            </a:r>
            <a:br>
              <a:rPr lang="sl-SI" altLang="sl-SI" sz="6000" dirty="0" smtClean="0">
                <a:solidFill>
                  <a:srgbClr val="FFFF00"/>
                </a:solidFill>
                <a:latin typeface="Arial Black" panose="020B0A04020102020204" pitchFamily="34" charset="0"/>
              </a:rPr>
            </a:br>
            <a:r>
              <a:rPr lang="sl-SI" altLang="sl-SI" sz="6000" dirty="0" smtClean="0">
                <a:solidFill>
                  <a:srgbClr val="FFFF00"/>
                </a:solidFill>
                <a:latin typeface="Arial Black" panose="020B0A04020102020204" pitchFamily="34" charset="0"/>
              </a:rPr>
              <a:t> </a:t>
            </a:r>
            <a:r>
              <a:rPr lang="sl-SI" altLang="sl-SI" sz="6000" dirty="0" smtClean="0">
                <a:solidFill>
                  <a:srgbClr val="D2740C"/>
                </a:solidFill>
                <a:latin typeface="Arial Black" panose="020B0A04020102020204" pitchFamily="34" charset="0"/>
              </a:rPr>
              <a:t>(Leto 1951)</a:t>
            </a:r>
          </a:p>
          <a:p>
            <a:pPr fontAlgn="base">
              <a:buNone/>
            </a:pPr>
            <a:r>
              <a:rPr lang="sl-SI" sz="2400" dirty="0">
                <a:hlinkClick r:id="rId4"/>
              </a:rPr>
              <a:t>https://www.youtube.com/watch?v=3e_0H9ztaBU&amp;ab_channel=FrancGrobelsek</a:t>
            </a:r>
            <a:r>
              <a:rPr lang="sl-SI" sz="2400" dirty="0"/>
              <a:t> </a:t>
            </a:r>
            <a:endParaRPr lang="sl-SI" sz="1800" dirty="0"/>
          </a:p>
          <a:p>
            <a:pPr algn="ctr">
              <a:spcBef>
                <a:spcPct val="0"/>
              </a:spcBef>
              <a:buNone/>
            </a:pPr>
            <a:endParaRPr lang="sl-SI" altLang="sl-SI" sz="40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6669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105469" y="1"/>
            <a:ext cx="9562531"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8800" dirty="0" smtClean="0">
                <a:solidFill>
                  <a:srgbClr val="0070C0"/>
                </a:solidFill>
                <a:latin typeface="Arial Black" panose="020B0A04020102020204" pitchFamily="34" charset="0"/>
              </a:rPr>
              <a:t>Marjan Kozina</a:t>
            </a:r>
            <a:r>
              <a:rPr lang="sl-SI" altLang="sl-SI" sz="8000" dirty="0" smtClean="0">
                <a:solidFill>
                  <a:srgbClr val="FF0000"/>
                </a:solidFill>
                <a:latin typeface="Arial Black" panose="020B0A04020102020204" pitchFamily="34" charset="0"/>
              </a:rPr>
              <a:t/>
            </a:r>
            <a:br>
              <a:rPr lang="sl-SI" altLang="sl-SI" sz="8000" dirty="0" smtClean="0">
                <a:solidFill>
                  <a:srgbClr val="FF0000"/>
                </a:solidFill>
                <a:latin typeface="Arial Black" panose="020B0A04020102020204" pitchFamily="34" charset="0"/>
              </a:rPr>
            </a:br>
            <a:r>
              <a:rPr lang="sl-SI" altLang="sl-SI" sz="8000" dirty="0" smtClean="0">
                <a:solidFill>
                  <a:srgbClr val="FF0000"/>
                </a:solidFill>
                <a:latin typeface="Arial Black" panose="020B0A04020102020204" pitchFamily="34" charset="0"/>
              </a:rPr>
              <a:t>Mojčina pesem</a:t>
            </a:r>
            <a:endParaRPr lang="sl-SI" altLang="sl-SI" sz="6000" dirty="0" smtClean="0">
              <a:solidFill>
                <a:srgbClr val="FF0000"/>
              </a:solidFill>
              <a:latin typeface="Arial Black" panose="020B0A04020102020204" pitchFamily="34" charset="0"/>
            </a:endParaRPr>
          </a:p>
          <a:p>
            <a:pPr algn="ctr" eaLnBrk="1" hangingPunct="1">
              <a:spcBef>
                <a:spcPct val="0"/>
              </a:spcBef>
              <a:buFontTx/>
              <a:buNone/>
            </a:pPr>
            <a:r>
              <a:rPr lang="sl-SI" altLang="sl-SI" sz="6000" dirty="0">
                <a:solidFill>
                  <a:srgbClr val="FFFF00"/>
                </a:solidFill>
                <a:latin typeface="Arial Black" panose="020B0A04020102020204" pitchFamily="34" charset="0"/>
              </a:rPr>
              <a:t>i</a:t>
            </a:r>
            <a:r>
              <a:rPr lang="sl-SI" altLang="sl-SI" sz="6000" dirty="0" smtClean="0">
                <a:solidFill>
                  <a:srgbClr val="FFFF00"/>
                </a:solidFill>
                <a:latin typeface="Arial Black" panose="020B0A04020102020204" pitchFamily="34" charset="0"/>
              </a:rPr>
              <a:t>z </a:t>
            </a:r>
            <a:r>
              <a:rPr lang="sl-SI" altLang="sl-SI" sz="6000" dirty="0">
                <a:solidFill>
                  <a:srgbClr val="FFFF00"/>
                </a:solidFill>
                <a:latin typeface="Arial Black" panose="020B0A04020102020204" pitchFamily="34" charset="0"/>
              </a:rPr>
              <a:t>f</a:t>
            </a:r>
            <a:r>
              <a:rPr lang="sl-SI" altLang="sl-SI" sz="6000" dirty="0" smtClean="0">
                <a:solidFill>
                  <a:srgbClr val="FFFF00"/>
                </a:solidFill>
                <a:latin typeface="Arial Black" panose="020B0A04020102020204" pitchFamily="34" charset="0"/>
              </a:rPr>
              <a:t>ilma KEKEC</a:t>
            </a:r>
            <a:br>
              <a:rPr lang="sl-SI" altLang="sl-SI" sz="6000" dirty="0" smtClean="0">
                <a:solidFill>
                  <a:srgbClr val="FFFF00"/>
                </a:solidFill>
                <a:latin typeface="Arial Black" panose="020B0A04020102020204" pitchFamily="34" charset="0"/>
              </a:rPr>
            </a:br>
            <a:r>
              <a:rPr lang="sl-SI" altLang="sl-SI" sz="6000" dirty="0" smtClean="0">
                <a:solidFill>
                  <a:srgbClr val="FFFF00"/>
                </a:solidFill>
                <a:latin typeface="Arial Black" panose="020B0A04020102020204" pitchFamily="34" charset="0"/>
              </a:rPr>
              <a:t> </a:t>
            </a:r>
            <a:r>
              <a:rPr lang="sl-SI" altLang="sl-SI" sz="6000" dirty="0" smtClean="0">
                <a:solidFill>
                  <a:srgbClr val="D2740C"/>
                </a:solidFill>
                <a:latin typeface="Arial Black" panose="020B0A04020102020204" pitchFamily="34" charset="0"/>
              </a:rPr>
              <a:t>(Leto 1951)</a:t>
            </a:r>
          </a:p>
          <a:p>
            <a:pPr algn="ctr">
              <a:spcBef>
                <a:spcPct val="0"/>
              </a:spcBef>
              <a:buNone/>
            </a:pPr>
            <a:r>
              <a:rPr lang="sl-SI" altLang="sl-SI" sz="4000" dirty="0" smtClean="0">
                <a:solidFill>
                  <a:srgbClr val="FF0000"/>
                </a:solidFill>
                <a:latin typeface="Arial Narrow" panose="020B0606020202030204" pitchFamily="34" charset="0"/>
                <a:hlinkClick r:id="rId4"/>
              </a:rPr>
              <a:t>https</a:t>
            </a:r>
            <a:r>
              <a:rPr lang="sl-SI" altLang="sl-SI" sz="4000" dirty="0">
                <a:solidFill>
                  <a:srgbClr val="FF0000"/>
                </a:solidFill>
                <a:latin typeface="Arial Narrow" panose="020B0606020202030204" pitchFamily="34" charset="0"/>
                <a:hlinkClick r:id="rId4"/>
              </a:rPr>
              <a:t>://</a:t>
            </a:r>
            <a:r>
              <a:rPr lang="sl-SI" altLang="sl-SI" sz="4000" dirty="0" smtClean="0">
                <a:solidFill>
                  <a:srgbClr val="FF0000"/>
                </a:solidFill>
                <a:latin typeface="Arial Narrow" panose="020B0606020202030204" pitchFamily="34" charset="0"/>
                <a:hlinkClick r:id="rId4"/>
              </a:rPr>
              <a:t>www.youtube.com/watch?v=2pbeAV1hRBs</a:t>
            </a:r>
            <a:endParaRPr lang="sl-SI" altLang="sl-SI" sz="4000" dirty="0" smtClean="0">
              <a:solidFill>
                <a:srgbClr val="FF0000"/>
              </a:solidFill>
              <a:latin typeface="Arial Narrow" panose="020B0606020202030204" pitchFamily="34" charset="0"/>
            </a:endParaRPr>
          </a:p>
          <a:p>
            <a:pPr algn="ctr">
              <a:spcBef>
                <a:spcPct val="0"/>
              </a:spcBef>
              <a:buNone/>
            </a:pPr>
            <a:endParaRPr lang="sl-SI" altLang="sl-SI" sz="40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72662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8472489" y="8366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sl-SI" altLang="sl-SI" sz="1800">
              <a:latin typeface="Arial Narrow" panose="020B0606020202030204" pitchFamily="34" charset="0"/>
            </a:endParaRPr>
          </a:p>
        </p:txBody>
      </p:sp>
      <p:pic>
        <p:nvPicPr>
          <p:cNvPr id="4"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9"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627184" y="59302"/>
            <a:ext cx="108145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sl-SI" altLang="sl-SI" sz="6600" dirty="0">
                <a:solidFill>
                  <a:srgbClr val="0070C0"/>
                </a:solidFill>
                <a:latin typeface="Arial Black" panose="020B0A04020102020204" pitchFamily="34" charset="0"/>
              </a:rPr>
              <a:t>Marjan </a:t>
            </a:r>
            <a:r>
              <a:rPr lang="sl-SI" altLang="sl-SI" sz="6600" dirty="0" smtClean="0">
                <a:solidFill>
                  <a:srgbClr val="0070C0"/>
                </a:solidFill>
                <a:latin typeface="Arial Black" panose="020B0A04020102020204" pitchFamily="34" charset="0"/>
              </a:rPr>
              <a:t>Vodopivec </a:t>
            </a:r>
            <a:r>
              <a:rPr lang="sl-SI" altLang="sl-SI" sz="6600" dirty="0" smtClean="0">
                <a:solidFill>
                  <a:srgbClr val="FF0000"/>
                </a:solidFill>
                <a:latin typeface="Arial Black" panose="020B0A04020102020204" pitchFamily="34" charset="0"/>
              </a:rPr>
              <a:t/>
            </a:r>
            <a:br>
              <a:rPr lang="sl-SI" altLang="sl-SI" sz="6600" dirty="0" smtClean="0">
                <a:solidFill>
                  <a:srgbClr val="FF0000"/>
                </a:solidFill>
                <a:latin typeface="Arial Black" panose="020B0A04020102020204" pitchFamily="34" charset="0"/>
              </a:rPr>
            </a:br>
            <a:r>
              <a:rPr lang="sl-SI" altLang="sl-SI" sz="5400" dirty="0" smtClean="0">
                <a:solidFill>
                  <a:srgbClr val="FF0000"/>
                </a:solidFill>
                <a:latin typeface="Arial Black" panose="020B0A04020102020204" pitchFamily="34" charset="0"/>
              </a:rPr>
              <a:t>Kekčeva pesem iz filma </a:t>
            </a:r>
            <a:br>
              <a:rPr lang="sl-SI" altLang="sl-SI" sz="5400" dirty="0" smtClean="0">
                <a:solidFill>
                  <a:srgbClr val="FF0000"/>
                </a:solidFill>
                <a:latin typeface="Arial Black" panose="020B0A04020102020204" pitchFamily="34" charset="0"/>
              </a:rPr>
            </a:br>
            <a:r>
              <a:rPr lang="sl-SI" altLang="sl-SI" sz="8800" dirty="0" smtClean="0">
                <a:solidFill>
                  <a:srgbClr val="FFFF00"/>
                </a:solidFill>
                <a:latin typeface="Arial Black" panose="020B0A04020102020204" pitchFamily="34" charset="0"/>
              </a:rPr>
              <a:t>Srečno Kekec</a:t>
            </a:r>
          </a:p>
          <a:p>
            <a:pPr algn="ctr">
              <a:spcBef>
                <a:spcPct val="0"/>
              </a:spcBef>
              <a:buNone/>
            </a:pPr>
            <a:r>
              <a:rPr lang="sl-SI" altLang="sl-SI" sz="8800" dirty="0" smtClean="0">
                <a:solidFill>
                  <a:srgbClr val="00FF00"/>
                </a:solidFill>
                <a:latin typeface="Arial Black" panose="020B0A04020102020204" pitchFamily="34" charset="0"/>
              </a:rPr>
              <a:t>(Leto 1963)</a:t>
            </a:r>
            <a:r>
              <a:rPr lang="sl-SI" altLang="sl-SI" sz="3600" dirty="0">
                <a:solidFill>
                  <a:srgbClr val="00FF00"/>
                </a:solidFill>
                <a:latin typeface="Arial Black" panose="020B0A04020102020204" pitchFamily="34" charset="0"/>
              </a:rPr>
              <a:t/>
            </a:r>
            <a:br>
              <a:rPr lang="sl-SI" altLang="sl-SI" sz="3600" dirty="0">
                <a:solidFill>
                  <a:srgbClr val="00FF00"/>
                </a:solidFill>
                <a:latin typeface="Arial Black" panose="020B0A04020102020204" pitchFamily="34" charset="0"/>
              </a:rPr>
            </a:br>
            <a:r>
              <a:rPr lang="sl-SI" altLang="sl-SI" sz="2800" dirty="0">
                <a:solidFill>
                  <a:srgbClr val="FF0000"/>
                </a:solidFill>
                <a:latin typeface="Arial Narrow" panose="020B0606020202030204" pitchFamily="34" charset="0"/>
                <a:hlinkClick r:id="rId4"/>
              </a:rPr>
              <a:t>https://</a:t>
            </a:r>
            <a:r>
              <a:rPr lang="sl-SI" altLang="sl-SI" sz="2800" dirty="0" smtClean="0">
                <a:solidFill>
                  <a:srgbClr val="FF0000"/>
                </a:solidFill>
                <a:latin typeface="Arial Narrow" panose="020B0606020202030204" pitchFamily="34" charset="0"/>
                <a:hlinkClick r:id="rId4"/>
              </a:rPr>
              <a:t>www.youtube.com/watch?v=0XViah7DJrM&amp;t=11s&amp;ab_channel=dancitube</a:t>
            </a:r>
            <a:r>
              <a:rPr lang="sl-SI" altLang="sl-SI" sz="2800" dirty="0" smtClean="0">
                <a:solidFill>
                  <a:srgbClr val="FF0000"/>
                </a:solidFill>
                <a:latin typeface="Arial Narrow" panose="020B0606020202030204" pitchFamily="34" charset="0"/>
              </a:rPr>
              <a:t> </a:t>
            </a:r>
            <a:endParaRPr lang="sl-SI" altLang="sl-SI" sz="36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8328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79131" y="1196976"/>
            <a:ext cx="12045461" cy="4487382"/>
          </a:xfrm>
          <a:prstGeom prst="rect">
            <a:avLst/>
          </a:prstGeom>
          <a:solidFill>
            <a:schemeClr val="bg1">
              <a:lumMod val="85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sl-SI" sz="2800" dirty="0" smtClean="0"/>
              <a:t>1</a:t>
            </a:r>
            <a:r>
              <a:rPr lang="sl-SI" sz="2800" dirty="0"/>
              <a:t>. Kdor vesele pesmi poje gre po svetu lahkih nog,</a:t>
            </a:r>
            <a:br>
              <a:rPr lang="sl-SI" sz="2800" dirty="0"/>
            </a:br>
            <a:r>
              <a:rPr lang="sl-SI" sz="2800" dirty="0"/>
              <a:t>če mu kdo nastavi zanko, ga užene v kozji rog.</a:t>
            </a:r>
          </a:p>
          <a:p>
            <a:pPr algn="ctr">
              <a:buNone/>
            </a:pPr>
            <a:r>
              <a:rPr lang="sl-SI" sz="2800" b="1" dirty="0" smtClean="0"/>
              <a:t>Refren</a:t>
            </a:r>
            <a:r>
              <a:rPr lang="sl-SI" sz="2800" b="1" dirty="0"/>
              <a:t>: Jaz pa pojdem in zasejem</a:t>
            </a:r>
            <a:br>
              <a:rPr lang="sl-SI" sz="2800" b="1" dirty="0"/>
            </a:br>
            <a:r>
              <a:rPr lang="sl-SI" sz="2800" b="1" dirty="0"/>
              <a:t>             dobro voljo pri ljudeh.</a:t>
            </a:r>
            <a:br>
              <a:rPr lang="sl-SI" sz="2800" b="1" dirty="0"/>
            </a:br>
            <a:r>
              <a:rPr lang="sl-SI" sz="2800" b="1" dirty="0"/>
              <a:t>             V eni roki nosim sonce,</a:t>
            </a:r>
            <a:br>
              <a:rPr lang="sl-SI" sz="2800" b="1" dirty="0"/>
            </a:br>
            <a:r>
              <a:rPr lang="sl-SI" sz="2800" b="1" dirty="0"/>
              <a:t>             </a:t>
            </a:r>
            <a:r>
              <a:rPr lang="sl-SI" sz="2800" b="1" dirty="0" err="1"/>
              <a:t>vdrugi</a:t>
            </a:r>
            <a:r>
              <a:rPr lang="sl-SI" sz="2800" b="1" dirty="0"/>
              <a:t> roki zlati smeh.</a:t>
            </a:r>
            <a:br>
              <a:rPr lang="sl-SI" sz="2800" b="1" dirty="0"/>
            </a:br>
            <a:r>
              <a:rPr lang="sl-SI" sz="2800" dirty="0" smtClean="0"/>
              <a:t>2. </a:t>
            </a:r>
            <a:r>
              <a:rPr lang="sl-SI" sz="2800" dirty="0"/>
              <a:t>Bistri potok, hitri veter, bele zvezde vrh gora,</a:t>
            </a:r>
            <a:br>
              <a:rPr lang="sl-SI" sz="2800" dirty="0"/>
            </a:br>
            <a:r>
              <a:rPr lang="sl-SI" sz="2800" dirty="0"/>
              <a:t>gredo z mano tja do konca tega širnega </a:t>
            </a:r>
            <a:r>
              <a:rPr lang="sl-SI" sz="2800" dirty="0" smtClean="0"/>
              <a:t>sveta.</a:t>
            </a:r>
            <a:r>
              <a:rPr lang="sl-SI" sz="2800" dirty="0"/>
              <a:t/>
            </a:r>
            <a:br>
              <a:rPr lang="sl-SI" sz="2800" dirty="0"/>
            </a:br>
            <a:r>
              <a:rPr lang="sl-SI" sz="2800" b="1" dirty="0" smtClean="0"/>
              <a:t>Refren</a:t>
            </a:r>
            <a:r>
              <a:rPr lang="sl-SI" sz="2800" b="1" dirty="0"/>
              <a:t>: Jaz pa pojdem in </a:t>
            </a:r>
            <a:r>
              <a:rPr lang="sl-SI" sz="2800" b="1" dirty="0" smtClean="0"/>
              <a:t>zasejem …</a:t>
            </a:r>
            <a:r>
              <a:rPr lang="sl-SI" sz="2800" b="1" dirty="0"/>
              <a:t/>
            </a:r>
            <a:br>
              <a:rPr lang="sl-SI" sz="2800" b="1" dirty="0"/>
            </a:br>
            <a:r>
              <a:rPr lang="sl-SI" sz="2800" b="1" dirty="0"/>
              <a:t>             dobro voljo pri ljudeh</a:t>
            </a:r>
            <a:r>
              <a:rPr lang="sl-SI" sz="2800" b="1" dirty="0" smtClean="0"/>
              <a:t>. </a:t>
            </a:r>
            <a:endParaRPr lang="sl-SI" sz="2800" dirty="0"/>
          </a:p>
        </p:txBody>
      </p:sp>
      <p:sp>
        <p:nvSpPr>
          <p:cNvPr id="92163" name="Rectangle 3"/>
          <p:cNvSpPr>
            <a:spLocks noChangeArrowheads="1"/>
          </p:cNvSpPr>
          <p:nvPr/>
        </p:nvSpPr>
        <p:spPr bwMode="auto">
          <a:xfrm>
            <a:off x="79130" y="44450"/>
            <a:ext cx="12045461" cy="1081088"/>
          </a:xfrm>
          <a:prstGeom prst="rect">
            <a:avLst/>
          </a:prstGeom>
          <a:gradFill rotWithShape="1">
            <a:gsLst>
              <a:gs pos="0">
                <a:srgbClr val="FF33CC"/>
              </a:gs>
              <a:gs pos="100000">
                <a:srgbClr val="00FF99"/>
              </a:gs>
            </a:gsLst>
            <a:lin ang="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Kekčeva pesem</a:t>
            </a:r>
            <a:endParaRPr lang="sl-SI" altLang="sl-SI" sz="4800" dirty="0">
              <a:latin typeface="Arial Black" panose="020B0A04020102020204" pitchFamily="34" charset="0"/>
            </a:endParaRPr>
          </a:p>
          <a:p>
            <a:pPr algn="ctr" eaLnBrk="1" hangingPunct="1">
              <a:spcBef>
                <a:spcPct val="0"/>
              </a:spcBef>
              <a:buFontTx/>
              <a:buNone/>
            </a:pPr>
            <a:r>
              <a:rPr lang="sl-SI" altLang="sl-SI" sz="2800" dirty="0">
                <a:solidFill>
                  <a:schemeClr val="bg1"/>
                </a:solidFill>
                <a:latin typeface="Arial Black" panose="020B0A04020102020204" pitchFamily="34" charset="0"/>
              </a:rPr>
              <a:t>                  </a:t>
            </a:r>
            <a:r>
              <a:rPr lang="sl-SI" altLang="sl-SI" sz="2800" dirty="0" smtClean="0">
                <a:solidFill>
                  <a:schemeClr val="bg1"/>
                </a:solidFill>
                <a:latin typeface="Arial Black" panose="020B0A04020102020204" pitchFamily="34" charset="0"/>
              </a:rPr>
              <a:t>Kajetan Kovič     Marjan Vodopivec</a:t>
            </a:r>
            <a:endParaRPr lang="en-US" altLang="sl-SI" sz="2800" dirty="0">
              <a:solidFill>
                <a:srgbClr val="3399FF"/>
              </a:solidFill>
              <a:latin typeface="Arial Black" panose="020B0A04020102020204" pitchFamily="34" charset="0"/>
            </a:endParaRPr>
          </a:p>
        </p:txBody>
      </p:sp>
      <p:sp>
        <p:nvSpPr>
          <p:cNvPr id="6" name="Rectangle 8"/>
          <p:cNvSpPr>
            <a:spLocks noChangeArrowheads="1"/>
          </p:cNvSpPr>
          <p:nvPr/>
        </p:nvSpPr>
        <p:spPr bwMode="auto">
          <a:xfrm>
            <a:off x="79131" y="5736118"/>
            <a:ext cx="12045459" cy="923330"/>
          </a:xfrm>
          <a:prstGeom prst="rect">
            <a:avLst/>
          </a:prstGeom>
          <a:solidFill>
            <a:srgbClr val="FFFF0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sl-SI" sz="1800" dirty="0" smtClean="0">
                <a:latin typeface="Arial Black" panose="020B0A04020102020204" pitchFamily="34" charset="0"/>
              </a:rPr>
              <a:t>Veliko melodij se ohrani in izvaja tudi izven filmov. Zgornja pesem je avizo, oziroma stalna pesem za </a:t>
            </a:r>
            <a:r>
              <a:rPr lang="sl-SI" altLang="sl-SI" sz="1800" u="sng" dirty="0" smtClean="0">
                <a:solidFill>
                  <a:srgbClr val="FF0000"/>
                </a:solidFill>
                <a:latin typeface="Arial Black" panose="020B0A04020102020204" pitchFamily="34" charset="0"/>
              </a:rPr>
              <a:t>otroške</a:t>
            </a:r>
            <a:r>
              <a:rPr lang="sl-SI" altLang="sl-SI" sz="1800" dirty="0" smtClean="0">
                <a:latin typeface="Arial Black" panose="020B0A04020102020204" pitchFamily="34" charset="0"/>
              </a:rPr>
              <a:t> pevske revije naše občine. Pesem smo vključili leta 2017 tudi v 26. glasbeni festival, kjer so vsi tekmovalci peli le znane pesmi iz filmov, </a:t>
            </a:r>
            <a:r>
              <a:rPr lang="sl-SI" altLang="sl-SI" sz="1800" dirty="0" err="1" smtClean="0">
                <a:latin typeface="Arial Black" panose="020B0A04020102020204" pitchFamily="34" charset="0"/>
              </a:rPr>
              <a:t>muziklov</a:t>
            </a:r>
            <a:r>
              <a:rPr lang="sl-SI" altLang="sl-SI" sz="1800" dirty="0" smtClean="0">
                <a:latin typeface="Arial Black" panose="020B0A04020102020204" pitchFamily="34" charset="0"/>
              </a:rPr>
              <a:t> in risank. </a:t>
            </a:r>
            <a:r>
              <a:rPr lang="sl-SI" altLang="sl-SI" sz="1800" dirty="0" smtClean="0">
                <a:solidFill>
                  <a:srgbClr val="FF0000"/>
                </a:solidFill>
                <a:latin typeface="Arial Black" panose="020B0A04020102020204" pitchFamily="34" charset="0"/>
              </a:rPr>
              <a:t>Zapoj jo tudi ti.</a:t>
            </a:r>
            <a:endParaRPr lang="sl-SI" altLang="sl-SI" sz="18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419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672501" y="1910686"/>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873455" y="4190144"/>
            <a:ext cx="1009934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4000" b="1" dirty="0">
                <a:latin typeface="Arial Narrow" pitchFamily="34" charset="0"/>
              </a:rPr>
              <a:t>Pred </a:t>
            </a:r>
            <a:r>
              <a:rPr lang="sl-SI" altLang="sl-SI" sz="4000" b="1" dirty="0" smtClean="0">
                <a:latin typeface="Arial Narrow" pitchFamily="34" charset="0"/>
              </a:rPr>
              <a:t>nadaljevanjem današnjega kulturnega dne </a:t>
            </a:r>
            <a:r>
              <a:rPr lang="sl-SI" altLang="sl-SI" sz="4000" b="1" dirty="0">
                <a:latin typeface="Arial Narrow" pitchFamily="34" charset="0"/>
              </a:rPr>
              <a:t>se malo odpočij, pojdi na kratek sprehod, se razmigaj, poigraj in nato nadaljuj z delom, ki te čaka ob naslednjem kliku z miško.</a:t>
            </a:r>
          </a:p>
        </p:txBody>
      </p:sp>
      <p:sp>
        <p:nvSpPr>
          <p:cNvPr id="3" name="Pravokotnik 2"/>
          <p:cNvSpPr/>
          <p:nvPr/>
        </p:nvSpPr>
        <p:spPr>
          <a:xfrm>
            <a:off x="3480178" y="158470"/>
            <a:ext cx="8557146" cy="2031325"/>
          </a:xfrm>
          <a:prstGeom prst="rect">
            <a:avLst/>
          </a:prstGeom>
          <a:solidFill>
            <a:schemeClr val="bg1">
              <a:lumMod val="85000"/>
            </a:schemeClr>
          </a:solidFill>
        </p:spPr>
        <p:txBody>
          <a:bodyPr wrap="square">
            <a:spAutoFit/>
          </a:bodyPr>
          <a:lstStyle/>
          <a:p>
            <a:pPr algn="just">
              <a:spcAft>
                <a:spcPts val="0"/>
              </a:spcAft>
            </a:pPr>
            <a:r>
              <a:rPr lang="sl-SI" dirty="0">
                <a:latin typeface="Arial Narrow" panose="020B0606020202030204" pitchFamily="34" charset="0"/>
                <a:ea typeface="Times New Roman" panose="02020603050405020304" pitchFamily="18" charset="0"/>
              </a:rPr>
              <a:t>Tako poustvarjalci kot gledalci morajo pri izbiri filma v kinodvorani in doma biti pozorni na 5 K-jev:</a:t>
            </a:r>
            <a:endParaRPr lang="sl-SI" sz="1200" dirty="0">
              <a:latin typeface="Times New Roman" panose="02020603050405020304" pitchFamily="18" charset="0"/>
              <a:ea typeface="Times New Roman" panose="02020603050405020304" pitchFamily="18" charset="0"/>
            </a:endParaRPr>
          </a:p>
          <a:p>
            <a:pPr algn="just">
              <a:spcAft>
                <a:spcPts val="0"/>
              </a:spcAft>
            </a:pPr>
            <a:r>
              <a:rPr lang="sl-SI" dirty="0">
                <a:latin typeface="Arial Narrow" panose="020B0606020202030204" pitchFamily="34" charset="0"/>
                <a:ea typeface="Times New Roman" panose="02020603050405020304" pitchFamily="18" charset="0"/>
              </a:rPr>
              <a:t>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chemeClr val="bg1"/>
                </a:solidFill>
                <a:latin typeface="Arial Black" panose="020B0A04020102020204" pitchFamily="34" charset="0"/>
                <a:ea typeface="Times New Roman" panose="02020603050405020304" pitchFamily="18" charset="0"/>
              </a:rPr>
              <a:t>KAJ </a:t>
            </a:r>
            <a:r>
              <a:rPr lang="sl-SI" dirty="0">
                <a:latin typeface="Arial Black" panose="020B0A04020102020204" pitchFamily="34" charset="0"/>
                <a:ea typeface="Times New Roman" panose="02020603050405020304" pitchFamily="18" charset="0"/>
              </a:rPr>
              <a:t>(vrsta filma: komedija, drama, kriminalka, fantastika…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C000"/>
                </a:solidFill>
                <a:latin typeface="Arial Black" panose="020B0A04020102020204" pitchFamily="34" charset="0"/>
                <a:ea typeface="Times New Roman" panose="02020603050405020304" pitchFamily="18" charset="0"/>
              </a:rPr>
              <a:t>KDO</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(režiser, glavni igralci, filmski poklici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9900"/>
                </a:solidFill>
                <a:latin typeface="Arial Black" panose="020B0A04020102020204" pitchFamily="34" charset="0"/>
                <a:ea typeface="Times New Roman" panose="02020603050405020304" pitchFamily="18" charset="0"/>
              </a:rPr>
              <a:t>KJE</a:t>
            </a:r>
            <a:r>
              <a:rPr lang="sl-SI" dirty="0">
                <a:latin typeface="Arial Black" panose="020B0A04020102020204" pitchFamily="34" charset="0"/>
                <a:ea typeface="Times New Roman" panose="02020603050405020304" pitchFamily="18" charset="0"/>
              </a:rPr>
              <a:t> (kinodvorana, televizija, računalnik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0070C0"/>
                </a:solidFill>
                <a:latin typeface="Arial Black" panose="020B0A04020102020204" pitchFamily="34" charset="0"/>
                <a:ea typeface="Times New Roman" panose="02020603050405020304" pitchFamily="18" charset="0"/>
              </a:rPr>
              <a:t>KDAJ</a:t>
            </a:r>
            <a:r>
              <a:rPr lang="sl-SI" dirty="0">
                <a:latin typeface="Arial Black" panose="020B0A04020102020204" pitchFamily="34" charset="0"/>
                <a:ea typeface="Times New Roman" panose="02020603050405020304" pitchFamily="18" charset="0"/>
              </a:rPr>
              <a:t> (točen čas, če je v kinu, drugače si čas sam izbereš) </a:t>
            </a:r>
            <a:endParaRPr lang="sl-SI" sz="1200" dirty="0">
              <a:latin typeface="Arial Black" panose="020B0A04020102020204" pitchFamily="34" charset="0"/>
              <a:ea typeface="Times New Roman" panose="02020603050405020304" pitchFamily="18" charset="0"/>
            </a:endParaRPr>
          </a:p>
          <a:p>
            <a:pPr marL="342900" lvl="0" indent="-342900" algn="just">
              <a:spcAft>
                <a:spcPts val="0"/>
              </a:spcAft>
              <a:buFont typeface="+mj-lt"/>
              <a:buAutoNum type="arabicPeriod"/>
            </a:pPr>
            <a:r>
              <a:rPr lang="sl-SI" b="1" dirty="0">
                <a:solidFill>
                  <a:srgbClr val="FF0000"/>
                </a:solidFill>
                <a:latin typeface="Arial Black" panose="020B0A04020102020204" pitchFamily="34" charset="0"/>
                <a:ea typeface="Times New Roman" panose="02020603050405020304" pitchFamily="18" charset="0"/>
              </a:rPr>
              <a:t>KOMU</a:t>
            </a:r>
            <a:r>
              <a:rPr lang="sl-SI" b="1" dirty="0">
                <a:latin typeface="Arial Black" panose="020B0A04020102020204" pitchFamily="34" charset="0"/>
                <a:ea typeface="Times New Roman" panose="02020603050405020304" pitchFamily="18" charset="0"/>
              </a:rPr>
              <a:t> </a:t>
            </a:r>
            <a:r>
              <a:rPr lang="sl-SI" dirty="0">
                <a:latin typeface="Arial Black" panose="020B0A04020102020204" pitchFamily="34" charset="0"/>
                <a:ea typeface="Times New Roman" panose="02020603050405020304" pitchFamily="18" charset="0"/>
              </a:rPr>
              <a:t>(primernost: za otroke +12, +</a:t>
            </a:r>
            <a:r>
              <a:rPr lang="sl-SI" dirty="0" smtClean="0">
                <a:latin typeface="Arial Black" panose="020B0A04020102020204" pitchFamily="34" charset="0"/>
                <a:ea typeface="Times New Roman" panose="02020603050405020304" pitchFamily="18" charset="0"/>
              </a:rPr>
              <a:t>15, </a:t>
            </a:r>
            <a:r>
              <a:rPr lang="sl-SI" dirty="0">
                <a:latin typeface="Arial Black" panose="020B0A04020102020204" pitchFamily="34" charset="0"/>
                <a:ea typeface="Times New Roman" panose="02020603050405020304" pitchFamily="18" charset="0"/>
              </a:rPr>
              <a:t>+</a:t>
            </a:r>
            <a:r>
              <a:rPr lang="sl-SI" dirty="0" smtClean="0">
                <a:latin typeface="Arial Black" panose="020B0A04020102020204" pitchFamily="34" charset="0"/>
                <a:ea typeface="Times New Roman" panose="02020603050405020304" pitchFamily="18" charset="0"/>
              </a:rPr>
              <a:t>18, </a:t>
            </a:r>
            <a:r>
              <a:rPr lang="sl-SI" dirty="0">
                <a:latin typeface="Arial Black" panose="020B0A04020102020204" pitchFamily="34" charset="0"/>
                <a:ea typeface="Times New Roman" panose="02020603050405020304" pitchFamily="18" charset="0"/>
              </a:rPr>
              <a:t>za starejše, za </a:t>
            </a:r>
            <a:r>
              <a:rPr lang="sl-SI" dirty="0" smtClean="0">
                <a:latin typeface="Arial Black" panose="020B0A04020102020204" pitchFamily="34" charset="0"/>
                <a:ea typeface="Times New Roman" panose="02020603050405020304" pitchFamily="18" charset="0"/>
              </a:rPr>
              <a:t>vse)</a:t>
            </a:r>
            <a:endParaRPr lang="sl-SI" sz="1200" dirty="0">
              <a:effectLst/>
              <a:latin typeface="Arial Black" panose="020B0A04020102020204" pitchFamily="34" charset="0"/>
              <a:ea typeface="Times New Roman" panose="02020603050405020304" pitchFamily="18" charset="0"/>
            </a:endParaRPr>
          </a:p>
        </p:txBody>
      </p:sp>
      <p:pic>
        <p:nvPicPr>
          <p:cNvPr id="1028" name="Picture 4" descr="Miša Hrovat on Twitter: &quot;Pred oddajo Sinji planet na tvs2 opozorilo staršem  ?!?…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7" y="2306757"/>
            <a:ext cx="11936341" cy="4399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aščita otrok in mladoletnik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3" y="158470"/>
            <a:ext cx="3379195"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7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28"/>
                                        </p:tgtEl>
                                      </p:cBhvr>
                                    </p:animEffect>
                                    <p:set>
                                      <p:cBhvr>
                                        <p:cTn id="12"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descr="Star Wars: How John Williams Helped Created An Epic | uDis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822327"/>
            <a:ext cx="5553002" cy="585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even Spielberg's Nocturnal Fears: inside the terrifying ET sequel that  never w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084" y="4044462"/>
            <a:ext cx="12489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17245" y="2166106"/>
            <a:ext cx="63685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a:cs typeface="Arial" panose="020B0604020202020204" pitchFamily="34" charset="0"/>
              </a:rPr>
              <a:t>FILMI, za katere je napisal glasbo:</a:t>
            </a:r>
            <a:br>
              <a:rPr lang="sl-SI" altLang="sl-SI" sz="2400" b="0" dirty="0">
                <a:cs typeface="Arial" panose="020B0604020202020204" pitchFamily="34" charset="0"/>
              </a:rPr>
            </a:br>
            <a:r>
              <a:rPr lang="sl-SI" altLang="sl-SI" sz="2800" dirty="0" smtClean="0">
                <a:solidFill>
                  <a:srgbClr val="00FF99"/>
                </a:solidFill>
                <a:cs typeface="Arial" panose="020B0604020202020204" pitchFamily="34" charset="0"/>
              </a:rPr>
              <a:t>Harry </a:t>
            </a:r>
            <a:r>
              <a:rPr lang="sl-SI" altLang="sl-SI" sz="2800" dirty="0">
                <a:solidFill>
                  <a:srgbClr val="00FF99"/>
                </a:solidFill>
                <a:cs typeface="Arial" panose="020B0604020202020204" pitchFamily="34" charset="0"/>
              </a:rPr>
              <a:t>Potter, </a:t>
            </a:r>
            <a:r>
              <a:rPr lang="sl-SI" altLang="sl-SI" sz="2800" dirty="0" smtClean="0">
                <a:solidFill>
                  <a:srgbClr val="00FF99"/>
                </a:solidFill>
                <a:cs typeface="Arial" panose="020B0604020202020204" pitchFamily="34" charset="0"/>
              </a:rPr>
              <a:t>E. T. vesoljček, Sam doma, </a:t>
            </a:r>
            <a:r>
              <a:rPr lang="sl-SI" altLang="sl-SI" sz="2800" dirty="0" err="1" smtClean="0">
                <a:solidFill>
                  <a:srgbClr val="00FF99"/>
                </a:solidFill>
                <a:cs typeface="Arial" panose="020B0604020202020204" pitchFamily="34" charset="0"/>
              </a:rPr>
              <a:t>Superman</a:t>
            </a:r>
            <a:r>
              <a:rPr lang="sl-SI" altLang="sl-SI" sz="2800" dirty="0" smtClean="0">
                <a:solidFill>
                  <a:srgbClr val="00FF99"/>
                </a:solidFill>
                <a:cs typeface="Arial" panose="020B0604020202020204" pitchFamily="34" charset="0"/>
              </a:rPr>
              <a:t>, Jurski park ...</a:t>
            </a:r>
            <a:endParaRPr lang="sl-SI" altLang="sl-SI" sz="2800" dirty="0">
              <a:solidFill>
                <a:srgbClr val="00FF99"/>
              </a:solidFill>
              <a:cs typeface="Arial" panose="020B0604020202020204" pitchFamily="34" charset="0"/>
            </a:endParaRPr>
          </a:p>
        </p:txBody>
      </p:sp>
      <p:pic>
        <p:nvPicPr>
          <p:cNvPr id="1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4" y="966788"/>
            <a:ext cx="1258887" cy="6715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9330" name="Picture 2" descr="Superma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955" y="4044462"/>
            <a:ext cx="1310054" cy="225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4" descr="Amazon.com: Harry Potter and The Sorcerer's Stone - Movie Poster (Regular  Style) (Size: 27 x 40 inches): Posters &amp; Pri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47" y="4044461"/>
            <a:ext cx="1274885" cy="225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ravokotnik 11"/>
          <p:cNvSpPr/>
          <p:nvPr/>
        </p:nvSpPr>
        <p:spPr>
          <a:xfrm>
            <a:off x="170383" y="822326"/>
            <a:ext cx="6256793" cy="1323439"/>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0000"/>
                </a:solidFill>
                <a:latin typeface="Arial Black" panose="020B0A04020102020204" pitchFamily="34" charset="0"/>
                <a:cs typeface="Arial" panose="020B0604020202020204" pitchFamily="34" charset="0"/>
              </a:rPr>
              <a:t>John Williams </a:t>
            </a:r>
            <a:br>
              <a:rPr lang="sl-SI" sz="4000" dirty="0" smtClean="0">
                <a:solidFill>
                  <a:srgbClr val="FF0000"/>
                </a:solidFill>
                <a:latin typeface="Arial Black" panose="020B0A04020102020204" pitchFamily="34" charset="0"/>
                <a:cs typeface="Arial" panose="020B0604020202020204" pitchFamily="34" charset="0"/>
              </a:rPr>
            </a:br>
            <a:r>
              <a:rPr lang="sl-SI" sz="4000" dirty="0" smtClean="0">
                <a:cs typeface="Arial" panose="020B0604020202020204" pitchFamily="34" charset="0"/>
              </a:rPr>
              <a:t>(1932)</a:t>
            </a:r>
            <a:endParaRPr lang="sl-SI" sz="2850" dirty="0">
              <a:cs typeface="Arial" panose="020B0604020202020204" pitchFamily="34" charset="0"/>
            </a:endParaRPr>
          </a:p>
        </p:txBody>
      </p:sp>
      <p:sp>
        <p:nvSpPr>
          <p:cNvPr id="11"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tuji 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4100" name="Picture 4" descr="JOHN WILLIAMS JURASSIC PARK COLLECTION, THE: LIMITED EDITION (4-CD SET) -  La-La Land Reco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9009" y="4044461"/>
            <a:ext cx="1234400" cy="2250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ve A Movie Life: Sám doma (Home Alone - 1990) - John Willia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4070" y="4044460"/>
            <a:ext cx="1274886" cy="22508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447" y="3588948"/>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630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fade">
                                      <p:cBhvr>
                                        <p:cTn id="12" dur="500"/>
                                        <p:tgtEl>
                                          <p:spTgt spid="993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0"/>
                                        </p:tgtEl>
                                        <p:attrNameLst>
                                          <p:attrName>style.visibility</p:attrName>
                                        </p:attrNameLst>
                                      </p:cBhvr>
                                      <p:to>
                                        <p:strVal val="visible"/>
                                      </p:to>
                                    </p:set>
                                    <p:animEffect transition="in" filter="fade">
                                      <p:cBhvr>
                                        <p:cTn id="27" dur="500"/>
                                        <p:tgtEl>
                                          <p:spTgt spid="993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9"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6"/>
          <p:cNvSpPr>
            <a:spLocks noChangeArrowheads="1"/>
          </p:cNvSpPr>
          <p:nvPr/>
        </p:nvSpPr>
        <p:spPr bwMode="auto">
          <a:xfrm>
            <a:off x="910462" y="1313694"/>
            <a:ext cx="10700239"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8800" dirty="0">
                <a:solidFill>
                  <a:srgbClr val="FF0000"/>
                </a:solidFill>
                <a:latin typeface="Arial Black" panose="020B0A04020102020204" pitchFamily="34" charset="0"/>
              </a:rPr>
              <a:t>John </a:t>
            </a:r>
            <a:r>
              <a:rPr lang="sl-SI" altLang="sl-SI" sz="8800" dirty="0" smtClean="0">
                <a:solidFill>
                  <a:srgbClr val="FF0000"/>
                </a:solidFill>
                <a:latin typeface="Arial Black" panose="020B0A04020102020204" pitchFamily="34" charset="0"/>
              </a:rPr>
              <a:t>Williams </a:t>
            </a:r>
            <a:r>
              <a:rPr lang="sl-SI" altLang="sl-SI" sz="7200" dirty="0">
                <a:solidFill>
                  <a:srgbClr val="FF0000"/>
                </a:solidFill>
                <a:latin typeface="+mj-lt"/>
              </a:rPr>
              <a:t/>
            </a:r>
            <a:br>
              <a:rPr lang="sl-SI" altLang="sl-SI" sz="7200" dirty="0">
                <a:solidFill>
                  <a:srgbClr val="FF0000"/>
                </a:solidFill>
                <a:latin typeface="+mj-lt"/>
              </a:rPr>
            </a:br>
            <a:r>
              <a:rPr lang="sl-SI" altLang="sl-SI" sz="11500" dirty="0" smtClean="0">
                <a:solidFill>
                  <a:srgbClr val="FFFF00"/>
                </a:solidFill>
                <a:latin typeface="Arial Black" panose="020B0A04020102020204" pitchFamily="34" charset="0"/>
              </a:rPr>
              <a:t>Harry Potter</a:t>
            </a:r>
            <a:endParaRPr lang="sl-SI" altLang="sl-SI" sz="6000" dirty="0">
              <a:solidFill>
                <a:srgbClr val="FFFF00"/>
              </a:solidFill>
              <a:latin typeface="Arial Black" panose="020B0A04020102020204" pitchFamily="34" charset="0"/>
            </a:endParaRPr>
          </a:p>
          <a:p>
            <a:pPr algn="ctr" eaLnBrk="1" hangingPunct="1">
              <a:spcBef>
                <a:spcPct val="0"/>
              </a:spcBef>
              <a:buFontTx/>
              <a:buNone/>
              <a:defRPr/>
            </a:pP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www.youtube.com/watch?v=Oban0vQYy7o</a:t>
            </a:r>
            <a:r>
              <a:rPr lang="sl-SI" altLang="sl-SI" sz="3600" dirty="0" smtClean="0">
                <a:solidFill>
                  <a:srgbClr val="00B0F0"/>
                </a:solidFill>
                <a:latin typeface="Arial Narrow" panose="020B0606020202030204" pitchFamily="34" charset="0"/>
              </a:rPr>
              <a:t> </a:t>
            </a:r>
            <a:endParaRPr lang="sl-SI" altLang="sl-SI" dirty="0">
              <a:latin typeface="Arial Narrow" panose="020B0606020202030204" pitchFamily="34" charset="0"/>
            </a:endParaRPr>
          </a:p>
        </p:txBody>
      </p:sp>
    </p:spTree>
    <p:extLst>
      <p:ext uri="{BB962C8B-B14F-4D97-AF65-F5344CB8AC3E}">
        <p14:creationId xmlns:p14="http://schemas.microsoft.com/office/powerpoint/2010/main" val="122031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Read why Hans Zimmer picked new Villeneuve film over Christopher Nolan- The  New Indian 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051" y="862013"/>
            <a:ext cx="5468863" cy="583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kotnik 8"/>
          <p:cNvSpPr>
            <a:spLocks noChangeArrowheads="1"/>
          </p:cNvSpPr>
          <p:nvPr/>
        </p:nvSpPr>
        <p:spPr bwMode="auto">
          <a:xfrm>
            <a:off x="156736" y="2266598"/>
            <a:ext cx="64526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za katere je napisal </a:t>
            </a:r>
            <a:r>
              <a:rPr lang="sl-SI" altLang="sl-SI" sz="2400" b="0" dirty="0" smtClean="0">
                <a:cs typeface="Arial" panose="020B0604020202020204" pitchFamily="34" charset="0"/>
              </a:rPr>
              <a:t>glasbo:</a:t>
            </a:r>
            <a:r>
              <a:rPr lang="sl-SI" altLang="sl-SI" sz="2400" b="0" dirty="0">
                <a:cs typeface="Arial" panose="020B0604020202020204" pitchFamily="34" charset="0"/>
              </a:rPr>
              <a:t/>
            </a:r>
            <a:br>
              <a:rPr lang="sl-SI" altLang="sl-SI" sz="2400" b="0" dirty="0">
                <a:cs typeface="Arial" panose="020B0604020202020204" pitchFamily="34" charset="0"/>
              </a:rPr>
            </a:br>
            <a:r>
              <a:rPr lang="sl-SI" altLang="sl-SI" sz="2400" dirty="0" smtClean="0">
                <a:solidFill>
                  <a:srgbClr val="00FF99"/>
                </a:solidFill>
                <a:cs typeface="Arial" panose="020B0604020202020204" pitchFamily="34" charset="0"/>
              </a:rPr>
              <a:t>Levji kralj, </a:t>
            </a:r>
            <a:r>
              <a:rPr lang="sl-SI" altLang="sl-SI" sz="2400" dirty="0">
                <a:solidFill>
                  <a:srgbClr val="00FF99"/>
                </a:solidFill>
                <a:cs typeface="Arial" panose="020B0604020202020204" pitchFamily="34" charset="0"/>
              </a:rPr>
              <a:t>Pirati s Karibov, </a:t>
            </a:r>
            <a:r>
              <a:rPr lang="sl-SI" altLang="sl-SI" sz="2400" dirty="0" smtClean="0">
                <a:solidFill>
                  <a:srgbClr val="00FF99"/>
                </a:solidFill>
                <a:cs typeface="Arial" panose="020B0604020202020204" pitchFamily="34" charset="0"/>
              </a:rPr>
              <a:t>Egipčanski princ, Batman, Madagaskar ...  </a:t>
            </a:r>
            <a:endParaRPr lang="sl-SI" altLang="sl-SI" sz="2400" dirty="0">
              <a:solidFill>
                <a:srgbClr val="00FF99"/>
              </a:solidFill>
              <a:cs typeface="Arial" panose="020B0604020202020204" pitchFamily="34" charset="0"/>
            </a:endParaRPr>
          </a:p>
        </p:txBody>
      </p:sp>
      <p:pic>
        <p:nvPicPr>
          <p:cNvPr id="101380" name="Picture 4" descr="Kolosej - Filmi - Pirati s Karibov: Mrtvečeva skri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563" y="3998913"/>
            <a:ext cx="1327638"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778" y="944808"/>
            <a:ext cx="1141413" cy="695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Levji kralj 2: Simbov ponos (1998) - opis filma na Spored.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63" y="3998913"/>
            <a:ext cx="1257299"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descr="Batman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1" y="3998913"/>
            <a:ext cx="1266092" cy="226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avokotnik 10"/>
          <p:cNvSpPr/>
          <p:nvPr/>
        </p:nvSpPr>
        <p:spPr>
          <a:xfrm>
            <a:off x="170383" y="862013"/>
            <a:ext cx="6369261"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Hans </a:t>
            </a:r>
            <a:r>
              <a:rPr lang="sl-SI" sz="4000" dirty="0" err="1" smtClean="0">
                <a:solidFill>
                  <a:srgbClr val="FFC000"/>
                </a:solidFill>
                <a:latin typeface="Arial Black" panose="020B0A04020102020204" pitchFamily="34" charset="0"/>
                <a:cs typeface="Arial" panose="020B0604020202020204" pitchFamily="34" charset="0"/>
              </a:rPr>
              <a:t>Zimmer</a:t>
            </a:r>
            <a:r>
              <a:rPr lang="sl-SI" sz="2800" dirty="0" smtClean="0">
                <a:solidFill>
                  <a:srgbClr val="FFC000"/>
                </a:solidFill>
                <a:latin typeface="Arial Narrow" panose="020B0606020202030204" pitchFamily="34" charset="0"/>
                <a:cs typeface="Arial" panose="020B0604020202020204" pitchFamily="34" charset="0"/>
              </a:rPr>
              <a:t> </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(1957)</a:t>
            </a:r>
            <a:endParaRPr lang="sl-SI" sz="2800" dirty="0">
              <a:cs typeface="Arial" panose="020B0604020202020204" pitchFamily="34" charset="0"/>
            </a:endParaRPr>
          </a:p>
        </p:txBody>
      </p:sp>
      <p:sp>
        <p:nvSpPr>
          <p:cNvPr id="13"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a:latin typeface="Arial Black" panose="020B0A04020102020204" pitchFamily="34" charset="0"/>
              </a:rPr>
              <a:t>Znani </a:t>
            </a:r>
            <a:r>
              <a:rPr lang="sl-SI" altLang="sl-SI" sz="4800" dirty="0" smtClean="0">
                <a:latin typeface="Arial Black" panose="020B0A04020102020204" pitchFamily="34" charset="0"/>
              </a:rPr>
              <a:t>tuji skladatelj </a:t>
            </a:r>
            <a:r>
              <a:rPr lang="sl-SI" altLang="sl-SI" sz="4800" dirty="0">
                <a:latin typeface="Arial Black" panose="020B0A04020102020204" pitchFamily="34" charset="0"/>
              </a:rPr>
              <a:t>filmske </a:t>
            </a:r>
            <a:r>
              <a:rPr lang="sl-SI" altLang="sl-SI" sz="4800" dirty="0" smtClean="0">
                <a:latin typeface="Arial Black" panose="020B0A04020102020204" pitchFamily="34" charset="0"/>
              </a:rPr>
              <a:t>glasbe</a:t>
            </a:r>
            <a:endParaRPr lang="sl-SI" altLang="sl-SI" sz="2800" dirty="0">
              <a:latin typeface="Arial Black" panose="020B0A04020102020204" pitchFamily="34" charset="0"/>
            </a:endParaRPr>
          </a:p>
        </p:txBody>
      </p:sp>
      <p:pic>
        <p:nvPicPr>
          <p:cNvPr id="3074" name="Picture 2" descr="Hans-Zimmer.com - The Prince Of Egypt (Complete Sco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2" y="3998912"/>
            <a:ext cx="1266091" cy="22875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dagascar Movie 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6592" y="3998912"/>
            <a:ext cx="1257300" cy="22875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Quilts and Thoughts… » Free filmstrip digi sta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632" y="3612147"/>
            <a:ext cx="6369260" cy="308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946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fade">
                                      <p:cBhvr>
                                        <p:cTn id="12" dur="500"/>
                                        <p:tgtEl>
                                          <p:spTgt spid="101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380"/>
                                        </p:tgtEl>
                                        <p:attrNameLst>
                                          <p:attrName>style.visibility</p:attrName>
                                        </p:attrNameLst>
                                      </p:cBhvr>
                                      <p:to>
                                        <p:strVal val="visible"/>
                                      </p:to>
                                    </p:set>
                                    <p:animEffect transition="in" filter="fade">
                                      <p:cBhvr>
                                        <p:cTn id="17" dur="500"/>
                                        <p:tgtEl>
                                          <p:spTgt spid="1013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384"/>
                                        </p:tgtEl>
                                        <p:attrNameLst>
                                          <p:attrName>style.visibility</p:attrName>
                                        </p:attrNameLst>
                                      </p:cBhvr>
                                      <p:to>
                                        <p:strVal val="visible"/>
                                      </p:to>
                                    </p:set>
                                    <p:animEffect transition="in" filter="fade">
                                      <p:cBhvr>
                                        <p:cTn id="27" dur="500"/>
                                        <p:tgtEl>
                                          <p:spTgt spid="1013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624253" y="139766"/>
            <a:ext cx="1038371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sl-SI" altLang="sl-SI" sz="7200" dirty="0">
                <a:solidFill>
                  <a:srgbClr val="FF0000"/>
                </a:solidFill>
                <a:latin typeface="Arial Black" panose="020B0A04020102020204" pitchFamily="34" charset="0"/>
              </a:rPr>
              <a:t>Hans </a:t>
            </a:r>
            <a:r>
              <a:rPr lang="sl-SI" altLang="sl-SI" sz="7200" dirty="0" err="1" smtClean="0">
                <a:solidFill>
                  <a:srgbClr val="FF0000"/>
                </a:solidFill>
                <a:latin typeface="Arial Black" panose="020B0A04020102020204" pitchFamily="34" charset="0"/>
              </a:rPr>
              <a:t>Zimmer</a:t>
            </a:r>
            <a:r>
              <a:rPr lang="sl-SI" altLang="sl-SI" sz="7200" dirty="0" smtClean="0">
                <a:solidFill>
                  <a:srgbClr val="FF0000"/>
                </a:solidFill>
                <a:latin typeface="Arial Black" panose="020B0A04020102020204" pitchFamily="34" charset="0"/>
              </a:rPr>
              <a:t> </a:t>
            </a:r>
            <a:r>
              <a:rPr lang="sl-SI" altLang="sl-SI" sz="7200" dirty="0">
                <a:solidFill>
                  <a:srgbClr val="FF0000"/>
                </a:solidFill>
                <a:latin typeface="+mj-lt"/>
              </a:rPr>
              <a:t/>
            </a:r>
            <a:br>
              <a:rPr lang="sl-SI" altLang="sl-SI" sz="7200" dirty="0">
                <a:solidFill>
                  <a:srgbClr val="FF0000"/>
                </a:solidFill>
                <a:latin typeface="+mj-lt"/>
              </a:rPr>
            </a:br>
            <a:r>
              <a:rPr lang="sl-SI" altLang="sl-SI" sz="6000" dirty="0" smtClean="0">
                <a:solidFill>
                  <a:srgbClr val="FFFF00"/>
                </a:solidFill>
                <a:latin typeface="Arial Black" panose="020B0A04020102020204" pitchFamily="34" charset="0"/>
              </a:rPr>
              <a:t>LION KING</a:t>
            </a:r>
          </a:p>
          <a:p>
            <a:pPr algn="ctr" eaLnBrk="1" hangingPunct="1">
              <a:spcBef>
                <a:spcPct val="0"/>
              </a:spcBef>
              <a:buFontTx/>
              <a:buNone/>
              <a:defRPr/>
            </a:pPr>
            <a:r>
              <a:rPr lang="sl-SI" altLang="sl-SI" sz="6000" dirty="0" smtClean="0">
                <a:solidFill>
                  <a:srgbClr val="00FFFF"/>
                </a:solidFill>
                <a:latin typeface="Arial Black" panose="020B0A04020102020204" pitchFamily="34" charset="0"/>
              </a:rPr>
              <a:t>(Levji kralj)</a:t>
            </a:r>
            <a:br>
              <a:rPr lang="sl-SI" altLang="sl-SI" sz="6000" dirty="0" smtClean="0">
                <a:solidFill>
                  <a:srgbClr val="00FFFF"/>
                </a:solidFill>
                <a:latin typeface="Arial Black" panose="020B0A04020102020204" pitchFamily="34" charset="0"/>
              </a:rPr>
            </a:br>
            <a:r>
              <a:rPr lang="sl-SI" altLang="sl-SI" sz="5400" dirty="0">
                <a:solidFill>
                  <a:srgbClr val="00B0F0"/>
                </a:solidFill>
                <a:latin typeface="Arial Black" panose="020B0A04020102020204" pitchFamily="34" charset="0"/>
              </a:rPr>
              <a:t>Snemanje filmske glasbe v živo na </a:t>
            </a:r>
            <a:r>
              <a:rPr lang="sl-SI" altLang="sl-SI" sz="5400" dirty="0" smtClean="0">
                <a:solidFill>
                  <a:srgbClr val="00B0F0"/>
                </a:solidFill>
                <a:latin typeface="Arial Black" panose="020B0A04020102020204" pitchFamily="34" charset="0"/>
              </a:rPr>
              <a:t>koncertnem odru</a:t>
            </a:r>
            <a:r>
              <a:rPr lang="sl-SI" altLang="sl-SI" sz="5400" dirty="0">
                <a:solidFill>
                  <a:srgbClr val="00B0F0"/>
                </a:solidFill>
                <a:latin typeface="Arial Black" panose="020B0A04020102020204" pitchFamily="34" charset="0"/>
              </a:rPr>
              <a:t/>
            </a:r>
            <a:br>
              <a:rPr lang="sl-SI" altLang="sl-SI" sz="5400" dirty="0">
                <a:solidFill>
                  <a:srgbClr val="00B0F0"/>
                </a:solidFill>
                <a:latin typeface="Arial Black" panose="020B0A04020102020204" pitchFamily="34" charset="0"/>
              </a:rPr>
            </a:br>
            <a:r>
              <a:rPr lang="sl-SI" altLang="sl-SI" sz="3600" dirty="0">
                <a:solidFill>
                  <a:srgbClr val="00B0F0"/>
                </a:solidFill>
                <a:latin typeface="Arial Narrow" panose="020B0606020202030204" pitchFamily="34" charset="0"/>
                <a:hlinkClick r:id="rId4"/>
              </a:rPr>
              <a:t>https://</a:t>
            </a:r>
            <a:r>
              <a:rPr lang="sl-SI" altLang="sl-SI" sz="3600" dirty="0" smtClean="0">
                <a:solidFill>
                  <a:srgbClr val="00B0F0"/>
                </a:solidFill>
                <a:latin typeface="Arial Narrow" panose="020B0606020202030204" pitchFamily="34" charset="0"/>
                <a:hlinkClick r:id="rId4"/>
              </a:rPr>
              <a:t>www.youtube.com/watch?v=utJkh-RjveM</a:t>
            </a:r>
            <a:r>
              <a:rPr lang="sl-SI" altLang="sl-SI" sz="3600" dirty="0" smtClean="0">
                <a:solidFill>
                  <a:srgbClr val="00B0F0"/>
                </a:solidFill>
                <a:latin typeface="Arial Narrow" panose="020B0606020202030204" pitchFamily="34" charset="0"/>
              </a:rPr>
              <a:t> </a:t>
            </a: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413488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817093" y="1274414"/>
            <a:ext cx="10790831" cy="5457904"/>
          </a:xfrm>
          <a:prstGeom prst="rect">
            <a:avLst/>
          </a:prstGeom>
        </p:spPr>
        <p:txBody>
          <a:bodyPr wrap="square">
            <a:spAutoFit/>
          </a:bodyPr>
          <a:lstStyle/>
          <a:p>
            <a:pPr algn="ctr">
              <a:lnSpc>
                <a:spcPct val="150000"/>
              </a:lnSpc>
              <a:spcAft>
                <a:spcPts val="800"/>
              </a:spcAft>
            </a:pPr>
            <a:r>
              <a:rPr lang="sl-SI" sz="32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Glasbo običajno skladatelj napiše točno za določen film. </a:t>
            </a:r>
            <a:r>
              <a:rPr lang="sl-SI" sz="44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Včasih </a:t>
            </a:r>
            <a:r>
              <a:rPr lang="sl-SI" sz="4400"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pa </a:t>
            </a:r>
            <a:r>
              <a:rPr lang="sl-SI" sz="4400"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v svoj film vključijo</a:t>
            </a:r>
            <a:r>
              <a:rPr lang="sl-SI" sz="44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sz="4400" dirty="0">
                <a:solidFill>
                  <a:srgbClr val="0070C0"/>
                </a:solidFill>
                <a:latin typeface="Tahoma" panose="020B0604030504040204" pitchFamily="34" charset="0"/>
                <a:ea typeface="Calibri" panose="020F0502020204030204" pitchFamily="34" charset="0"/>
                <a:cs typeface="Times New Roman" panose="02020603050405020304" pitchFamily="18" charset="0"/>
              </a:rPr>
              <a:t>glasbo največjih </a:t>
            </a:r>
            <a:r>
              <a:rPr lang="sl-SI" sz="44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svetovnih skladateljev.  </a:t>
            </a:r>
            <a: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r>
            <a:br>
              <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br>
            <a:endParaRPr lang="sl-SI" sz="3200"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800"/>
              </a:spcAft>
            </a:pP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Tej glasbi je posvečeno nadaljevanje današnjega dne.       </a:t>
            </a:r>
            <a:b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br>
            <a:r>
              <a:rPr lang="sl-SI" sz="32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                                 </a:t>
            </a:r>
            <a:r>
              <a:rPr lang="sl-SI" sz="44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Uživaj!</a:t>
            </a:r>
            <a:endParaRPr lang="sl-SI" sz="24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088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slov 4"/>
          <p:cNvSpPr>
            <a:spLocks noGrp="1"/>
          </p:cNvSpPr>
          <p:nvPr>
            <p:ph type="subTitle" idx="1"/>
          </p:nvPr>
        </p:nvSpPr>
        <p:spPr>
          <a:xfrm>
            <a:off x="161366" y="2185444"/>
            <a:ext cx="4625788" cy="955565"/>
          </a:xfrm>
        </p:spPr>
        <p:txBody>
          <a:bodyPr>
            <a:noAutofit/>
          </a:bodyPr>
          <a:lstStyle/>
          <a:p>
            <a:r>
              <a:rPr lang="sl-SI" sz="2400" b="1" dirty="0" smtClean="0"/>
              <a:t>KDAJ JE NASTAL PRVI FILM?</a:t>
            </a:r>
          </a:p>
          <a:p>
            <a:endParaRPr lang="sl-SI" sz="2400" b="1" dirty="0" smtClean="0"/>
          </a:p>
          <a:p>
            <a:r>
              <a:rPr lang="sl-SI" sz="2400" b="1" dirty="0" smtClean="0"/>
              <a:t>KDAJ JE NASTAL PRVI ZVOČNI FILM? KAKO SE IMENUJE?</a:t>
            </a:r>
          </a:p>
          <a:p>
            <a:endParaRPr lang="sl-SI" sz="2400" b="1" dirty="0" smtClean="0"/>
          </a:p>
          <a:p>
            <a:r>
              <a:rPr lang="sl-SI" sz="2400" b="1" dirty="0" smtClean="0"/>
              <a:t>KAJ JE BISTVENA SESTAVINA ZARES KVALITETNEGA FILMA?</a:t>
            </a:r>
            <a:endParaRPr lang="sl-SI" sz="2400" b="1" dirty="0"/>
          </a:p>
        </p:txBody>
      </p:sp>
      <p:pic>
        <p:nvPicPr>
          <p:cNvPr id="9" name="Ograda slike 8" descr="film.jpg"/>
          <p:cNvPicPr>
            <a:picLocks noGrp="1" noChangeAspect="1"/>
          </p:cNvPicPr>
          <p:nvPr>
            <p:ph type="pic" sz="quarter" idx="13"/>
          </p:nvPr>
        </p:nvPicPr>
        <p:blipFill>
          <a:blip r:embed="rId2" cstate="print"/>
          <a:srcRect t="2515" b="2515"/>
          <a:stretch>
            <a:fillRect/>
          </a:stretch>
        </p:blipFill>
        <p:spPr>
          <a:xfrm>
            <a:off x="4881564" y="1169988"/>
            <a:ext cx="7310437" cy="4491037"/>
          </a:xfrm>
        </p:spPr>
      </p:pic>
      <p:pic>
        <p:nvPicPr>
          <p:cNvPr id="2050" name="Picture 2" descr="Academy Award 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3145" y="1169988"/>
            <a:ext cx="2085975" cy="4491037"/>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223253" y="96116"/>
            <a:ext cx="8722136" cy="909724"/>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4800" b="1" dirty="0" smtClean="0">
                <a:solidFill>
                  <a:srgbClr val="00B050"/>
                </a:solidFill>
                <a:latin typeface="Arial Black" panose="020B0A04020102020204" pitchFamily="34" charset="0"/>
              </a:rPr>
              <a:t>Filmska nagrada </a:t>
            </a:r>
            <a:r>
              <a:rPr lang="sl-SI" sz="4800" b="1" dirty="0" smtClean="0">
                <a:solidFill>
                  <a:srgbClr val="FF0000"/>
                </a:solidFill>
                <a:latin typeface="Arial Black" panose="020B0A04020102020204" pitchFamily="34" charset="0"/>
              </a:rPr>
              <a:t>OSKAR</a:t>
            </a:r>
            <a:endParaRPr lang="sl-SI" sz="4800" b="1" dirty="0">
              <a:solidFill>
                <a:srgbClr val="FF0000"/>
              </a:solidFill>
              <a:latin typeface="Arial Black" panose="020B0A04020102020204" pitchFamily="34" charset="0"/>
            </a:endParaRPr>
          </a:p>
        </p:txBody>
      </p:sp>
      <p:sp>
        <p:nvSpPr>
          <p:cNvPr id="8" name="Pravokotnik 7"/>
          <p:cNvSpPr/>
          <p:nvPr/>
        </p:nvSpPr>
        <p:spPr>
          <a:xfrm>
            <a:off x="2185988" y="4588986"/>
            <a:ext cx="7887799" cy="1200329"/>
          </a:xfrm>
          <a:prstGeom prst="rect">
            <a:avLst/>
          </a:prstGeom>
          <a:solidFill>
            <a:srgbClr val="FF0000"/>
          </a:solidFill>
          <a:ln w="76200">
            <a:solidFill>
              <a:srgbClr val="00CCFF"/>
            </a:solidFill>
          </a:ln>
        </p:spPr>
        <p:txBody>
          <a:bodyPr wrap="square">
            <a:spAutoFit/>
          </a:bodyPr>
          <a:lstStyle/>
          <a:p>
            <a:r>
              <a:rPr lang="sl-SI" b="1" dirty="0" smtClean="0">
                <a:solidFill>
                  <a:schemeClr val="bg1"/>
                </a:solidFill>
                <a:latin typeface="Arial Black" panose="020B0A04020102020204" pitchFamily="34" charset="0"/>
              </a:rPr>
              <a:t>Če želiš DANES zvedeti več </a:t>
            </a:r>
            <a:r>
              <a:rPr lang="sl-SI" dirty="0" smtClean="0">
                <a:solidFill>
                  <a:schemeClr val="bg1"/>
                </a:solidFill>
                <a:latin typeface="Arial Narrow" panose="020B0606020202030204" pitchFamily="34" charset="0"/>
              </a:rPr>
              <a:t>o določenem pojmu ali filmu, ki se ti izpiše ob kliku diaprojekcije, si </a:t>
            </a:r>
            <a:r>
              <a:rPr lang="sl-SI" u="sng" dirty="0" smtClean="0">
                <a:solidFill>
                  <a:srgbClr val="FFFF00"/>
                </a:solidFill>
                <a:latin typeface="Arial Narrow" panose="020B0606020202030204" pitchFamily="34" charset="0"/>
              </a:rPr>
              <a:t>preberi opis</a:t>
            </a:r>
            <a:r>
              <a:rPr lang="sl-SI" dirty="0" smtClean="0">
                <a:solidFill>
                  <a:schemeClr val="bg1"/>
                </a:solidFill>
                <a:latin typeface="Arial Narrow" panose="020B0606020202030204" pitchFamily="34" charset="0"/>
              </a:rPr>
              <a:t>. Če te ta pojem ali film ne zanima se s klikom pomakni </a:t>
            </a:r>
            <a:r>
              <a:rPr lang="sl-SI" b="1" dirty="0" smtClean="0">
                <a:solidFill>
                  <a:schemeClr val="bg1"/>
                </a:solidFill>
                <a:latin typeface="Arial" panose="020B0604020202020204" pitchFamily="34" charset="0"/>
                <a:cs typeface="Arial" panose="020B0604020202020204" pitchFamily="34" charset="0"/>
              </a:rPr>
              <a:t>naprej. </a:t>
            </a:r>
            <a:r>
              <a:rPr lang="sl-SI" dirty="0" smtClean="0">
                <a:solidFill>
                  <a:schemeClr val="bg1"/>
                </a:solidFill>
                <a:latin typeface="Arial Narrow" panose="020B0606020202030204" pitchFamily="34" charset="0"/>
              </a:rPr>
              <a:t/>
            </a:r>
            <a:br>
              <a:rPr lang="sl-SI" dirty="0" smtClean="0">
                <a:solidFill>
                  <a:schemeClr val="bg1"/>
                </a:solidFill>
                <a:latin typeface="Arial Narrow" panose="020B0606020202030204" pitchFamily="34" charset="0"/>
              </a:rPr>
            </a:br>
            <a:r>
              <a:rPr lang="sl-SI" dirty="0" smtClean="0">
                <a:solidFill>
                  <a:schemeClr val="bg1"/>
                </a:solidFill>
                <a:latin typeface="Arial Narrow" panose="020B0606020202030204" pitchFamily="34" charset="0"/>
              </a:rPr>
              <a:t>Vsak klik na </a:t>
            </a:r>
            <a:r>
              <a:rPr lang="sl-SI" u="sng" dirty="0" err="1" smtClean="0">
                <a:solidFill>
                  <a:srgbClr val="33CC33"/>
                </a:solidFill>
                <a:latin typeface="Arial Narrow" panose="020B0606020202030204" pitchFamily="34" charset="0"/>
              </a:rPr>
              <a:t>čudnohtpps</a:t>
            </a:r>
            <a:r>
              <a:rPr lang="sl-SI" u="sng" dirty="0" smtClean="0">
                <a:solidFill>
                  <a:srgbClr val="33CC33"/>
                </a:solidFill>
                <a:latin typeface="Arial Narrow" panose="020B0606020202030204" pitchFamily="34" charset="0"/>
              </a:rPr>
              <a:t>://</a:t>
            </a:r>
            <a:r>
              <a:rPr lang="sl-SI" u="sng" dirty="0" err="1" smtClean="0">
                <a:solidFill>
                  <a:srgbClr val="33CC33"/>
                </a:solidFill>
                <a:latin typeface="Arial Narrow" panose="020B0606020202030204" pitchFamily="34" charset="0"/>
              </a:rPr>
              <a:t>zmešnjavočrk</a:t>
            </a:r>
            <a:r>
              <a:rPr lang="sl-SI" u="sng" dirty="0" smtClean="0">
                <a:solidFill>
                  <a:srgbClr val="33CC33"/>
                </a:solidFill>
                <a:latin typeface="Arial Narrow" panose="020B0606020202030204" pitchFamily="34" charset="0"/>
              </a:rPr>
              <a:t>// </a:t>
            </a:r>
            <a:r>
              <a:rPr lang="sl-SI" dirty="0" smtClean="0">
                <a:solidFill>
                  <a:schemeClr val="bg1"/>
                </a:solidFill>
                <a:latin typeface="Arial Narrow" panose="020B0606020202030204" pitchFamily="34" charset="0"/>
              </a:rPr>
              <a:t>te vodi do res zanimivih posnetkov.</a:t>
            </a:r>
          </a:p>
          <a:p>
            <a:r>
              <a:rPr lang="sl-SI" dirty="0" smtClean="0">
                <a:solidFill>
                  <a:schemeClr val="bg1"/>
                </a:solidFill>
                <a:latin typeface="Arial Narrow" panose="020B0606020202030204" pitchFamily="34" charset="0"/>
              </a:rPr>
              <a:t> Pozorno si jih oglej. </a:t>
            </a:r>
            <a:r>
              <a:rPr lang="sl-SI" dirty="0" smtClean="0">
                <a:solidFill>
                  <a:schemeClr val="bg1"/>
                </a:solidFill>
                <a:latin typeface="Arial Narrow" panose="020B0606020202030204" pitchFamily="34" charset="0"/>
                <a:cs typeface="Arial" panose="020B0604020202020204" pitchFamily="34" charset="0"/>
              </a:rPr>
              <a:t>Na njih te bo opozarjala </a:t>
            </a:r>
            <a:r>
              <a:rPr lang="sl-SI" b="1" dirty="0" smtClean="0">
                <a:solidFill>
                  <a:schemeClr val="bg1"/>
                </a:solidFill>
                <a:latin typeface="Arial Black" panose="020B0A04020102020204" pitchFamily="34" charset="0"/>
              </a:rPr>
              <a:t>filmska slika oz. ikona</a:t>
            </a:r>
            <a:r>
              <a:rPr lang="sl-SI" dirty="0" smtClean="0">
                <a:solidFill>
                  <a:schemeClr val="bg1"/>
                </a:solidFill>
                <a:latin typeface="Arial Narrow" panose="020B0606020202030204" pitchFamily="34" charset="0"/>
              </a:rPr>
              <a:t>.  </a:t>
            </a:r>
            <a:endParaRPr lang="sl-SI" dirty="0">
              <a:solidFill>
                <a:schemeClr val="bg1"/>
              </a:solidFill>
              <a:latin typeface="Arial Narrow" panose="020B0606020202030204" pitchFamily="34"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038" y="5189150"/>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Quilts and Thoughts… » Free filmstrip digi sta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0" y="5797469"/>
            <a:ext cx="12185040" cy="1089114"/>
          </a:xfrm>
          <a:prstGeom prst="rect">
            <a:avLst/>
          </a:prstGeom>
          <a:noFill/>
          <a:extLst>
            <a:ext uri="{909E8E84-426E-40DD-AFC4-6F175D3DCCD1}">
              <a14:hiddenFill xmlns:a14="http://schemas.microsoft.com/office/drawing/2010/main">
                <a:solidFill>
                  <a:srgbClr val="FFFFFF"/>
                </a:solidFill>
              </a14:hiddenFill>
            </a:ext>
          </a:extLst>
        </p:spPr>
      </p:pic>
      <p:sp>
        <p:nvSpPr>
          <p:cNvPr id="12" name="Pravokotnik 11"/>
          <p:cNvSpPr/>
          <p:nvPr/>
        </p:nvSpPr>
        <p:spPr>
          <a:xfrm>
            <a:off x="274984" y="6010668"/>
            <a:ext cx="11841493" cy="707886"/>
          </a:xfrm>
          <a:prstGeom prst="rect">
            <a:avLst/>
          </a:prstGeom>
        </p:spPr>
        <p:txBody>
          <a:bodyPr wrap="square">
            <a:spAutoFit/>
          </a:bodyPr>
          <a:lstStyle/>
          <a:p>
            <a:r>
              <a:rPr lang="sl-SI" sz="2000" dirty="0" smtClean="0">
                <a:solidFill>
                  <a:schemeClr val="bg1"/>
                </a:solidFill>
                <a:latin typeface="Tahoma" panose="020B0604030504040204" pitchFamily="34" charset="0"/>
                <a:ea typeface="Calibri" panose="020F0502020204030204" pitchFamily="34" charset="0"/>
              </a:rPr>
              <a:t>To je filmski trak. Pred iznajdbo nove digitalne tehnike se je na njega </a:t>
            </a:r>
            <a:r>
              <a:rPr lang="sl-SI" sz="2000" b="1" dirty="0" smtClean="0">
                <a:solidFill>
                  <a:schemeClr val="bg1"/>
                </a:solidFill>
                <a:latin typeface="Tahoma" panose="020B0604030504040204" pitchFamily="34" charset="0"/>
                <a:ea typeface="Calibri" panose="020F0502020204030204" pitchFamily="34" charset="0"/>
              </a:rPr>
              <a:t>fotografiralo</a:t>
            </a:r>
            <a:r>
              <a:rPr lang="sl-SI" sz="2000" dirty="0" smtClean="0">
                <a:solidFill>
                  <a:schemeClr val="bg1"/>
                </a:solidFill>
                <a:latin typeface="Tahoma" panose="020B0604030504040204" pitchFamily="34" charset="0"/>
                <a:ea typeface="Calibri" panose="020F0502020204030204" pitchFamily="34" charset="0"/>
              </a:rPr>
              <a:t> in </a:t>
            </a:r>
            <a:r>
              <a:rPr lang="sl-SI" sz="2000" b="1" dirty="0" smtClean="0">
                <a:solidFill>
                  <a:schemeClr val="bg1"/>
                </a:solidFill>
                <a:latin typeface="Tahoma" panose="020B0604030504040204" pitchFamily="34" charset="0"/>
                <a:ea typeface="Calibri" panose="020F0502020204030204" pitchFamily="34" charset="0"/>
              </a:rPr>
              <a:t>snemalo</a:t>
            </a:r>
            <a:r>
              <a:rPr lang="sl-SI" sz="2000" dirty="0" smtClean="0">
                <a:solidFill>
                  <a:schemeClr val="bg1"/>
                </a:solidFill>
                <a:latin typeface="Tahoma" panose="020B0604030504040204" pitchFamily="34" charset="0"/>
                <a:ea typeface="Calibri" panose="020F0502020204030204" pitchFamily="34" charset="0"/>
              </a:rPr>
              <a:t>. Prav </a:t>
            </a:r>
            <a:br>
              <a:rPr lang="sl-SI" sz="2000" dirty="0" smtClean="0">
                <a:solidFill>
                  <a:schemeClr val="bg1"/>
                </a:solidFill>
                <a:latin typeface="Tahoma" panose="020B0604030504040204" pitchFamily="34" charset="0"/>
                <a:ea typeface="Calibri" panose="020F0502020204030204" pitchFamily="34" charset="0"/>
              </a:rPr>
            </a:br>
            <a:r>
              <a:rPr lang="sl-SI" sz="2000" dirty="0" smtClean="0">
                <a:solidFill>
                  <a:schemeClr val="bg1"/>
                </a:solidFill>
                <a:latin typeface="Tahoma" panose="020B0604030504040204" pitchFamily="34" charset="0"/>
                <a:ea typeface="Calibri" panose="020F0502020204030204" pitchFamily="34" charset="0"/>
              </a:rPr>
              <a:t>gotovo ga imate še kje doma. (video kaseta, film s slikami, </a:t>
            </a:r>
            <a:r>
              <a:rPr lang="sl-SI" sz="2000" dirty="0" err="1" smtClean="0">
                <a:solidFill>
                  <a:schemeClr val="bg1"/>
                </a:solidFill>
                <a:latin typeface="Tahoma" panose="020B0604030504040204" pitchFamily="34" charset="0"/>
                <a:ea typeface="Calibri" panose="020F0502020204030204" pitchFamily="34" charset="0"/>
              </a:rPr>
              <a:t>diafilm</a:t>
            </a:r>
            <a:r>
              <a:rPr lang="sl-SI" sz="2000" dirty="0" smtClean="0">
                <a:solidFill>
                  <a:schemeClr val="bg1"/>
                </a:solidFill>
                <a:latin typeface="Tahoma" panose="020B0604030504040204" pitchFamily="34" charset="0"/>
                <a:ea typeface="Calibri" panose="020F0502020204030204" pitchFamily="34" charset="0"/>
              </a:rPr>
              <a:t>… Povprašaj starše in stare starše). </a:t>
            </a:r>
            <a:endParaRPr lang="sl-SI" sz="2000" dirty="0">
              <a:solidFill>
                <a:schemeClr val="bg1"/>
              </a:solidFill>
            </a:endParaRPr>
          </a:p>
        </p:txBody>
      </p:sp>
      <p:sp>
        <p:nvSpPr>
          <p:cNvPr id="13" name="Pravokotnik 12"/>
          <p:cNvSpPr/>
          <p:nvPr/>
        </p:nvSpPr>
        <p:spPr>
          <a:xfrm>
            <a:off x="135551" y="5957355"/>
            <a:ext cx="11841493" cy="707886"/>
          </a:xfrm>
          <a:prstGeom prst="rect">
            <a:avLst/>
          </a:prstGeom>
        </p:spPr>
        <p:txBody>
          <a:bodyPr wrap="square">
            <a:spAutoFit/>
          </a:bodyPr>
          <a:lstStyle/>
          <a:p>
            <a:pPr algn="ctr"/>
            <a:r>
              <a:rPr lang="sl-SI" sz="2000" dirty="0" smtClean="0">
                <a:solidFill>
                  <a:schemeClr val="bg1"/>
                </a:solidFill>
                <a:latin typeface="Tahoma" panose="020B0604030504040204" pitchFamily="34" charset="0"/>
                <a:ea typeface="Calibri" panose="020F0502020204030204" pitchFamily="34" charset="0"/>
              </a:rPr>
              <a:t>Danes s svojim telefonom lahko vsak posname različne dogodke ali film brez filmskega traku.</a:t>
            </a:r>
            <a:br>
              <a:rPr lang="sl-SI" sz="2000" dirty="0" smtClean="0">
                <a:solidFill>
                  <a:schemeClr val="bg1"/>
                </a:solidFill>
                <a:latin typeface="Tahoma" panose="020B0604030504040204" pitchFamily="34" charset="0"/>
                <a:ea typeface="Calibri" panose="020F0502020204030204" pitchFamily="34" charset="0"/>
              </a:rPr>
            </a:br>
            <a:r>
              <a:rPr lang="sl-SI" sz="2000" b="1" dirty="0" smtClean="0">
                <a:solidFill>
                  <a:schemeClr val="bg1"/>
                </a:solidFill>
                <a:latin typeface="Arial Narrow" panose="020B0606020202030204" pitchFamily="34" charset="0"/>
                <a:ea typeface="Calibri" panose="020F0502020204030204" pitchFamily="34" charset="0"/>
              </a:rPr>
              <a:t>Tudi pouk na daljavo je film, saj uporabljaš kamero, računalnik … Oglej si zgornjo kamero in jo primerjaj s svojo. </a:t>
            </a:r>
            <a:endParaRPr lang="sl-SI" sz="2000" b="1" dirty="0">
              <a:solidFill>
                <a:schemeClr val="bg1"/>
              </a:solidFill>
              <a:latin typeface="Arial Narrow" panose="020B0606020202030204" pitchFamily="34" charset="0"/>
            </a:endParaRPr>
          </a:p>
        </p:txBody>
      </p:sp>
      <p:sp>
        <p:nvSpPr>
          <p:cNvPr id="14" name="Pravokotnik 13"/>
          <p:cNvSpPr/>
          <p:nvPr/>
        </p:nvSpPr>
        <p:spPr>
          <a:xfrm>
            <a:off x="6079648" y="2956343"/>
            <a:ext cx="2656053" cy="523220"/>
          </a:xfrm>
          <a:prstGeom prst="rect">
            <a:avLst/>
          </a:prstGeom>
          <a:noFill/>
        </p:spPr>
        <p:txBody>
          <a:bodyPr wrap="square">
            <a:spAutoFit/>
          </a:bodyPr>
          <a:lstStyle/>
          <a:p>
            <a:r>
              <a:rPr lang="sl-SI" sz="2800" b="1" dirty="0" smtClean="0">
                <a:solidFill>
                  <a:schemeClr val="bg1"/>
                </a:solidFill>
                <a:latin typeface="Arial Black" panose="020B0A04020102020204" pitchFamily="34" charset="0"/>
              </a:rPr>
              <a:t>K A M E R A</a:t>
            </a:r>
            <a:endParaRPr lang="sl-SI" sz="2800" dirty="0">
              <a:solidFill>
                <a:schemeClr val="bg1"/>
              </a:solidFill>
            </a:endParaRPr>
          </a:p>
        </p:txBody>
      </p:sp>
      <p:sp>
        <p:nvSpPr>
          <p:cNvPr id="15" name="Pravokotnik 14"/>
          <p:cNvSpPr/>
          <p:nvPr/>
        </p:nvSpPr>
        <p:spPr>
          <a:xfrm>
            <a:off x="721335" y="5834194"/>
            <a:ext cx="11841493" cy="1015663"/>
          </a:xfrm>
          <a:prstGeom prst="rect">
            <a:avLst/>
          </a:prstGeom>
        </p:spPr>
        <p:txBody>
          <a:bodyPr wrap="square">
            <a:spAutoFit/>
          </a:bodyPr>
          <a:lstStyle/>
          <a:p>
            <a:r>
              <a:rPr lang="sl-SI" sz="2000" dirty="0">
                <a:solidFill>
                  <a:schemeClr val="bg1"/>
                </a:solidFill>
                <a:latin typeface="Tahoma" panose="020B0604030504040204" pitchFamily="34" charset="0"/>
                <a:ea typeface="Calibri" panose="020F0502020204030204" pitchFamily="34" charset="0"/>
              </a:rPr>
              <a:t>Ali si lahko predstavljaš film brez glasbe? Zagotovo nas filmi ne bi popolnoma prepričali. Romantični položaj bi izgubil ves čar, grozljivka ne bi bila zares strašna, kriminalka pa bi izgubila vso </a:t>
            </a:r>
            <a:r>
              <a:rPr lang="sl-SI" sz="2000" dirty="0" smtClean="0">
                <a:solidFill>
                  <a:schemeClr val="bg1"/>
                </a:solidFill>
                <a:latin typeface="Tahoma" panose="020B0604030504040204" pitchFamily="34" charset="0"/>
                <a:ea typeface="Calibri" panose="020F0502020204030204" pitchFamily="34" charset="0"/>
              </a:rPr>
              <a:t>napetost. Poišči na televiziji bilo kateri film in izključi zvok. Kaj ugotoviš po par minutah? Res je brez veze?</a:t>
            </a:r>
            <a:endParaRPr lang="sl-SI" sz="2000" dirty="0">
              <a:solidFill>
                <a:schemeClr val="bg1"/>
              </a:solidFill>
            </a:endParaRPr>
          </a:p>
        </p:txBody>
      </p:sp>
    </p:spTree>
    <p:extLst>
      <p:ext uri="{BB962C8B-B14F-4D97-AF65-F5344CB8AC3E}">
        <p14:creationId xmlns:p14="http://schemas.microsoft.com/office/powerpoint/2010/main" val="21936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500"/>
                                        <p:tgtEl>
                                          <p:spTgt spid="205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2" grpId="0"/>
      <p:bldP spid="12" grpId="1"/>
      <p:bldP spid="13" grpId="0"/>
      <p:bldP spid="13" grpId="1"/>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436727" y="277211"/>
            <a:ext cx="11068335" cy="1549014"/>
          </a:xfrm>
          <a:prstGeom prst="rect">
            <a:avLst/>
          </a:prstGeom>
        </p:spPr>
        <p:txBody>
          <a:bodyPr wrap="square">
            <a:spAutoFit/>
          </a:bodyPr>
          <a:lstStyle/>
          <a:p>
            <a:pPr algn="ctr" fontAlgn="base">
              <a:lnSpc>
                <a:spcPct val="150000"/>
              </a:lnSpc>
              <a:spcAft>
                <a:spcPts val="0"/>
              </a:spcAft>
            </a:pPr>
            <a:r>
              <a:rPr lang="sl-SI" sz="20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Večino </a:t>
            </a:r>
            <a:r>
              <a:rPr lang="sl-SI" sz="200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glasbe, ki jo boš slišal/a na </a:t>
            </a:r>
            <a:r>
              <a:rPr lang="sl-SI" sz="20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posnetkih v nadaljevanju, </a:t>
            </a:r>
            <a:r>
              <a:rPr lang="sl-SI" sz="200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igra </a:t>
            </a:r>
            <a:r>
              <a:rPr lang="sl-SI" sz="20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orkester</a:t>
            </a:r>
            <a:r>
              <a:rPr lang="sl-SI" sz="2000"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 </a:t>
            </a:r>
            <a:r>
              <a:rPr lang="sl-SI" sz="20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
            </a:r>
            <a:br>
              <a:rPr lang="sl-SI" sz="2000"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Velikokrat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skladatelji vključujejo tudi mnoga druga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zvočila </a:t>
            </a:r>
            <a:r>
              <a:rPr lang="sl-SI"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in </a:t>
            </a:r>
            <a: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veliko zvočnih efektov.</a:t>
            </a:r>
            <a:br>
              <a:rPr lang="sl-SI" dirty="0" smtClean="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br>
            <a:endParaRPr lang="sl-SI"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ravokotnik 1"/>
          <p:cNvSpPr/>
          <p:nvPr/>
        </p:nvSpPr>
        <p:spPr>
          <a:xfrm>
            <a:off x="190586" y="4082687"/>
            <a:ext cx="11806278" cy="830997"/>
          </a:xfrm>
          <a:prstGeom prst="rect">
            <a:avLst/>
          </a:prstGeom>
        </p:spPr>
        <p:txBody>
          <a:bodyPr wrap="square">
            <a:spAutoFit/>
          </a:bodyPr>
          <a:lstStyle/>
          <a:p>
            <a:r>
              <a:rPr lang="sl-SI" sz="2400" b="1" dirty="0">
                <a:solidFill>
                  <a:srgbClr val="FF0000"/>
                </a:solidFill>
                <a:latin typeface="Arial Narrow" panose="020B0606020202030204" pitchFamily="34" charset="0"/>
              </a:rPr>
              <a:t>V nadaljevanju današnjega kulturnega dne si boš </a:t>
            </a:r>
            <a:r>
              <a:rPr lang="sl-SI" sz="2400" b="1" dirty="0" smtClean="0">
                <a:solidFill>
                  <a:srgbClr val="FF0000"/>
                </a:solidFill>
                <a:latin typeface="Arial Narrow" panose="020B0606020202030204" pitchFamily="34" charset="0"/>
              </a:rPr>
              <a:t>ogledal/a </a:t>
            </a:r>
            <a:r>
              <a:rPr lang="sl-SI" sz="2400" b="1" dirty="0">
                <a:solidFill>
                  <a:srgbClr val="FF0000"/>
                </a:solidFill>
                <a:latin typeface="Arial Narrow" panose="020B0606020202030204" pitchFamily="34" charset="0"/>
              </a:rPr>
              <a:t>odlomke iz </a:t>
            </a:r>
            <a:r>
              <a:rPr lang="sl-SI" sz="2400" b="1" dirty="0" smtClean="0">
                <a:solidFill>
                  <a:srgbClr val="FF0000"/>
                </a:solidFill>
                <a:latin typeface="Arial Narrow" panose="020B0606020202030204" pitchFamily="34" charset="0"/>
              </a:rPr>
              <a:t>znanih filmov in risank </a:t>
            </a:r>
            <a:r>
              <a:rPr lang="sl-SI" sz="2400" b="1" dirty="0">
                <a:solidFill>
                  <a:srgbClr val="FF0000"/>
                </a:solidFill>
                <a:latin typeface="Arial Narrow" panose="020B0606020202030204" pitchFamily="34" charset="0"/>
              </a:rPr>
              <a:t>v katerih je uporabljena že prej ustvarjena </a:t>
            </a:r>
            <a:r>
              <a:rPr lang="sl-SI" sz="2400" b="1" dirty="0" smtClean="0">
                <a:solidFill>
                  <a:srgbClr val="FF0000"/>
                </a:solidFill>
                <a:latin typeface="Arial Narrow" panose="020B0606020202030204" pitchFamily="34" charset="0"/>
              </a:rPr>
              <a:t>znana glasba. Ob koncu vseh posnetkov te čaka še delo.</a:t>
            </a:r>
            <a:endParaRPr lang="sl-SI" sz="2400" dirty="0">
              <a:latin typeface="Arial Narrow" panose="020B0606020202030204" pitchFamily="34" charset="0"/>
            </a:endParaRPr>
          </a:p>
        </p:txBody>
      </p:sp>
      <p:sp>
        <p:nvSpPr>
          <p:cNvPr id="6" name="Pravokotnik 5"/>
          <p:cNvSpPr/>
          <p:nvPr/>
        </p:nvSpPr>
        <p:spPr>
          <a:xfrm>
            <a:off x="202224" y="1317634"/>
            <a:ext cx="11657680" cy="2031325"/>
          </a:xfrm>
          <a:prstGeom prst="rect">
            <a:avLst/>
          </a:prstGeom>
        </p:spPr>
        <p:txBody>
          <a:bodyPr wrap="square">
            <a:spAutoFit/>
          </a:bodyPr>
          <a:lstStyle/>
          <a:p>
            <a:pPr fontAlgn="base">
              <a:lnSpc>
                <a:spcPct val="150000"/>
              </a:lnSpc>
              <a:spcAft>
                <a:spcPts val="0"/>
              </a:spcAft>
            </a:pP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Da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pripraviš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 delo si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najprej oglej znano reklamo, </a:t>
            </a:r>
            <a:r>
              <a:rPr lang="sl-SI" sz="2800" dirty="0" smtClean="0">
                <a:solidFill>
                  <a:srgbClr val="000000"/>
                </a:solidFill>
                <a:latin typeface="Tahoma" panose="020B0604030504040204" pitchFamily="34" charset="0"/>
                <a:ea typeface="Times New Roman" panose="02020603050405020304" pitchFamily="18" charset="0"/>
                <a:cs typeface="Times New Roman" panose="02020603050405020304" pitchFamily="18" charset="0"/>
              </a:rPr>
              <a:t>ki je tudi film. Spodnji posnetek, ki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se te dni vrti na televiziji in vključuje znano skladbo </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Wolfganga </a:t>
            </a:r>
            <a:r>
              <a:rPr lang="sl-SI" sz="2800" dirty="0" err="1">
                <a:solidFill>
                  <a:srgbClr val="009900"/>
                </a:solidFill>
                <a:latin typeface="Tahoma" panose="020B0604030504040204" pitchFamily="34" charset="0"/>
                <a:ea typeface="Times New Roman" panose="02020603050405020304" pitchFamily="18" charset="0"/>
                <a:cs typeface="Times New Roman" panose="02020603050405020304" pitchFamily="18" charset="0"/>
              </a:rPr>
              <a:t>Amadeusa</a:t>
            </a:r>
            <a:r>
              <a:rPr lang="sl-SI" sz="2800" dirty="0">
                <a:solidFill>
                  <a:srgbClr val="009900"/>
                </a:solidFill>
                <a:latin typeface="Tahoma" panose="020B0604030504040204" pitchFamily="34" charset="0"/>
                <a:ea typeface="Times New Roman" panose="02020603050405020304" pitchFamily="18" charset="0"/>
                <a:cs typeface="Times New Roman" panose="02020603050405020304" pitchFamily="18" charset="0"/>
              </a:rPr>
              <a:t> Mozarta </a:t>
            </a:r>
            <a:r>
              <a:rPr lang="sl-SI" sz="28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z naslovom </a:t>
            </a:r>
            <a:r>
              <a:rPr lang="sl-SI" sz="2800" b="1" dirty="0">
                <a:solidFill>
                  <a:srgbClr val="0070C0"/>
                </a:solidFill>
                <a:latin typeface="Tahoma" panose="020B0604030504040204" pitchFamily="34" charset="0"/>
                <a:ea typeface="Times New Roman" panose="02020603050405020304" pitchFamily="18" charset="0"/>
                <a:cs typeface="Times New Roman" panose="02020603050405020304" pitchFamily="18" charset="0"/>
              </a:rPr>
              <a:t>Mala nočna </a:t>
            </a:r>
            <a:r>
              <a:rPr lang="sl-SI" sz="2800" b="1" dirty="0" smtClean="0">
                <a:solidFill>
                  <a:srgbClr val="0070C0"/>
                </a:solidFill>
                <a:latin typeface="Tahoma" panose="020B0604030504040204" pitchFamily="34" charset="0"/>
                <a:ea typeface="Times New Roman" panose="02020603050405020304" pitchFamily="18" charset="0"/>
                <a:cs typeface="Times New Roman" panose="02020603050405020304" pitchFamily="18" charset="0"/>
              </a:rPr>
              <a:t>glasba</a:t>
            </a:r>
            <a:endParaRPr lang="sl-SI"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Pravokotnik 6"/>
          <p:cNvSpPr/>
          <p:nvPr/>
        </p:nvSpPr>
        <p:spPr>
          <a:xfrm>
            <a:off x="967920" y="3304604"/>
            <a:ext cx="11068335" cy="749629"/>
          </a:xfrm>
          <a:prstGeom prst="rect">
            <a:avLst/>
          </a:prstGeom>
        </p:spPr>
        <p:txBody>
          <a:bodyPr wrap="square">
            <a:spAutoFit/>
          </a:bodyPr>
          <a:lstStyle/>
          <a:p>
            <a:pPr fontAlgn="base">
              <a:lnSpc>
                <a:spcPct val="150000"/>
              </a:lnSpc>
              <a:spcAft>
                <a:spcPts val="0"/>
              </a:spcAft>
            </a:pPr>
            <a:r>
              <a:rPr lang="sl-SI" sz="3200" u="sng" dirty="0" smtClean="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https</a:t>
            </a:r>
            <a:r>
              <a:rPr lang="sl-SI" sz="3200" u="sng" dirty="0">
                <a:solidFill>
                  <a:srgbClr val="0000FF"/>
                </a:solidFill>
                <a:latin typeface="Tahoma" panose="020B0604030504040204" pitchFamily="34" charset="0"/>
                <a:ea typeface="Times New Roman" panose="02020603050405020304" pitchFamily="18" charset="0"/>
                <a:cs typeface="Times New Roman" panose="02020603050405020304" pitchFamily="18" charset="0"/>
                <a:hlinkClick r:id="rId2"/>
              </a:rPr>
              <a:t>://www.youtube.com/watch?v=TRJtvgXC8As</a:t>
            </a:r>
            <a:r>
              <a:rPr lang="sl-SI" sz="3200" dirty="0">
                <a:solidFill>
                  <a:srgbClr val="000000"/>
                </a:solidFill>
                <a:latin typeface="Tahoma" panose="020B0604030504040204" pitchFamily="34" charset="0"/>
                <a:ea typeface="Times New Roman" panose="02020603050405020304" pitchFamily="18" charset="0"/>
                <a:cs typeface="Times New Roman" panose="02020603050405020304" pitchFamily="18" charset="0"/>
              </a:rPr>
              <a:t> </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8" y="341559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Pravokotnik 8"/>
          <p:cNvSpPr/>
          <p:nvPr/>
        </p:nvSpPr>
        <p:spPr>
          <a:xfrm>
            <a:off x="5991367" y="4942138"/>
            <a:ext cx="6005497" cy="1785104"/>
          </a:xfrm>
          <a:prstGeom prst="rect">
            <a:avLst/>
          </a:prstGeom>
          <a:ln w="76200">
            <a:solidFill>
              <a:schemeClr val="tx1"/>
            </a:solidFill>
          </a:ln>
        </p:spPr>
        <p:txBody>
          <a:bodyPr wrap="square">
            <a:spAutoFit/>
          </a:bodyPr>
          <a:lstStyle/>
          <a:p>
            <a:pPr algn="ctr"/>
            <a:r>
              <a:rPr lang="sl-SI" dirty="0" smtClean="0">
                <a:latin typeface="Arial Narrow" panose="020B0606020202030204" pitchFamily="34" charset="0"/>
                <a:cs typeface="Arial" panose="020B0604020202020204" pitchFamily="34" charset="0"/>
              </a:rPr>
              <a:t/>
            </a:r>
            <a:br>
              <a:rPr lang="sl-SI" dirty="0" smtClean="0">
                <a:latin typeface="Arial Narrow" panose="020B0606020202030204" pitchFamily="34" charset="0"/>
                <a:cs typeface="Arial" panose="020B0604020202020204" pitchFamily="34" charset="0"/>
              </a:rPr>
            </a:br>
            <a:r>
              <a:rPr lang="sl-SI" dirty="0" smtClean="0">
                <a:latin typeface="Arial Narrow" panose="020B0606020202030204" pitchFamily="34" charset="0"/>
                <a:cs typeface="Arial" panose="020B0604020202020204" pitchFamily="34" charset="0"/>
              </a:rPr>
              <a:t/>
            </a:r>
            <a:br>
              <a:rPr lang="sl-SI" dirty="0" smtClean="0">
                <a:latin typeface="Arial Narrow" panose="020B0606020202030204" pitchFamily="34" charset="0"/>
                <a:cs typeface="Arial" panose="020B0604020202020204" pitchFamily="34" charset="0"/>
              </a:rPr>
            </a:br>
            <a:r>
              <a:rPr lang="sl-SI" sz="2800" dirty="0" smtClean="0">
                <a:latin typeface="Arial Narrow" panose="020B0606020202030204" pitchFamily="34" charset="0"/>
                <a:cs typeface="Arial" panose="020B0604020202020204" pitchFamily="34" charset="0"/>
              </a:rPr>
              <a:t>Če želiš, si lahko prebereš še opis filma, ki se skriva za filmskim platnom.</a:t>
            </a:r>
            <a:r>
              <a:rPr lang="sl-SI" dirty="0" smtClean="0">
                <a:latin typeface="Arial Narrow" panose="020B0606020202030204" pitchFamily="34" charset="0"/>
                <a:cs typeface="Arial" panose="020B0604020202020204" pitchFamily="34" charset="0"/>
              </a:rPr>
              <a:t/>
            </a:r>
            <a:br>
              <a:rPr lang="sl-SI" dirty="0" smtClean="0">
                <a:latin typeface="Arial Narrow" panose="020B0606020202030204" pitchFamily="34" charset="0"/>
                <a:cs typeface="Arial" panose="020B0604020202020204" pitchFamily="34" charset="0"/>
              </a:rPr>
            </a:br>
            <a:r>
              <a:rPr lang="sl-SI" dirty="0" smtClean="0">
                <a:latin typeface="Arial Narrow" panose="020B0606020202030204" pitchFamily="34" charset="0"/>
                <a:cs typeface="Arial" panose="020B0604020202020204" pitchFamily="34" charset="0"/>
              </a:rPr>
              <a:t> </a:t>
            </a:r>
            <a:endParaRPr lang="sl-SI" dirty="0">
              <a:latin typeface="Arial Narrow" panose="020B0606020202030204" pitchFamily="34" charset="0"/>
              <a:cs typeface="Arial" panose="020B0604020202020204" pitchFamily="34" charset="0"/>
            </a:endParaRPr>
          </a:p>
        </p:txBody>
      </p:sp>
      <p:sp>
        <p:nvSpPr>
          <p:cNvPr id="10" name="Pravokotnik 9"/>
          <p:cNvSpPr/>
          <p:nvPr/>
        </p:nvSpPr>
        <p:spPr>
          <a:xfrm>
            <a:off x="190586" y="4946489"/>
            <a:ext cx="5625370" cy="1815882"/>
          </a:xfrm>
          <a:prstGeom prst="rect">
            <a:avLst/>
          </a:prstGeom>
          <a:solidFill>
            <a:srgbClr val="FF0000"/>
          </a:solidFill>
          <a:ln w="76200">
            <a:solidFill>
              <a:srgbClr val="00CCFF"/>
            </a:solidFill>
          </a:ln>
        </p:spPr>
        <p:txBody>
          <a:bodyPr wrap="square">
            <a:spAutoFit/>
          </a:bodyPr>
          <a:lstStyle/>
          <a:p>
            <a:r>
              <a:rPr lang="sl-SI" sz="2800" dirty="0" smtClean="0">
                <a:solidFill>
                  <a:schemeClr val="bg1"/>
                </a:solidFill>
                <a:latin typeface="Arial Narrow" panose="020B0606020202030204" pitchFamily="34" charset="0"/>
              </a:rPr>
              <a:t>Če te ogled ali opis film ne zanima </a:t>
            </a:r>
            <a:br>
              <a:rPr lang="sl-SI" sz="2800" dirty="0" smtClean="0">
                <a:solidFill>
                  <a:schemeClr val="bg1"/>
                </a:solidFill>
                <a:latin typeface="Arial Narrow" panose="020B0606020202030204" pitchFamily="34" charset="0"/>
              </a:rPr>
            </a:br>
            <a:r>
              <a:rPr lang="sl-SI" sz="2800" dirty="0" smtClean="0">
                <a:solidFill>
                  <a:schemeClr val="bg1"/>
                </a:solidFill>
                <a:latin typeface="Arial Narrow" panose="020B0606020202030204" pitchFamily="34" charset="0"/>
              </a:rPr>
              <a:t>se s klikom pomakni </a:t>
            </a:r>
            <a:r>
              <a:rPr lang="sl-SI" sz="2800" b="1" dirty="0" smtClean="0">
                <a:solidFill>
                  <a:schemeClr val="bg1"/>
                </a:solidFill>
                <a:latin typeface="Arial" panose="020B0604020202020204" pitchFamily="34" charset="0"/>
                <a:cs typeface="Arial" panose="020B0604020202020204" pitchFamily="34" charset="0"/>
              </a:rPr>
              <a:t>naprej. </a:t>
            </a:r>
            <a:r>
              <a:rPr lang="sl-SI" sz="2800" dirty="0" smtClean="0">
                <a:solidFill>
                  <a:schemeClr val="bg1"/>
                </a:solidFill>
                <a:latin typeface="Arial Narrow" panose="020B0606020202030204" pitchFamily="34" charset="0"/>
              </a:rPr>
              <a:t/>
            </a:r>
            <a:br>
              <a:rPr lang="sl-SI" sz="2800" dirty="0" smtClean="0">
                <a:solidFill>
                  <a:schemeClr val="bg1"/>
                </a:solidFill>
                <a:latin typeface="Arial Narrow" panose="020B0606020202030204" pitchFamily="34" charset="0"/>
              </a:rPr>
            </a:br>
            <a:r>
              <a:rPr lang="sl-SI" sz="2800" dirty="0" smtClean="0">
                <a:solidFill>
                  <a:schemeClr val="bg1"/>
                </a:solidFill>
                <a:latin typeface="Arial Narrow" panose="020B0606020202030204" pitchFamily="34" charset="0"/>
              </a:rPr>
              <a:t> Pazi na link za povezavo </a:t>
            </a:r>
            <a:br>
              <a:rPr lang="sl-SI" sz="2800" dirty="0" smtClean="0">
                <a:solidFill>
                  <a:schemeClr val="bg1"/>
                </a:solidFill>
                <a:latin typeface="Arial Narrow" panose="020B0606020202030204" pitchFamily="34" charset="0"/>
              </a:rPr>
            </a:br>
            <a:r>
              <a:rPr lang="sl-SI" sz="2800" dirty="0" smtClean="0">
                <a:solidFill>
                  <a:schemeClr val="bg1"/>
                </a:solidFill>
                <a:latin typeface="Arial Narrow" panose="020B0606020202030204" pitchFamily="34" charset="0"/>
              </a:rPr>
              <a:t>na katero te opozarja slika.  </a:t>
            </a:r>
            <a:endParaRPr lang="sl-SI" sz="2800" dirty="0">
              <a:solidFill>
                <a:schemeClr val="bg1"/>
              </a:solidFill>
              <a:latin typeface="Arial Narrow" panose="020B0606020202030204" pitchFamily="34"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553" y="5423428"/>
            <a:ext cx="1553042" cy="12517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6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290253" y="280241"/>
            <a:ext cx="6419896" cy="6397398"/>
          </a:xfrm>
        </p:spPr>
        <p:txBody>
          <a:bodyPr>
            <a:normAutofit/>
          </a:bodyPr>
          <a:lstStyle/>
          <a:p>
            <a:r>
              <a:rPr lang="sl-SI" sz="3200" b="1" dirty="0"/>
              <a:t>1</a:t>
            </a:r>
            <a:r>
              <a:rPr lang="sl-SI" sz="3200" b="1" dirty="0" smtClean="0"/>
              <a:t>. film</a:t>
            </a:r>
            <a:r>
              <a:rPr lang="sl-SI" sz="3200" b="1" dirty="0"/>
              <a:t>: </a:t>
            </a:r>
            <a:r>
              <a:rPr lang="sl-SI" sz="3200" b="1" dirty="0" smtClean="0"/>
              <a:t>Miki miška - Dirigent </a:t>
            </a:r>
            <a:r>
              <a:rPr lang="sl-SI" b="1" dirty="0" smtClean="0"/>
              <a:t> </a:t>
            </a:r>
            <a:br>
              <a:rPr lang="sl-SI" b="1" dirty="0" smtClean="0"/>
            </a:br>
            <a:r>
              <a:rPr lang="sl-SI" b="1" dirty="0" smtClean="0"/>
              <a:t>                       </a:t>
            </a:r>
            <a:r>
              <a:rPr lang="sl-SI" sz="2400" b="1" dirty="0" smtClean="0"/>
              <a:t>režija </a:t>
            </a:r>
            <a:r>
              <a:rPr lang="sl-SI" sz="2400" dirty="0" smtClean="0"/>
              <a:t>Walt Disney </a:t>
            </a:r>
            <a:r>
              <a:rPr lang="sl-SI" sz="2400" b="1" dirty="0"/>
              <a:t>(</a:t>
            </a:r>
            <a:r>
              <a:rPr lang="sl-SI" sz="2400" b="1" dirty="0" smtClean="0"/>
              <a:t>1928)</a:t>
            </a:r>
            <a:br>
              <a:rPr lang="sl-SI" sz="2400" b="1" dirty="0" smtClean="0"/>
            </a:br>
            <a:r>
              <a:rPr lang="sl-SI" sz="3500" dirty="0"/>
              <a:t> </a:t>
            </a:r>
            <a:r>
              <a:rPr lang="sl-SI" sz="3500" dirty="0" smtClean="0"/>
              <a:t/>
            </a:r>
            <a:br>
              <a:rPr lang="sl-SI" sz="3500" dirty="0" smtClean="0"/>
            </a:br>
            <a:r>
              <a:rPr lang="sl-SI" sz="2000" b="1" dirty="0"/>
              <a:t>Miki Miška</a:t>
            </a:r>
            <a:r>
              <a:rPr lang="sl-SI" sz="2000" dirty="0"/>
              <a:t> je najbolj </a:t>
            </a:r>
            <a:r>
              <a:rPr lang="sl-SI" sz="2000" dirty="0" smtClean="0"/>
              <a:t>znan </a:t>
            </a:r>
            <a:r>
              <a:rPr lang="sl-SI" sz="2000" dirty="0"/>
              <a:t>junak stripov in </a:t>
            </a:r>
            <a:r>
              <a:rPr lang="sl-SI" sz="2000" dirty="0" smtClean="0"/>
              <a:t>animiranih </a:t>
            </a:r>
            <a:r>
              <a:rPr lang="sl-SI" sz="2000" dirty="0"/>
              <a:t>filmov Walta </a:t>
            </a:r>
            <a:r>
              <a:rPr lang="sl-SI" sz="2000" dirty="0" err="1" smtClean="0"/>
              <a:t>Disneya</a:t>
            </a:r>
            <a:r>
              <a:rPr lang="sl-SI" sz="2000" dirty="0" smtClean="0"/>
              <a:t>. To podjetje snema otroške filme.  </a:t>
            </a:r>
            <a:br>
              <a:rPr lang="sl-SI" sz="2000"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r>
              <a:rPr lang="sl-SI" dirty="0" smtClean="0"/>
              <a:t/>
            </a:r>
            <a:br>
              <a:rPr lang="sl-SI" dirty="0" smtClean="0"/>
            </a:br>
            <a:endParaRPr lang="sl-SI" dirty="0" smtClean="0"/>
          </a:p>
          <a:p>
            <a:pPr marL="514350" indent="-514350">
              <a:buAutoNum type="arabicPeriod"/>
            </a:pPr>
            <a:endParaRPr lang="sl-SI" dirty="0" smtClean="0"/>
          </a:p>
          <a:p>
            <a:r>
              <a:rPr lang="sl-SI" sz="2000" dirty="0" smtClean="0"/>
              <a:t>Podjetje </a:t>
            </a:r>
            <a:r>
              <a:rPr lang="sl-SI" sz="2000" dirty="0"/>
              <a:t>Disney je za Mikijev rojstni dan določilo 18. </a:t>
            </a:r>
            <a:r>
              <a:rPr lang="sl-SI" sz="2000" dirty="0" smtClean="0"/>
              <a:t>november 1928. V </a:t>
            </a:r>
            <a:r>
              <a:rPr lang="sl-SI" sz="2000" dirty="0"/>
              <a:t>Sloveniji se </a:t>
            </a:r>
            <a:r>
              <a:rPr lang="sl-SI" sz="2000" dirty="0" smtClean="0"/>
              <a:t>je ta junak pojavil v stripu časopisa</a:t>
            </a:r>
            <a:r>
              <a:rPr lang="sl-SI" sz="2000" dirty="0"/>
              <a:t> </a:t>
            </a:r>
            <a:r>
              <a:rPr lang="sl-SI" sz="2000" dirty="0" smtClean="0"/>
              <a:t>Jutro leta 1930.</a:t>
            </a:r>
            <a:endParaRPr lang="sl-SI" sz="2000" dirty="0"/>
          </a:p>
        </p:txBody>
      </p:sp>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23" y="616225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Pravokotnik 1"/>
          <p:cNvSpPr/>
          <p:nvPr/>
        </p:nvSpPr>
        <p:spPr>
          <a:xfrm>
            <a:off x="387358" y="5281697"/>
            <a:ext cx="7433477" cy="954107"/>
          </a:xfrm>
          <a:prstGeom prst="rect">
            <a:avLst/>
          </a:prstGeom>
        </p:spPr>
        <p:txBody>
          <a:bodyPr wrap="square">
            <a:spAutoFit/>
          </a:bodyPr>
          <a:lstStyle/>
          <a:p>
            <a:r>
              <a:rPr lang="sl-SI" sz="2800" dirty="0"/>
              <a:t>Glasba: </a:t>
            </a:r>
            <a:r>
              <a:rPr lang="sl-SI" sz="2800" b="1" dirty="0" err="1" smtClean="0">
                <a:solidFill>
                  <a:schemeClr val="accent5">
                    <a:lumMod val="75000"/>
                  </a:schemeClr>
                </a:solidFill>
              </a:rPr>
              <a:t>Johannes</a:t>
            </a:r>
            <a:r>
              <a:rPr lang="sl-SI" sz="2800" b="1" dirty="0" smtClean="0">
                <a:solidFill>
                  <a:schemeClr val="accent5">
                    <a:lumMod val="75000"/>
                  </a:schemeClr>
                </a:solidFill>
              </a:rPr>
              <a:t> Brahms </a:t>
            </a:r>
            <a:br>
              <a:rPr lang="sl-SI" sz="2800" b="1" dirty="0" smtClean="0">
                <a:solidFill>
                  <a:schemeClr val="accent5">
                    <a:lumMod val="75000"/>
                  </a:schemeClr>
                </a:solidFill>
              </a:rPr>
            </a:br>
            <a:r>
              <a:rPr lang="sl-SI" sz="2800" b="1" dirty="0" smtClean="0">
                <a:solidFill>
                  <a:schemeClr val="accent5">
                    <a:lumMod val="75000"/>
                  </a:schemeClr>
                </a:solidFill>
              </a:rPr>
              <a:t>             Uspavanka</a:t>
            </a:r>
            <a:endParaRPr lang="sl-SI" b="1" dirty="0">
              <a:solidFill>
                <a:schemeClr val="accent5">
                  <a:lumMod val="75000"/>
                </a:schemeClr>
              </a:solidFill>
            </a:endParaRPr>
          </a:p>
        </p:txBody>
      </p:sp>
      <p:sp>
        <p:nvSpPr>
          <p:cNvPr id="3" name="Pravokotnik 2"/>
          <p:cNvSpPr/>
          <p:nvPr/>
        </p:nvSpPr>
        <p:spPr>
          <a:xfrm>
            <a:off x="1415759" y="6287444"/>
            <a:ext cx="6405076" cy="338554"/>
          </a:xfrm>
          <a:prstGeom prst="rect">
            <a:avLst/>
          </a:prstGeom>
        </p:spPr>
        <p:txBody>
          <a:bodyPr wrap="square">
            <a:spAutoFit/>
          </a:bodyPr>
          <a:lstStyle/>
          <a:p>
            <a:r>
              <a:rPr lang="sl-SI"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https://www.youtube.com/watch?v=dWLhKS6q8Ck&amp;t=19s</a:t>
            </a:r>
            <a:r>
              <a:rPr lang="sl-SI" sz="1600" dirty="0">
                <a:latin typeface="Tahoma" panose="020B0604030504040204" pitchFamily="34" charset="0"/>
                <a:ea typeface="Calibri" panose="020F0502020204030204" pitchFamily="34" charset="0"/>
                <a:cs typeface="Times New Roman" panose="02020603050405020304" pitchFamily="18" charset="0"/>
              </a:rPr>
              <a:t> </a:t>
            </a:r>
            <a:endParaRPr lang="sl-SI" sz="1600" dirty="0"/>
          </a:p>
        </p:txBody>
      </p:sp>
      <p:pic>
        <p:nvPicPr>
          <p:cNvPr id="1028" name="Picture 4" descr="Disney mickey mouse franc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990" y="1390192"/>
            <a:ext cx="5004687" cy="5172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ney will pause production of some live films amid coronavirus pandemic -  C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8096" y="2165722"/>
            <a:ext cx="3586682" cy="2065545"/>
          </a:xfrm>
          <a:prstGeom prst="rect">
            <a:avLst/>
          </a:prstGeom>
          <a:noFill/>
          <a:extLst>
            <a:ext uri="{909E8E84-426E-40DD-AFC4-6F175D3DCCD1}">
              <a14:hiddenFill xmlns:a14="http://schemas.microsoft.com/office/drawing/2010/main">
                <a:solidFill>
                  <a:srgbClr val="FFFFFF"/>
                </a:solidFill>
              </a14:hiddenFill>
            </a:ext>
          </a:extLst>
        </p:spPr>
      </p:pic>
      <p:sp>
        <p:nvSpPr>
          <p:cNvPr id="17" name="Pravokotnik 16"/>
          <p:cNvSpPr/>
          <p:nvPr/>
        </p:nvSpPr>
        <p:spPr>
          <a:xfrm>
            <a:off x="290253" y="1380442"/>
            <a:ext cx="6588219" cy="3836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19294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381969" y="371904"/>
            <a:ext cx="5489442" cy="5933367"/>
          </a:xfrm>
        </p:spPr>
        <p:txBody>
          <a:bodyPr>
            <a:normAutofit fontScale="92500"/>
          </a:bodyPr>
          <a:lstStyle/>
          <a:p>
            <a:r>
              <a:rPr lang="sl-SI" sz="3200" b="1" dirty="0"/>
              <a:t>2</a:t>
            </a:r>
            <a:r>
              <a:rPr lang="sl-SI" sz="3200" b="1" dirty="0" smtClean="0"/>
              <a:t>. film: </a:t>
            </a:r>
            <a:r>
              <a:rPr lang="sl-SI" sz="3200" b="1" dirty="0" err="1" smtClean="0">
                <a:solidFill>
                  <a:schemeClr val="accent5">
                    <a:lumMod val="75000"/>
                  </a:schemeClr>
                </a:solidFill>
              </a:rPr>
              <a:t>Amadeus</a:t>
            </a:r>
            <a:r>
              <a:rPr lang="sl-SI" sz="3200" b="1" dirty="0" smtClean="0"/>
              <a:t> </a:t>
            </a:r>
            <a:br>
              <a:rPr lang="sl-SI" sz="3200" b="1" dirty="0" smtClean="0"/>
            </a:br>
            <a:r>
              <a:rPr lang="sl-SI" sz="2000" b="1" dirty="0" smtClean="0"/>
              <a:t>(</a:t>
            </a:r>
            <a:r>
              <a:rPr lang="sl-SI" sz="2600" b="1" dirty="0" err="1" smtClean="0"/>
              <a:t>Amadeus</a:t>
            </a:r>
            <a:r>
              <a:rPr lang="sl-SI" sz="2600" b="1" dirty="0" smtClean="0"/>
              <a:t>, režija Miloš Forman, 1984)</a:t>
            </a:r>
            <a:br>
              <a:rPr lang="sl-SI" sz="2600" b="1" dirty="0" smtClean="0"/>
            </a:br>
            <a:r>
              <a:rPr lang="sl-SI" sz="3200" b="1" dirty="0" smtClean="0"/>
              <a:t/>
            </a:r>
            <a:br>
              <a:rPr lang="sl-SI" sz="3200" b="1" dirty="0" smtClean="0"/>
            </a:br>
            <a:r>
              <a:rPr lang="sl-SI" b="1" i="1" dirty="0" err="1"/>
              <a:t>Amadeus</a:t>
            </a:r>
            <a:r>
              <a:rPr lang="sl-SI" dirty="0"/>
              <a:t> je </a:t>
            </a:r>
            <a:r>
              <a:rPr lang="sl-SI" dirty="0" smtClean="0"/>
              <a:t>film o znanem </a:t>
            </a:r>
            <a:r>
              <a:rPr lang="sl-SI" dirty="0" smtClean="0"/>
              <a:t>skladatelju </a:t>
            </a:r>
            <a:r>
              <a:rPr lang="sl-SI" b="1" dirty="0" smtClean="0"/>
              <a:t>Wolfgangu</a:t>
            </a:r>
            <a:r>
              <a:rPr lang="sl-SI" dirty="0" smtClean="0"/>
              <a:t> </a:t>
            </a:r>
            <a:r>
              <a:rPr lang="sl-SI" dirty="0" err="1" smtClean="0"/>
              <a:t>Amadeusu</a:t>
            </a:r>
            <a:r>
              <a:rPr lang="sl-SI" dirty="0" smtClean="0"/>
              <a:t> Mozartu. </a:t>
            </a:r>
            <a:r>
              <a:rPr lang="sl-SI" dirty="0"/>
              <a:t>Mozartova glasba tudi prevladuje v glasbeni podlagi </a:t>
            </a:r>
            <a:r>
              <a:rPr lang="sl-SI" dirty="0" smtClean="0"/>
              <a:t>celotnega filma. </a:t>
            </a:r>
            <a:endParaRPr lang="sl-SI" dirty="0"/>
          </a:p>
          <a:p>
            <a:r>
              <a:rPr lang="sl-SI" dirty="0" smtClean="0"/>
              <a:t>S filmom so </a:t>
            </a:r>
            <a:r>
              <a:rPr lang="sl-SI" dirty="0" smtClean="0"/>
              <a:t>ustvarjalci </a:t>
            </a:r>
            <a:r>
              <a:rPr lang="sl-SI" dirty="0" smtClean="0"/>
              <a:t>zaslužili 90 </a:t>
            </a:r>
            <a:r>
              <a:rPr lang="sl-SI" dirty="0"/>
              <a:t>milijonov </a:t>
            </a:r>
            <a:r>
              <a:rPr lang="sl-SI" dirty="0" smtClean="0"/>
              <a:t>dolarjev.</a:t>
            </a:r>
          </a:p>
          <a:p>
            <a:r>
              <a:rPr lang="sl-SI" dirty="0" smtClean="0"/>
              <a:t>Kritiki </a:t>
            </a:r>
            <a:r>
              <a:rPr lang="sl-SI" dirty="0"/>
              <a:t>ga označujejo za enega najboljših filmov vseh </a:t>
            </a:r>
            <a:r>
              <a:rPr lang="sl-SI" dirty="0" smtClean="0"/>
              <a:t>časov. Predlagali so, da naj dobi </a:t>
            </a:r>
            <a:r>
              <a:rPr lang="sl-SI" dirty="0"/>
              <a:t>53 filmskih </a:t>
            </a:r>
            <a:r>
              <a:rPr lang="sl-SI" dirty="0" smtClean="0"/>
              <a:t>nagrad. Dobil jih je </a:t>
            </a:r>
            <a:r>
              <a:rPr lang="sl-SI" dirty="0"/>
              <a:t>40, tudi osem </a:t>
            </a:r>
            <a:r>
              <a:rPr lang="sl-SI" dirty="0" smtClean="0"/>
              <a:t>oskarjev.</a:t>
            </a:r>
          </a:p>
          <a:p>
            <a:r>
              <a:rPr lang="sl-SI" dirty="0" smtClean="0"/>
              <a:t>Leta </a:t>
            </a:r>
            <a:r>
              <a:rPr lang="sl-SI" dirty="0"/>
              <a:t>1998 ga je Ameriški filmski inštitut uvrstil </a:t>
            </a:r>
            <a:r>
              <a:rPr lang="sl-SI" dirty="0" smtClean="0"/>
              <a:t>med 50 </a:t>
            </a:r>
            <a:r>
              <a:rPr lang="sl-SI" dirty="0"/>
              <a:t>najboljših ameriških filmov vseh časov. </a:t>
            </a:r>
            <a:r>
              <a:rPr lang="sl-SI" sz="3200" b="1" dirty="0" smtClean="0"/>
              <a:t/>
            </a:r>
            <a:br>
              <a:rPr lang="sl-SI" sz="3200" b="1" dirty="0" smtClean="0"/>
            </a:br>
            <a:r>
              <a:rPr lang="sl-SI" sz="3200" b="1" dirty="0" smtClean="0"/>
              <a:t/>
            </a:r>
            <a:br>
              <a:rPr lang="sl-SI" sz="3200" b="1" dirty="0" smtClean="0"/>
            </a:br>
            <a:r>
              <a:rPr lang="sl-SI" sz="3200" b="1" dirty="0" smtClean="0">
                <a:latin typeface="Arial Narrow" panose="020B0606020202030204" pitchFamily="34" charset="0"/>
              </a:rPr>
              <a:t>Glasba: </a:t>
            </a:r>
            <a:r>
              <a:rPr lang="sl-SI" sz="3200" b="1" dirty="0" smtClean="0">
                <a:solidFill>
                  <a:schemeClr val="accent5">
                    <a:lumMod val="75000"/>
                  </a:schemeClr>
                </a:solidFill>
                <a:latin typeface="Arial Narrow" panose="020B0606020202030204" pitchFamily="34" charset="0"/>
              </a:rPr>
              <a:t>Wolfgang </a:t>
            </a:r>
            <a:r>
              <a:rPr lang="sl-SI" sz="3200" b="1" dirty="0" err="1" smtClean="0">
                <a:solidFill>
                  <a:schemeClr val="accent5">
                    <a:lumMod val="75000"/>
                  </a:schemeClr>
                </a:solidFill>
                <a:latin typeface="Arial Narrow" panose="020B0606020202030204" pitchFamily="34" charset="0"/>
              </a:rPr>
              <a:t>Amadeus</a:t>
            </a:r>
            <a:r>
              <a:rPr lang="sl-SI" sz="3200" b="1" dirty="0" smtClean="0">
                <a:solidFill>
                  <a:schemeClr val="accent5">
                    <a:lumMod val="75000"/>
                  </a:schemeClr>
                </a:solidFill>
                <a:latin typeface="Arial Narrow" panose="020B0606020202030204" pitchFamily="34" charset="0"/>
              </a:rPr>
              <a:t> Mozart</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a:r>
            <a:br>
              <a:rPr lang="sl-SI" sz="3200" b="1" dirty="0" smtClean="0">
                <a:solidFill>
                  <a:schemeClr val="accent5">
                    <a:lumMod val="75000"/>
                  </a:schemeClr>
                </a:solidFill>
                <a:latin typeface="Arial Narrow" panose="020B0606020202030204" pitchFamily="34" charset="0"/>
              </a:rPr>
            </a:br>
            <a:r>
              <a:rPr lang="sl-SI" sz="3200" b="1" dirty="0" smtClean="0">
                <a:solidFill>
                  <a:schemeClr val="accent5">
                    <a:lumMod val="75000"/>
                  </a:schemeClr>
                </a:solidFill>
                <a:latin typeface="Arial Narrow" panose="020B0606020202030204" pitchFamily="34" charset="0"/>
              </a:rPr>
              <a:t> Opera Čarobna piščal, </a:t>
            </a:r>
            <a:r>
              <a:rPr lang="sl-SI" sz="2600" dirty="0" smtClean="0">
                <a:solidFill>
                  <a:schemeClr val="accent5">
                    <a:lumMod val="75000"/>
                  </a:schemeClr>
                </a:solidFill>
                <a:latin typeface="Arial Narrow" panose="020B0606020202030204" pitchFamily="34" charset="0"/>
              </a:rPr>
              <a:t>arija Kraljice noči.</a:t>
            </a:r>
            <a:endParaRPr lang="sl-SI" sz="3200" dirty="0" smtClean="0">
              <a:solidFill>
                <a:schemeClr val="accent5">
                  <a:lumMod val="75000"/>
                </a:schemeClr>
              </a:solidFill>
              <a:latin typeface="Arial Narrow" panose="020B0606020202030204" pitchFamily="34" charset="0"/>
            </a:endParaRPr>
          </a:p>
          <a:p>
            <a:pPr>
              <a:lnSpc>
                <a:spcPct val="150000"/>
              </a:lnSpc>
              <a:spcBef>
                <a:spcPts val="0"/>
              </a:spcBef>
            </a:pPr>
            <a:endParaRPr lang="sl-SI" sz="3200" dirty="0"/>
          </a:p>
        </p:txBody>
      </p:sp>
      <p:sp>
        <p:nvSpPr>
          <p:cNvPr id="5" name="Pravokotnik 4"/>
          <p:cNvSpPr/>
          <p:nvPr/>
        </p:nvSpPr>
        <p:spPr>
          <a:xfrm>
            <a:off x="951489" y="6274137"/>
            <a:ext cx="5437194" cy="369332"/>
          </a:xfrm>
          <a:prstGeom prst="rect">
            <a:avLst/>
          </a:prstGeom>
        </p:spPr>
        <p:txBody>
          <a:bodyPr wrap="none">
            <a:spAutoFit/>
          </a:bodyPr>
          <a:lstStyle/>
          <a:p>
            <a:r>
              <a:rPr lang="sl-SI" dirty="0" smtClean="0">
                <a:hlinkClick r:id="rId2"/>
              </a:rPr>
              <a:t>https://www.youtube.com/watch?v=5wfp8EB179g</a:t>
            </a:r>
            <a:r>
              <a:rPr lang="sl-SI" dirty="0" smtClean="0"/>
              <a:t> </a:t>
            </a:r>
            <a:endParaRPr lang="sl-SI" dirty="0"/>
          </a:p>
        </p:txBody>
      </p:sp>
      <p:pic>
        <p:nvPicPr>
          <p:cNvPr id="35842" name="Picture 2" descr="Film 5000 - Reviews - Amadeus (1984)"/>
          <p:cNvPicPr>
            <a:picLocks noChangeAspect="1" noChangeArrowheads="1"/>
          </p:cNvPicPr>
          <p:nvPr/>
        </p:nvPicPr>
        <p:blipFill>
          <a:blip r:embed="rId3" cstate="print"/>
          <a:srcRect/>
          <a:stretch>
            <a:fillRect/>
          </a:stretch>
        </p:blipFill>
        <p:spPr bwMode="auto">
          <a:xfrm>
            <a:off x="6141492" y="218364"/>
            <a:ext cx="5818495" cy="6425105"/>
          </a:xfrm>
          <a:prstGeom prst="rect">
            <a:avLst/>
          </a:prstGeom>
          <a:noFill/>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53" y="617320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220832" y="1479650"/>
            <a:ext cx="5811715" cy="29580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829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p:cNvSpPr>
            <a:spLocks noGrp="1"/>
          </p:cNvSpPr>
          <p:nvPr>
            <p:ph type="body" sz="half" idx="2"/>
          </p:nvPr>
        </p:nvSpPr>
        <p:spPr>
          <a:xfrm>
            <a:off x="614149" y="139880"/>
            <a:ext cx="6419896" cy="6397398"/>
          </a:xfrm>
        </p:spPr>
        <p:txBody>
          <a:bodyPr>
            <a:normAutofit/>
          </a:bodyPr>
          <a:lstStyle/>
          <a:p>
            <a:r>
              <a:rPr lang="sl-SI" sz="3200" b="1" dirty="0"/>
              <a:t>3</a:t>
            </a:r>
            <a:r>
              <a:rPr lang="sl-SI" sz="3200" b="1" dirty="0" smtClean="0"/>
              <a:t>. film</a:t>
            </a:r>
            <a:r>
              <a:rPr lang="sl-SI" sz="3200" b="1" dirty="0"/>
              <a:t>: </a:t>
            </a:r>
            <a:r>
              <a:rPr lang="sl-SI" sz="3200" b="1" dirty="0" smtClean="0"/>
              <a:t>Mačji koncert </a:t>
            </a:r>
            <a:r>
              <a:rPr lang="sl-SI" b="1" dirty="0" smtClean="0"/>
              <a:t>(</a:t>
            </a:r>
            <a:r>
              <a:rPr lang="sl-SI" b="1" dirty="0" err="1" smtClean="0"/>
              <a:t>The</a:t>
            </a:r>
            <a:r>
              <a:rPr lang="sl-SI" b="1" dirty="0" smtClean="0"/>
              <a:t> </a:t>
            </a:r>
            <a:r>
              <a:rPr lang="sl-SI" b="1" dirty="0" err="1" smtClean="0"/>
              <a:t>Cat</a:t>
            </a:r>
            <a:r>
              <a:rPr lang="sl-SI" b="1" dirty="0" smtClean="0"/>
              <a:t> </a:t>
            </a:r>
            <a:r>
              <a:rPr lang="sl-SI" b="1" dirty="0" err="1" smtClean="0"/>
              <a:t>Concerto</a:t>
            </a:r>
            <a:r>
              <a:rPr lang="sl-SI" b="1" dirty="0" smtClean="0"/>
              <a:t>, </a:t>
            </a:r>
            <a:br>
              <a:rPr lang="sl-SI" b="1" dirty="0" smtClean="0"/>
            </a:br>
            <a:r>
              <a:rPr lang="sl-SI" sz="2400" b="1" dirty="0" smtClean="0"/>
              <a:t>režija </a:t>
            </a:r>
            <a:r>
              <a:rPr lang="sl-SI" sz="2400" dirty="0" smtClean="0"/>
              <a:t>William </a:t>
            </a:r>
            <a:r>
              <a:rPr lang="sl-SI" sz="2400" dirty="0" err="1" smtClean="0"/>
              <a:t>Hanna</a:t>
            </a:r>
            <a:r>
              <a:rPr lang="sl-SI" sz="2400" dirty="0" smtClean="0"/>
              <a:t> </a:t>
            </a:r>
            <a:r>
              <a:rPr lang="sl-SI" sz="2400" dirty="0"/>
              <a:t>in </a:t>
            </a:r>
            <a:r>
              <a:rPr lang="sl-SI" sz="2400" dirty="0" smtClean="0"/>
              <a:t>Joseph Barbara </a:t>
            </a:r>
            <a:r>
              <a:rPr lang="sl-SI" sz="2400" b="1" dirty="0"/>
              <a:t>(</a:t>
            </a:r>
            <a:r>
              <a:rPr lang="sl-SI" sz="2400" b="1" dirty="0" smtClean="0"/>
              <a:t>1947)</a:t>
            </a:r>
            <a:br>
              <a:rPr lang="sl-SI" sz="2400" b="1" dirty="0" smtClean="0"/>
            </a:br>
            <a:r>
              <a:rPr lang="sl-SI" sz="3500" dirty="0"/>
              <a:t> </a:t>
            </a:r>
            <a:r>
              <a:rPr lang="sl-SI" sz="3500" dirty="0" smtClean="0"/>
              <a:t/>
            </a:r>
            <a:br>
              <a:rPr lang="sl-SI" sz="3500" dirty="0" smtClean="0"/>
            </a:br>
            <a:r>
              <a:rPr lang="sl-SI" sz="2400" dirty="0" smtClean="0"/>
              <a:t>Risanka prikazuje večno tekmovalnost med mačkom Tomom in miškom </a:t>
            </a:r>
            <a:r>
              <a:rPr lang="sl-SI" sz="2400" dirty="0" err="1" smtClean="0"/>
              <a:t>Jerryem</a:t>
            </a:r>
            <a:r>
              <a:rPr lang="sl-SI" sz="2400" dirty="0" smtClean="0"/>
              <a:t>. Tom je pripravil klavirski koncert, a pri tem zmotil miška </a:t>
            </a:r>
            <a:r>
              <a:rPr lang="sl-SI" sz="2400" dirty="0" err="1" smtClean="0"/>
              <a:t>Jerrya</a:t>
            </a:r>
            <a:r>
              <a:rPr lang="sl-SI" sz="2400" dirty="0" smtClean="0"/>
              <a:t> pri njegovem počitku. </a:t>
            </a:r>
            <a:br>
              <a:rPr lang="sl-SI" sz="2400" dirty="0" smtClean="0"/>
            </a:br>
            <a:r>
              <a:rPr lang="sl-SI" sz="2400" dirty="0" smtClean="0"/>
              <a:t/>
            </a:r>
            <a:br>
              <a:rPr lang="sl-SI" sz="2400" dirty="0" smtClean="0"/>
            </a:br>
            <a:r>
              <a:rPr lang="sl-SI" sz="2800" dirty="0" smtClean="0"/>
              <a:t>Glasba: </a:t>
            </a:r>
            <a:r>
              <a:rPr lang="sl-SI" sz="2400" dirty="0" smtClean="0"/>
              <a:t>Franz </a:t>
            </a:r>
            <a:r>
              <a:rPr lang="sl-SI" sz="2400" dirty="0"/>
              <a:t>Liszt: </a:t>
            </a:r>
            <a:r>
              <a:rPr lang="sl-SI" sz="2400" b="1" dirty="0"/>
              <a:t>Madžarska </a:t>
            </a:r>
            <a:r>
              <a:rPr lang="sl-SI" sz="2400" b="1" dirty="0" smtClean="0"/>
              <a:t>rapsodija</a:t>
            </a:r>
            <a:br>
              <a:rPr lang="sl-SI" sz="2400" b="1" dirty="0" smtClean="0"/>
            </a:br>
            <a:endParaRPr lang="sl-SI" sz="3200" dirty="0"/>
          </a:p>
        </p:txBody>
      </p:sp>
      <p:pic>
        <p:nvPicPr>
          <p:cNvPr id="4100" name="Picture 4" descr="The Cat Concerto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326" y="139880"/>
            <a:ext cx="4646704" cy="65774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46" y="3633380"/>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617" y="593696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Pravokotnik 6"/>
          <p:cNvSpPr/>
          <p:nvPr/>
        </p:nvSpPr>
        <p:spPr>
          <a:xfrm>
            <a:off x="308830" y="1338594"/>
            <a:ext cx="7007469" cy="1574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Ograda besedila 3"/>
          <p:cNvSpPr txBox="1">
            <a:spLocks/>
          </p:cNvSpPr>
          <p:nvPr/>
        </p:nvSpPr>
        <p:spPr>
          <a:xfrm>
            <a:off x="1626183" y="3691123"/>
            <a:ext cx="6419896" cy="521994"/>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4"/>
              </a:rPr>
              <a:t>https://www.youtube.com/watch?v=QpEfHVFilRc</a:t>
            </a:r>
            <a:endParaRPr lang="sl-SI" sz="3200" dirty="0"/>
          </a:p>
        </p:txBody>
      </p:sp>
      <p:sp>
        <p:nvSpPr>
          <p:cNvPr id="10" name="Ograda besedila 3"/>
          <p:cNvSpPr txBox="1">
            <a:spLocks/>
          </p:cNvSpPr>
          <p:nvPr/>
        </p:nvSpPr>
        <p:spPr>
          <a:xfrm>
            <a:off x="602617" y="4285151"/>
            <a:ext cx="6419896" cy="1473811"/>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dirty="0" smtClean="0"/>
              <a:t>Ta risanka je s svojo močjo glasbe odločilno vplivala na danes znanega pianista Lang </a:t>
            </a:r>
            <a:r>
              <a:rPr lang="sl-SI" dirty="0" err="1" smtClean="0"/>
              <a:t>Lang</a:t>
            </a:r>
            <a:r>
              <a:rPr lang="sl-SI" dirty="0" smtClean="0"/>
              <a:t>, ki se je rodil v Kitajski. Pri dveh letih je gledal to znano risanko in se odločil, da bo tudi on igral klavir. Danes je svetovno znan pianist. Oglej si ga na koncertu, kako izvaja isto skladbo, kot pianist Tom v risanki.   </a:t>
            </a:r>
            <a:endParaRPr lang="sl-SI" sz="3200" dirty="0"/>
          </a:p>
        </p:txBody>
      </p:sp>
      <p:sp>
        <p:nvSpPr>
          <p:cNvPr id="11" name="Ograda besedila 3"/>
          <p:cNvSpPr txBox="1">
            <a:spLocks/>
          </p:cNvSpPr>
          <p:nvPr/>
        </p:nvSpPr>
        <p:spPr>
          <a:xfrm>
            <a:off x="1626183" y="5959489"/>
            <a:ext cx="6419896" cy="529465"/>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r>
              <a:rPr lang="sl-SI" u="sng" dirty="0" smtClean="0">
                <a:hlinkClick r:id="rId5"/>
              </a:rPr>
              <a:t>https://www.youtube.com/watch?v=6oGEN7oS2z4</a:t>
            </a:r>
            <a:endParaRPr lang="sl-SI" sz="3200" dirty="0"/>
          </a:p>
        </p:txBody>
      </p:sp>
      <p:sp>
        <p:nvSpPr>
          <p:cNvPr id="12" name="Pravokotnik 11"/>
          <p:cNvSpPr/>
          <p:nvPr/>
        </p:nvSpPr>
        <p:spPr>
          <a:xfrm>
            <a:off x="26576" y="4302716"/>
            <a:ext cx="7007469" cy="227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47450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549667" y="0"/>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16600" b="1" dirty="0" smtClean="0">
                <a:solidFill>
                  <a:srgbClr val="00FFFF"/>
                </a:solidFill>
              </a:rPr>
              <a:t>ODMOR</a:t>
            </a:r>
            <a:endParaRPr lang="sl-SI" altLang="sl-SI" sz="19900" b="1" dirty="0">
              <a:solidFill>
                <a:srgbClr val="00FF99"/>
              </a:solidFill>
              <a:latin typeface="Arial Black" pitchFamily="34" charset="0"/>
            </a:endParaRPr>
          </a:p>
        </p:txBody>
      </p:sp>
      <p:sp>
        <p:nvSpPr>
          <p:cNvPr id="7" name="Pravokotnik 12"/>
          <p:cNvSpPr>
            <a:spLocks noChangeArrowheads="1"/>
          </p:cNvSpPr>
          <p:nvPr/>
        </p:nvSpPr>
        <p:spPr bwMode="auto">
          <a:xfrm>
            <a:off x="259307" y="2225127"/>
            <a:ext cx="1172342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sl-SI" altLang="sl-SI" sz="3600" b="1" dirty="0">
                <a:latin typeface="Arial Narrow" pitchFamily="34" charset="0"/>
              </a:rPr>
              <a:t>Pred </a:t>
            </a:r>
            <a:r>
              <a:rPr lang="sl-SI" altLang="sl-SI" sz="3600" b="1" dirty="0" smtClean="0">
                <a:latin typeface="Arial Narrow" pitchFamily="34" charset="0"/>
              </a:rPr>
              <a:t>zaključkom današnjega kulturnega dne </a:t>
            </a:r>
            <a:r>
              <a:rPr lang="sl-SI" altLang="sl-SI" sz="3600" b="1" dirty="0">
                <a:latin typeface="Arial Narrow" pitchFamily="34" charset="0"/>
              </a:rPr>
              <a:t>se malo odpočij, pojdi na kratek sprehod, se razmigaj, poigraj in nato nadaljuj z delom, ki te čaka ob naslednjem kliku z miško.</a:t>
            </a:r>
          </a:p>
        </p:txBody>
      </p:sp>
      <p:pic>
        <p:nvPicPr>
          <p:cNvPr id="2050" name="Picture 2" descr="Zaščita otrok in mladoletni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82" y="3979453"/>
            <a:ext cx="12082818" cy="277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0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0598" y="-36262"/>
            <a:ext cx="12021402" cy="923330"/>
          </a:xfrm>
          <a:prstGeom prst="rect">
            <a:avLst/>
          </a:prstGeom>
        </p:spPr>
        <p:txBody>
          <a:bodyPr wrap="square">
            <a:spAutoFit/>
          </a:bodyPr>
          <a:lstStyle/>
          <a:p>
            <a:pPr>
              <a:lnSpc>
                <a:spcPct val="150000"/>
              </a:lnSpc>
              <a:spcAft>
                <a:spcPts val="0"/>
              </a:spcAft>
            </a:pP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Ob koncu današnjega kulturnega si izberi </a:t>
            </a:r>
            <a:r>
              <a:rPr lang="sl-SI" sz="2000" b="1" dirty="0" smtClean="0">
                <a:latin typeface="Arial Black" panose="020B0A04020102020204" pitchFamily="34" charset="0"/>
                <a:ea typeface="Calibri" panose="020F0502020204030204" pitchFamily="34" charset="0"/>
                <a:cs typeface="Times New Roman" panose="02020603050405020304" pitchFamily="18" charset="0"/>
              </a:rPr>
              <a:t>ENO</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od nalog in svoje končno delo naloži na </a:t>
            </a:r>
            <a:r>
              <a:rPr lang="sl-SI" sz="2000" b="1" dirty="0" err="1"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padlet</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v svoj razred. </a:t>
            </a:r>
            <a:r>
              <a:rPr lang="sl-SI" b="1" dirty="0" smtClean="0">
                <a:latin typeface="Arial Narrow" panose="020B0606020202030204" pitchFamily="34" charset="0"/>
                <a:ea typeface="Calibri" panose="020F0502020204030204" pitchFamily="34" charset="0"/>
                <a:cs typeface="Times New Roman" panose="02020603050405020304" pitchFamily="18" charset="0"/>
              </a:rPr>
              <a:t>(4. in 5. r.)</a:t>
            </a:r>
            <a:r>
              <a:rPr lang="sl-SI" sz="2000"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sl-SI" sz="1600" dirty="0">
                <a:latin typeface="Tahoma" panose="020B0604030504040204" pitchFamily="34" charset="0"/>
                <a:ea typeface="Calibri" panose="020F0502020204030204" pitchFamily="34" charset="0"/>
                <a:cs typeface="Times New Roman" panose="02020603050405020304" pitchFamily="18" charset="0"/>
                <a:hlinkClick r:id="rId2"/>
              </a:rPr>
              <a:t>https://</a:t>
            </a:r>
            <a:r>
              <a:rPr lang="sl-SI" sz="1600" dirty="0" smtClean="0">
                <a:latin typeface="Tahoma" panose="020B0604030504040204" pitchFamily="34" charset="0"/>
                <a:ea typeface="Calibri" panose="020F0502020204030204" pitchFamily="34" charset="0"/>
                <a:cs typeface="Times New Roman" panose="02020603050405020304" pitchFamily="18" charset="0"/>
                <a:hlinkClick r:id="rId2"/>
              </a:rPr>
              <a:t>padlet.com/vilkourek/kulturnidan</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avokotnik 3"/>
          <p:cNvSpPr/>
          <p:nvPr/>
        </p:nvSpPr>
        <p:spPr>
          <a:xfrm>
            <a:off x="373373" y="5746526"/>
            <a:ext cx="11368585" cy="584775"/>
          </a:xfrm>
          <a:prstGeom prst="rect">
            <a:avLst/>
          </a:prstGeom>
        </p:spPr>
        <p:txBody>
          <a:bodyPr wrap="square">
            <a:spAutoFit/>
          </a:bodyPr>
          <a:lstStyle/>
          <a:p>
            <a:r>
              <a:rPr lang="sl-SI" sz="3200" b="1" dirty="0" smtClean="0">
                <a:solidFill>
                  <a:srgbClr val="FF0000"/>
                </a:solidFill>
                <a:latin typeface="Arial Black" panose="020B0A04020102020204" pitchFamily="34" charset="0"/>
              </a:rPr>
              <a:t>S tem si uspešno zaključil/a današnji kulturni dan. </a:t>
            </a:r>
            <a:endParaRPr lang="sl-SI" sz="3200" dirty="0">
              <a:latin typeface="Arial Black" panose="020B0A04020102020204" pitchFamily="34" charset="0"/>
            </a:endParaRPr>
          </a:p>
        </p:txBody>
      </p:sp>
      <p:sp>
        <p:nvSpPr>
          <p:cNvPr id="5" name="Pravokotnik 4"/>
          <p:cNvSpPr/>
          <p:nvPr/>
        </p:nvSpPr>
        <p:spPr>
          <a:xfrm>
            <a:off x="373373" y="6331301"/>
            <a:ext cx="10943990" cy="461665"/>
          </a:xfrm>
          <a:prstGeom prst="rect">
            <a:avLst/>
          </a:prstGeom>
        </p:spPr>
        <p:txBody>
          <a:bodyPr wrap="square">
            <a:spAutoFit/>
          </a:bodyPr>
          <a:lstStyle/>
          <a:p>
            <a:r>
              <a:rPr lang="sl-SI" sz="2400" b="1" dirty="0" smtClean="0">
                <a:solidFill>
                  <a:srgbClr val="009900"/>
                </a:solidFill>
                <a:latin typeface="Arial Black" panose="020B0A04020102020204" pitchFamily="34" charset="0"/>
              </a:rPr>
              <a:t>Č e    ž e l i š    </a:t>
            </a:r>
            <a:r>
              <a:rPr lang="sl-SI" sz="2400" b="1" dirty="0" err="1" smtClean="0">
                <a:solidFill>
                  <a:srgbClr val="009900"/>
                </a:solidFill>
                <a:latin typeface="Arial Black" panose="020B0A04020102020204" pitchFamily="34" charset="0"/>
              </a:rPr>
              <a:t>š</a:t>
            </a:r>
            <a:r>
              <a:rPr lang="sl-SI" sz="2400" b="1" dirty="0" smtClean="0">
                <a:solidFill>
                  <a:srgbClr val="009900"/>
                </a:solidFill>
                <a:latin typeface="Arial Black" panose="020B0A04020102020204" pitchFamily="34" charset="0"/>
              </a:rPr>
              <a:t> e     k a j     v e č,     p a    k l i k n i     n a p r e j.</a:t>
            </a:r>
            <a:endParaRPr lang="sl-SI" sz="2400" dirty="0">
              <a:solidFill>
                <a:srgbClr val="009900"/>
              </a:solidFill>
              <a:latin typeface="Arial Black" panose="020B0A04020102020204" pitchFamily="34" charset="0"/>
            </a:endParaRPr>
          </a:p>
        </p:txBody>
      </p:sp>
      <p:sp>
        <p:nvSpPr>
          <p:cNvPr id="7" name="Pravokotnik 6"/>
          <p:cNvSpPr/>
          <p:nvPr/>
        </p:nvSpPr>
        <p:spPr>
          <a:xfrm>
            <a:off x="3931869" y="490440"/>
            <a:ext cx="3558988" cy="369332"/>
          </a:xfrm>
          <a:prstGeom prst="rect">
            <a:avLst/>
          </a:prstGeom>
        </p:spPr>
        <p:txBody>
          <a:bodyPr wrap="none">
            <a:spAutoFit/>
          </a:bodyPr>
          <a:lstStyle/>
          <a:p>
            <a:r>
              <a:rPr lang="sl-SI"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li na e naslov: </a:t>
            </a:r>
            <a:r>
              <a:rPr lang="sl-SI" dirty="0" smtClean="0">
                <a:solidFill>
                  <a:srgbClr val="00B0F0"/>
                </a:solidFill>
                <a:latin typeface="Arial Narrow" panose="020B0606020202030204" pitchFamily="34" charset="0"/>
                <a:ea typeface="Calibri" panose="020F0502020204030204" pitchFamily="34" charset="0"/>
                <a:cs typeface="Times New Roman" panose="02020603050405020304" pitchFamily="18" charset="0"/>
                <a:hlinkClick r:id="rId3"/>
              </a:rPr>
              <a:t>vilko.urek@gmail.com</a:t>
            </a:r>
            <a:r>
              <a:rPr lang="sl-SI" b="1"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endParaRPr lang="sl-SI" dirty="0"/>
          </a:p>
        </p:txBody>
      </p:sp>
      <p:sp>
        <p:nvSpPr>
          <p:cNvPr id="10" name="Pravokotnik 9"/>
          <p:cNvSpPr/>
          <p:nvPr/>
        </p:nvSpPr>
        <p:spPr>
          <a:xfrm>
            <a:off x="170598" y="1476623"/>
            <a:ext cx="3432412" cy="4085734"/>
          </a:xfrm>
          <a:prstGeom prst="rect">
            <a:avLst/>
          </a:prstGeom>
          <a:solidFill>
            <a:schemeClr val="bg2">
              <a:lumMod val="50000"/>
            </a:schemeClr>
          </a:solidFill>
        </p:spPr>
        <p:txBody>
          <a:bodyPr wrap="square">
            <a:spAutoFit/>
          </a:bodyPr>
          <a:lstStyle/>
          <a:p>
            <a:pPr algn="ct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1.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FILMSKI KRITIK</a:t>
            </a:r>
          </a:p>
          <a:p>
            <a:pPr algn="ctr">
              <a:lnSpc>
                <a:spcPct val="150000"/>
              </a:lnSpc>
              <a:spcAft>
                <a:spcPts val="0"/>
              </a:spcAft>
            </a:pP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t>
            </a: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sz="2000" b="1" u="sng"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t>Moj najljubši film</a:t>
            </a:r>
            <a:br>
              <a:rPr lang="sl-SI" sz="2000" b="1" u="sng" dirty="0" smtClean="0">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sl-SI" b="1" dirty="0" smtClean="0">
                <a:latin typeface="Arial Narrow" panose="020B0606020202030204" pitchFamily="34" charset="0"/>
                <a:ea typeface="Calibri" panose="020F0502020204030204" pitchFamily="34" charset="0"/>
              </a:rPr>
              <a:t>(Moč </a:t>
            </a:r>
            <a:r>
              <a:rPr lang="sl-SI" b="1" dirty="0">
                <a:latin typeface="Arial Narrow" panose="020B0606020202030204" pitchFamily="34" charset="0"/>
                <a:ea typeface="Calibri" panose="020F0502020204030204" pitchFamily="34" charset="0"/>
              </a:rPr>
              <a:t>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r>
              <a:rPr lang="sl-SI" sz="300" b="1" dirty="0" smtClean="0">
                <a:latin typeface="Arial Narrow" panose="020B0606020202030204" pitchFamily="34" charset="0"/>
                <a:ea typeface="Calibri" panose="020F0502020204030204" pitchFamily="34" charset="0"/>
              </a:rPr>
              <a:t>.</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sz="2800" b="1" dirty="0" smtClean="0">
                <a:solidFill>
                  <a:srgbClr val="FF0000"/>
                </a:solidFill>
                <a:latin typeface="Arial" panose="020B0604020202020204" pitchFamily="34" charset="0"/>
                <a:cs typeface="Arial" panose="020B0604020202020204" pitchFamily="34" charset="0"/>
              </a:rPr>
              <a:t>Nariši najljubši odlomek iz filma, ki si ga gledal danes.</a:t>
            </a:r>
            <a:endParaRPr lang="sl-SI" sz="28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Pravokotnik 10"/>
          <p:cNvSpPr/>
          <p:nvPr/>
        </p:nvSpPr>
        <p:spPr>
          <a:xfrm>
            <a:off x="3764841" y="1190014"/>
            <a:ext cx="3672935" cy="4362733"/>
          </a:xfrm>
          <a:prstGeom prst="rect">
            <a:avLst/>
          </a:prstGeom>
          <a:solidFill>
            <a:srgbClr val="00FF00"/>
          </a:solidFill>
        </p:spPr>
        <p:txBody>
          <a:bodyPr wrap="square">
            <a:spAutoFit/>
          </a:bodyPr>
          <a:lstStyle/>
          <a:p>
            <a:pPr algn="ct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2</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SCENARIST/REŽISER</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Zapis ali slika mojega filma</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r>
              <a:rPr lang="sl-SI" b="1" dirty="0" smtClean="0">
                <a:latin typeface="Arial Narrow" panose="020B0606020202030204" pitchFamily="34" charset="0"/>
                <a:ea typeface="Calibri" panose="020F0502020204030204" pitchFamily="34" charset="0"/>
              </a:rPr>
              <a:t>)</a:t>
            </a:r>
            <a:br>
              <a:rPr lang="sl-SI" b="1" dirty="0" smtClean="0">
                <a:latin typeface="Arial Narrow" panose="020B0606020202030204" pitchFamily="34" charset="0"/>
                <a:ea typeface="Calibri" panose="020F0502020204030204" pitchFamily="34" charset="0"/>
              </a:rPr>
            </a:br>
            <a:r>
              <a:rPr lang="sl-SI" sz="2400" b="1" dirty="0" smtClean="0">
                <a:latin typeface="Arial Narrow" panose="020B0606020202030204" pitchFamily="34" charset="0"/>
                <a:ea typeface="Calibri" panose="020F0502020204030204" pitchFamily="34" charset="0"/>
              </a:rPr>
              <a:t>.</a:t>
            </a:r>
            <a:endParaRPr lang="sl-SI" b="1" dirty="0" smtClean="0">
              <a:latin typeface="Arial Narrow" panose="020B0606020202030204" pitchFamily="34" charset="0"/>
              <a:ea typeface="Calibri" panose="020F0502020204030204" pitchFamily="34" charset="0"/>
            </a:endParaRPr>
          </a:p>
          <a:p>
            <a:pPr algn="ctr">
              <a:lnSpc>
                <a:spcPct val="150000"/>
              </a:lnSpc>
              <a:spcAft>
                <a:spcPts val="0"/>
              </a:spcAft>
            </a:pPr>
            <a:r>
              <a:rPr lang="sl-SI" sz="3200" dirty="0" smtClean="0">
                <a:latin typeface="Arial Narrow" panose="020B0606020202030204" pitchFamily="34" charset="0"/>
              </a:rPr>
              <a:t>Napiši ali nariši zgodbo s tremi junaki, ki si jih videl danes v filmih.</a:t>
            </a:r>
          </a:p>
          <a:p>
            <a:pPr algn="ctr">
              <a:lnSpc>
                <a:spcPct val="150000"/>
              </a:lnSpc>
              <a:spcAft>
                <a:spcPts val="0"/>
              </a:spcAft>
            </a:pPr>
            <a:r>
              <a:rPr lang="sl-SI" sz="700" dirty="0">
                <a:latin typeface="Arial Narrow" panose="020B0606020202030204" pitchFamily="34" charset="0"/>
                <a:ea typeface="Calibri" panose="020F0502020204030204" pitchFamily="34" charset="0"/>
                <a:cs typeface="Times New Roman" panose="02020603050405020304" pitchFamily="18" charset="0"/>
              </a:rPr>
              <a:t>.</a:t>
            </a:r>
            <a:endParaRPr lang="sl-SI" sz="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2" name="Pravokotnik 11"/>
          <p:cNvSpPr/>
          <p:nvPr/>
        </p:nvSpPr>
        <p:spPr>
          <a:xfrm>
            <a:off x="7594334" y="808032"/>
            <a:ext cx="4387516" cy="4755148"/>
          </a:xfrm>
          <a:prstGeom prst="rect">
            <a:avLst/>
          </a:prstGeom>
          <a:solidFill>
            <a:srgbClr val="00CCFF"/>
          </a:solidFill>
        </p:spPr>
        <p:txBody>
          <a:bodyPr wrap="square">
            <a:spAutoFit/>
          </a:bodyPr>
          <a:lstStyle/>
          <a:p>
            <a:pPr algn="ctr">
              <a:lnSpc>
                <a:spcPct val="150000"/>
              </a:lnSpc>
              <a:spcAft>
                <a:spcPts val="0"/>
              </a:spcAft>
            </a:pPr>
            <a:r>
              <a:rPr lang="sl-SI" sz="2000" b="1" dirty="0">
                <a:latin typeface="Arial Narrow" panose="020B0606020202030204" pitchFamily="34" charset="0"/>
                <a:ea typeface="Calibri" panose="020F0502020204030204" pitchFamily="34" charset="0"/>
                <a:cs typeface="Times New Roman" panose="02020603050405020304" pitchFamily="18" charset="0"/>
              </a:rPr>
              <a:t>3</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naloga: </a:t>
            </a:r>
            <a:r>
              <a:rPr lang="sl-SI" sz="2000" b="1" u="sng" dirty="0" smtClean="0">
                <a:latin typeface="Arial Narrow" panose="020B0606020202030204" pitchFamily="34" charset="0"/>
                <a:ea typeface="Calibri" panose="020F0502020204030204" pitchFamily="34" charset="0"/>
                <a:cs typeface="Times New Roman" panose="02020603050405020304" pitchFamily="18" charset="0"/>
              </a:rPr>
              <a:t>SNEMALEC IN PRODUKCIJA</a:t>
            </a:r>
            <a:r>
              <a:rPr lang="sl-SI" sz="2000" b="1" dirty="0" smtClean="0">
                <a:latin typeface="Arial Narrow" panose="020B0606020202030204" pitchFamily="34" charset="0"/>
                <a:ea typeface="Calibri" panose="020F0502020204030204" pitchFamily="34" charset="0"/>
                <a:cs typeface="Times New Roman" panose="02020603050405020304" pitchFamily="18" charset="0"/>
              </a:rPr>
              <a:t/>
            </a:r>
            <a:br>
              <a:rPr lang="sl-SI" sz="2000" b="1" dirty="0" smtClean="0">
                <a:latin typeface="Arial Narrow" panose="020B0606020202030204" pitchFamily="34" charset="0"/>
                <a:ea typeface="Calibri" panose="020F0502020204030204" pitchFamily="34" charset="0"/>
                <a:cs typeface="Times New Roman" panose="02020603050405020304" pitchFamily="18" charset="0"/>
              </a:rPr>
            </a:br>
            <a:r>
              <a:rPr lang="sl-SI" sz="2000" b="1" dirty="0">
                <a:latin typeface="Arial Narrow" panose="020B0606020202030204" pitchFamily="34" charset="0"/>
                <a:ea typeface="Calibri" panose="020F0502020204030204" pitchFamily="34" charset="0"/>
                <a:cs typeface="Times New Roman" panose="02020603050405020304" pitchFamily="18" charset="0"/>
              </a:rPr>
              <a:t> </a:t>
            </a:r>
            <a:r>
              <a:rPr lang="sl-SI" b="1" u="sng" dirty="0" smtClean="0">
                <a:solidFill>
                  <a:srgbClr val="FF0000"/>
                </a:solidFill>
                <a:latin typeface="Arial Narrow" panose="020B0606020202030204" pitchFamily="34" charset="0"/>
                <a:ea typeface="Calibri" panose="020F0502020204030204" pitchFamily="34" charset="0"/>
              </a:rPr>
              <a:t>Snemanje filma s telefonom </a:t>
            </a:r>
            <a:r>
              <a:rPr lang="sl-SI" b="1" dirty="0" smtClean="0">
                <a:solidFill>
                  <a:srgbClr val="FF0000"/>
                </a:solidFill>
                <a:latin typeface="Arial Narrow" panose="020B0606020202030204" pitchFamily="34" charset="0"/>
                <a:ea typeface="Calibri" panose="020F0502020204030204" pitchFamily="34" charset="0"/>
              </a:rPr>
              <a:t>(do 20 sekund)</a:t>
            </a:r>
            <a:r>
              <a:rPr lang="sl-SI" b="1" dirty="0" smtClean="0">
                <a:latin typeface="Arial Narrow" panose="020B0606020202030204" pitchFamily="34" charset="0"/>
                <a:ea typeface="Calibri" panose="020F0502020204030204" pitchFamily="34" charset="0"/>
              </a:rPr>
              <a:t/>
            </a:r>
            <a:br>
              <a:rPr lang="sl-SI" b="1" dirty="0" smtClean="0">
                <a:latin typeface="Arial Narrow" panose="020B0606020202030204" pitchFamily="34" charset="0"/>
                <a:ea typeface="Calibri" panose="020F0502020204030204" pitchFamily="34" charset="0"/>
              </a:rPr>
            </a:br>
            <a:r>
              <a:rPr lang="sl-SI" b="1" dirty="0" smtClean="0">
                <a:latin typeface="Arial Narrow" panose="020B0606020202030204" pitchFamily="34" charset="0"/>
                <a:ea typeface="Calibri" panose="020F0502020204030204" pitchFamily="34" charset="0"/>
              </a:rPr>
              <a:t>(</a:t>
            </a:r>
            <a:r>
              <a:rPr lang="sl-SI" b="1" dirty="0">
                <a:latin typeface="Arial Narrow" panose="020B0606020202030204" pitchFamily="34" charset="0"/>
                <a:ea typeface="Calibri" panose="020F0502020204030204" pitchFamily="34" charset="0"/>
              </a:rPr>
              <a:t>Moč glasbe v filmu)</a:t>
            </a:r>
            <a:endParaRPr lang="sl-SI" dirty="0">
              <a:latin typeface="Arial Narrow" panose="020B0606020202030204" pitchFamily="34" charset="0"/>
            </a:endParaRPr>
          </a:p>
          <a:p>
            <a:pPr lvl="0" algn="ctr">
              <a:lnSpc>
                <a:spcPct val="150000"/>
              </a:lnSpc>
              <a:spcAft>
                <a:spcPts val="800"/>
              </a:spcAft>
            </a:pPr>
            <a:r>
              <a:rPr lang="sl-SI" sz="2400" dirty="0" smtClean="0">
                <a:latin typeface="Arial Narrow" panose="020B0606020202030204" pitchFamily="34" charset="0"/>
                <a:ea typeface="Calibri" panose="020F0502020204030204" pitchFamily="34" charset="0"/>
                <a:cs typeface="Times New Roman" panose="02020603050405020304" pitchFamily="18" charset="0"/>
              </a:rPr>
              <a:t>Ob </a:t>
            </a:r>
            <a:r>
              <a:rPr lang="sl-SI" sz="2400" dirty="0">
                <a:latin typeface="Arial Narrow" panose="020B0606020202030204" pitchFamily="34" charset="0"/>
                <a:ea typeface="Calibri" panose="020F0502020204030204" pitchFamily="34" charset="0"/>
                <a:cs typeface="Times New Roman" panose="02020603050405020304" pitchFamily="18" charset="0"/>
              </a:rPr>
              <a:t>igranju znane glasbe, ki se </a:t>
            </a:r>
            <a:r>
              <a:rPr lang="sl-SI" sz="2400" dirty="0" smtClean="0">
                <a:latin typeface="Arial Narrow" panose="020B0606020202030204" pitchFamily="34" charset="0"/>
                <a:ea typeface="Calibri" panose="020F0502020204030204" pitchFamily="34" charset="0"/>
                <a:cs typeface="Times New Roman" panose="02020603050405020304" pitchFamily="18" charset="0"/>
              </a:rPr>
              <a:t>vrti </a:t>
            </a:r>
            <a:r>
              <a:rPr lang="sl-SI" sz="2400" dirty="0">
                <a:latin typeface="Arial Narrow" panose="020B0606020202030204" pitchFamily="34" charset="0"/>
                <a:ea typeface="Calibri" panose="020F0502020204030204" pitchFamily="34" charset="0"/>
                <a:cs typeface="Times New Roman" panose="02020603050405020304" pitchFamily="18" charset="0"/>
              </a:rPr>
              <a:t>ob </a:t>
            </a:r>
            <a:r>
              <a:rPr lang="sl-SI" sz="2400" dirty="0" smtClean="0">
                <a:latin typeface="Arial Narrow" panose="020B0606020202030204" pitchFamily="34" charset="0"/>
                <a:ea typeface="Calibri" panose="020F0502020204030204" pitchFamily="34" charset="0"/>
                <a:cs typeface="Times New Roman" panose="02020603050405020304" pitchFamily="18" charset="0"/>
              </a:rPr>
              <a:t>snemanju posnemi </a:t>
            </a:r>
            <a:r>
              <a:rPr lang="sl-SI" sz="2400" dirty="0">
                <a:latin typeface="Arial Narrow" panose="020B0606020202030204" pitchFamily="34" charset="0"/>
                <a:ea typeface="Calibri" panose="020F0502020204030204" pitchFamily="34" charset="0"/>
                <a:cs typeface="Times New Roman" panose="02020603050405020304" pitchFamily="18" charset="0"/>
              </a:rPr>
              <a:t>s </a:t>
            </a:r>
            <a:r>
              <a:rPr lang="sl-SI" sz="2400" dirty="0" smtClean="0">
                <a:latin typeface="Arial Narrow" panose="020B0606020202030204" pitchFamily="34" charset="0"/>
                <a:ea typeface="Calibri" panose="020F0502020204030204" pitchFamily="34" charset="0"/>
                <a:cs typeface="Times New Roman" panose="02020603050405020304" pitchFamily="18" charset="0"/>
              </a:rPr>
              <a:t>telefonom sam svojo domačo žival, ali pa naj posnamejo starši ob igranju tebe kako igraš kratko zanimivo zgodbo ob znani glasbi.</a:t>
            </a:r>
            <a:endParaRPr lang="sl-SI"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14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64071" y="0"/>
            <a:ext cx="12055522" cy="6577634"/>
          </a:xfrm>
          <a:prstGeom prst="rect">
            <a:avLst/>
          </a:prstGeom>
        </p:spPr>
        <p:txBody>
          <a:bodyPr wrap="square">
            <a:spAutoFit/>
          </a:bodyPr>
          <a:lstStyle/>
          <a:p>
            <a:pPr>
              <a:lnSpc>
                <a:spcPct val="106000"/>
              </a:lnSpc>
              <a:spcAft>
                <a:spcPts val="800"/>
              </a:spcAft>
            </a:pPr>
            <a:r>
              <a:rPr lang="sl-SI" sz="4000" dirty="0">
                <a:solidFill>
                  <a:srgbClr val="FF0000"/>
                </a:solidFill>
                <a:latin typeface="Tahoma" panose="020B0604030504040204" pitchFamily="34" charset="0"/>
                <a:ea typeface="Calibri" panose="020F0502020204030204" pitchFamily="34" charset="0"/>
                <a:cs typeface="Times New Roman" panose="02020603050405020304" pitchFamily="18" charset="0"/>
              </a:rPr>
              <a:t>O</a:t>
            </a:r>
            <a:r>
              <a:rPr lang="sl-SI" sz="40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glej </a:t>
            </a:r>
            <a:r>
              <a:rPr lang="sl-SI" sz="4000" dirty="0">
                <a:solidFill>
                  <a:srgbClr val="FF0000"/>
                </a:solidFill>
                <a:latin typeface="Tahoma" panose="020B0604030504040204" pitchFamily="34" charset="0"/>
                <a:ea typeface="Calibri" panose="020F0502020204030204" pitchFamily="34" charset="0"/>
                <a:cs typeface="Times New Roman" panose="02020603050405020304" pitchFamily="18" charset="0"/>
              </a:rPr>
              <a:t>še nekaj </a:t>
            </a:r>
            <a:r>
              <a:rPr lang="sl-SI" sz="4000"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zanimivih posnetkov:</a:t>
            </a:r>
            <a:endPar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latin typeface="Tahoma" panose="020B0604030504040204" pitchFamily="34" charset="0"/>
                <a:ea typeface="Calibri" panose="020F0502020204030204" pitchFamily="34" charset="0"/>
                <a:cs typeface="Times New Roman" panose="02020603050405020304" pitchFamily="18" charset="0"/>
              </a:rPr>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latin typeface="Tahoma" panose="020B0604030504040204" pitchFamily="34" charset="0"/>
                <a:ea typeface="Calibri" panose="020F0502020204030204" pitchFamily="34" charset="0"/>
                <a:cs typeface="Times New Roman" panose="02020603050405020304" pitchFamily="18" charset="0"/>
              </a:rPr>
              <a:t/>
            </a:r>
            <a:br>
              <a:rPr lang="sl-SI" dirty="0">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Risanka Tom in Jerry (1964</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smtClean="0">
                <a:solidFill>
                  <a:srgbClr val="0070C0"/>
                </a:solidFill>
                <a:latin typeface="Tahoma" panose="020B0604030504040204" pitchFamily="34" charset="0"/>
                <a:ea typeface="Calibri" panose="020F0502020204030204" pitchFamily="34" charset="0"/>
                <a:cs typeface="Times New Roman" panose="02020603050405020304" pitchFamily="18" charset="0"/>
              </a:rPr>
              <a:t>Gioachino</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Antonio Rossini: </a:t>
            </a:r>
            <a:r>
              <a:rPr lang="sl-SI" b="1" dirty="0">
                <a:latin typeface="Tahoma" panose="020B0604030504040204" pitchFamily="34" charset="0"/>
                <a:ea typeface="Calibri" panose="020F0502020204030204" pitchFamily="34" charset="0"/>
                <a:cs typeface="Times New Roman" panose="02020603050405020304" pitchFamily="18" charset="0"/>
              </a:rPr>
              <a:t>Opera Seviljski brivec</a:t>
            </a:r>
            <a:br>
              <a:rPr lang="sl-SI" b="1" dirty="0">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2"/>
              </a:rPr>
              <a:t>https://www.youtube.com/watch?v=Cf2WckMuVNU</a:t>
            </a:r>
            <a:r>
              <a:rPr lang="sl-SI" dirty="0">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Tom in Jerry: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Down</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Beat</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0070C0"/>
                </a:solidFill>
                <a:latin typeface="Tahoma" panose="020B0604030504040204" pitchFamily="34" charset="0"/>
                <a:ea typeface="Calibri" panose="020F0502020204030204" pitchFamily="34" charset="0"/>
                <a:cs typeface="Times New Roman" panose="02020603050405020304" pitchFamily="18" charset="0"/>
              </a:rPr>
              <a:t>Bear</a:t>
            </a:r>
            <a:r>
              <a:rPr lang="sl-SI" dirty="0">
                <a:solidFill>
                  <a:srgbClr val="0070C0"/>
                </a:solidFill>
                <a:latin typeface="Tahoma" panose="020B0604030504040204" pitchFamily="34" charset="0"/>
                <a:ea typeface="Calibri" panose="020F0502020204030204" pitchFamily="34" charset="0"/>
                <a:cs typeface="Times New Roman" panose="02020603050405020304" pitchFamily="18" charset="0"/>
              </a:rPr>
              <a:t> (1956</a:t>
            </a:r>
            <a:r>
              <a:rPr lang="sl-SI" dirty="0" smtClean="0">
                <a:solidFill>
                  <a:srgbClr val="0070C0"/>
                </a:solidFill>
                <a:latin typeface="Tahoma" panose="020B0604030504040204" pitchFamily="34" charset="0"/>
                <a:ea typeface="Calibri" panose="020F0502020204030204" pitchFamily="34" charset="0"/>
                <a:cs typeface="Times New Roman" panose="02020603050405020304" pitchFamily="18" charset="0"/>
              </a:rPr>
              <a: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Odlomki </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mnogih znanih skladb</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1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://www.youtube.com/watch?v=-vKzUMh8wn4</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dirigent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2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4"/>
              </a:rPr>
              <a:t>://www.youtube.com/watch?v=44fX60kIfgY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r>
            <a:b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b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in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orkester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5"/>
              </a:rPr>
              <a:t>://www.youtube.com/watch?v=uYBce9Gsz7g</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Buggs</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r>
              <a:rPr lang="sl-SI" dirty="0" err="1">
                <a:solidFill>
                  <a:srgbClr val="202122"/>
                </a:solidFill>
                <a:latin typeface="Tahoma" panose="020B0604030504040204" pitchFamily="34" charset="0"/>
                <a:ea typeface="Calibri" panose="020F0502020204030204" pitchFamily="34" charset="0"/>
                <a:cs typeface="Times New Roman" panose="02020603050405020304" pitchFamily="18" charset="0"/>
              </a:rPr>
              <a:t>Bunny</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kot </a:t>
            </a:r>
            <a:r>
              <a:rPr lang="sl-SI" dirty="0" smtClean="0">
                <a:solidFill>
                  <a:srgbClr val="202122"/>
                </a:solidFill>
                <a:latin typeface="Tahoma" panose="020B0604030504040204" pitchFamily="34" charset="0"/>
                <a:ea typeface="Calibri" panose="020F0502020204030204" pitchFamily="34" charset="0"/>
                <a:cs typeface="Times New Roman" panose="02020603050405020304" pitchFamily="18" charset="0"/>
              </a:rPr>
              <a:t>pianist </a:t>
            </a:r>
            <a:r>
              <a:rPr lang="sl-SI"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https</a:t>
            </a:r>
            <a:r>
              <a:rPr lang="sl-SI"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6"/>
              </a:rPr>
              <a:t>://www.youtube.com/watch?v=WqGEeymMzQM</a:t>
            </a: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dirty="0">
                <a:solidFill>
                  <a:srgbClr val="202122"/>
                </a:solidFill>
                <a:latin typeface="Tahoma" panose="020B0604030504040204" pitchFamily="34" charset="0"/>
                <a:ea typeface="Calibri" panose="020F0502020204030204" pitchFamily="34" charset="0"/>
                <a:cs typeface="Times New Roman" panose="02020603050405020304" pitchFamily="18" charset="0"/>
              </a:rPr>
              <a:t> </a:t>
            </a:r>
            <a:endParaRPr lang="sl-SI" sz="1400" dirty="0">
              <a:latin typeface="Calibri" panose="020F0502020204030204" pitchFamily="34" charset="0"/>
              <a:ea typeface="Calibri" panose="020F0502020204030204" pitchFamily="34" charset="0"/>
              <a:cs typeface="Times New Roman" panose="02020603050405020304" pitchFamily="18" charset="0"/>
            </a:endParaRPr>
          </a:p>
          <a:p>
            <a:r>
              <a:rPr lang="sl-SI" dirty="0">
                <a:solidFill>
                  <a:srgbClr val="202122"/>
                </a:solidFill>
                <a:latin typeface="Tahoma" panose="020B0604030504040204" pitchFamily="34" charset="0"/>
                <a:ea typeface="Calibri" panose="020F0502020204030204" pitchFamily="34" charset="0"/>
              </a:rPr>
              <a:t>In še in še najdeš na </a:t>
            </a:r>
            <a:r>
              <a:rPr lang="sl-SI" dirty="0" err="1">
                <a:solidFill>
                  <a:srgbClr val="202122"/>
                </a:solidFill>
                <a:latin typeface="Tahoma" panose="020B0604030504040204" pitchFamily="34" charset="0"/>
                <a:ea typeface="Calibri" panose="020F0502020204030204" pitchFamily="34" charset="0"/>
              </a:rPr>
              <a:t>you</a:t>
            </a:r>
            <a:r>
              <a:rPr lang="sl-SI" dirty="0">
                <a:solidFill>
                  <a:srgbClr val="202122"/>
                </a:solidFill>
                <a:latin typeface="Tahoma" panose="020B0604030504040204" pitchFamily="34" charset="0"/>
                <a:ea typeface="Calibri" panose="020F0502020204030204" pitchFamily="34" charset="0"/>
              </a:rPr>
              <a:t> </a:t>
            </a:r>
            <a:r>
              <a:rPr lang="sl-SI" dirty="0" smtClean="0">
                <a:solidFill>
                  <a:srgbClr val="202122"/>
                </a:solidFill>
                <a:latin typeface="Tahoma" panose="020B0604030504040204" pitchFamily="34" charset="0"/>
                <a:ea typeface="Calibri" panose="020F0502020204030204" pitchFamily="34" charset="0"/>
              </a:rPr>
              <a:t>tube                          Še naprej ti želimo lep kulturni dan. </a:t>
            </a:r>
            <a:r>
              <a:rPr lang="sl-SI" b="1" dirty="0" smtClean="0">
                <a:solidFill>
                  <a:srgbClr val="FF0000"/>
                </a:solidFill>
                <a:latin typeface="Tahoma" panose="020B0604030504040204" pitchFamily="34" charset="0"/>
                <a:ea typeface="Calibri" panose="020F0502020204030204" pitchFamily="34" charset="0"/>
              </a:rPr>
              <a:t>Učitelji OŠ Bizeljsko</a:t>
            </a:r>
            <a:endParaRPr lang="sl-SI" b="1" dirty="0">
              <a:solidFill>
                <a:srgbClr val="FF0000"/>
              </a:solidFill>
            </a:endParaRPr>
          </a:p>
        </p:txBody>
      </p:sp>
      <p:sp>
        <p:nvSpPr>
          <p:cNvPr id="4" name="Ograda vsebine 8"/>
          <p:cNvSpPr txBox="1">
            <a:spLocks/>
          </p:cNvSpPr>
          <p:nvPr/>
        </p:nvSpPr>
        <p:spPr bwMode="auto">
          <a:xfrm>
            <a:off x="254886" y="747175"/>
            <a:ext cx="11727845" cy="4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defRPr/>
            </a:pPr>
            <a:r>
              <a:rPr lang="sl-SI" sz="2000" kern="0" dirty="0">
                <a:solidFill>
                  <a:srgbClr val="FF0000"/>
                </a:solidFill>
                <a:latin typeface="Arial Black" panose="020B0A04020102020204" pitchFamily="34" charset="0"/>
                <a:cs typeface="Times New Roman" pitchFamily="18" charset="0"/>
              </a:rPr>
              <a:t>MOČ </a:t>
            </a:r>
            <a:r>
              <a:rPr lang="sl-SI" sz="2000" kern="0" dirty="0" smtClean="0">
                <a:solidFill>
                  <a:srgbClr val="FF0000"/>
                </a:solidFill>
                <a:latin typeface="Arial Black" panose="020B0A04020102020204" pitchFamily="34" charset="0"/>
                <a:cs typeface="Times New Roman" pitchFamily="18" charset="0"/>
              </a:rPr>
              <a:t>GLASBE v FILMU </a:t>
            </a:r>
            <a:r>
              <a:rPr lang="sl-SI" sz="1800" kern="0" dirty="0" smtClean="0">
                <a:hlinkClick r:id="rId7"/>
              </a:rPr>
              <a:t>https</a:t>
            </a:r>
            <a:r>
              <a:rPr lang="sl-SI" sz="1800" kern="0" dirty="0">
                <a:hlinkClick r:id="rId7"/>
              </a:rPr>
              <a:t>://</a:t>
            </a:r>
            <a:r>
              <a:rPr lang="sl-SI" sz="1800" kern="0" dirty="0" smtClean="0">
                <a:hlinkClick r:id="rId7"/>
              </a:rPr>
              <a:t>www.youtube.com/watch?v=iSkJFs7myn0&amp;t=16s&amp;ab_channel=JackPierce</a:t>
            </a:r>
            <a:endParaRPr lang="sl-SI" sz="2000" kern="0" dirty="0" smtClean="0"/>
          </a:p>
          <a:p>
            <a:pPr marL="0" indent="0" algn="ctr">
              <a:buNone/>
              <a:defRPr/>
            </a:pPr>
            <a:endParaRPr lang="sl-SI" sz="2800" kern="0" dirty="0">
              <a:latin typeface="Times New Roman" pitchFamily="18" charset="0"/>
              <a:cs typeface="Times New Roman" pitchFamily="18" charset="0"/>
            </a:endParaRPr>
          </a:p>
        </p:txBody>
      </p:sp>
    </p:spTree>
    <p:extLst>
      <p:ext uri="{BB962C8B-B14F-4D97-AF65-F5344CB8AC3E}">
        <p14:creationId xmlns:p14="http://schemas.microsoft.com/office/powerpoint/2010/main" val="41563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6" y="3693934"/>
            <a:ext cx="12082818" cy="3123122"/>
          </a:xfrm>
          <a:prstGeom prst="rect">
            <a:avLst/>
          </a:prstGeom>
          <a:noFill/>
          <a:extLst>
            <a:ext uri="{909E8E84-426E-40DD-AFC4-6F175D3DCCD1}">
              <a14:hiddenFill xmlns:a14="http://schemas.microsoft.com/office/drawing/2010/main">
                <a:solidFill>
                  <a:srgbClr val="FFFFFF"/>
                </a:solidFill>
              </a14:hiddenFill>
            </a:ext>
          </a:extLst>
        </p:spPr>
      </p:pic>
      <p:sp>
        <p:nvSpPr>
          <p:cNvPr id="7" name="Ograda vsebine 8"/>
          <p:cNvSpPr txBox="1">
            <a:spLocks/>
          </p:cNvSpPr>
          <p:nvPr/>
        </p:nvSpPr>
        <p:spPr bwMode="auto">
          <a:xfrm>
            <a:off x="286602" y="211563"/>
            <a:ext cx="11723427" cy="68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800" kern="0" dirty="0" smtClean="0">
                <a:solidFill>
                  <a:srgbClr val="FF0000"/>
                </a:solidFill>
                <a:latin typeface="Arial Black" panose="020B0A04020102020204" pitchFamily="34" charset="0"/>
                <a:cs typeface="Times New Roman" pitchFamily="18" charset="0"/>
              </a:rPr>
              <a:t>MOČ GLASBE </a:t>
            </a:r>
            <a:r>
              <a:rPr lang="sl-SI" sz="4800" kern="0" dirty="0" smtClean="0">
                <a:solidFill>
                  <a:srgbClr val="FF0000"/>
                </a:solidFill>
                <a:latin typeface="Arial Narrow" panose="020B0606020202030204" pitchFamily="34" charset="0"/>
                <a:cs typeface="Times New Roman" pitchFamily="18" charset="0"/>
              </a:rPr>
              <a:t>se pojavi v različnih filmih. </a:t>
            </a:r>
            <a:r>
              <a:rPr lang="sl-SI" sz="2800" kern="0" dirty="0" smtClean="0">
                <a:solidFill>
                  <a:srgbClr val="FF0000"/>
                </a:solidFill>
                <a:latin typeface="Arial Narrow" panose="020B0606020202030204" pitchFamily="34" charset="0"/>
                <a:cs typeface="Times New Roman" pitchFamily="18" charset="0"/>
              </a:rPr>
              <a:t>To so:</a:t>
            </a:r>
            <a:endParaRPr lang="sl-SI" sz="4800" kern="0" dirty="0" smtClean="0">
              <a:solidFill>
                <a:srgbClr val="FF0000"/>
              </a:solidFill>
              <a:latin typeface="Arial Narrow" panose="020B0606020202030204" pitchFamily="34" charset="0"/>
              <a:cs typeface="Times New Roman" pitchFamily="18" charset="0"/>
            </a:endParaRPr>
          </a:p>
          <a:p>
            <a:pPr marL="0" indent="0">
              <a:buNone/>
              <a:defRPr/>
            </a:pPr>
            <a:r>
              <a:rPr lang="sl-SI" sz="4800" kern="0" dirty="0">
                <a:solidFill>
                  <a:srgbClr val="FF0000"/>
                </a:solidFill>
                <a:latin typeface="Arial Black" panose="020B0A04020102020204" pitchFamily="34" charset="0"/>
                <a:cs typeface="Times New Roman" pitchFamily="18" charset="0"/>
              </a:rPr>
              <a:t> </a:t>
            </a:r>
            <a:r>
              <a:rPr lang="sl-SI" sz="4800" kern="0" dirty="0" smtClean="0">
                <a:solidFill>
                  <a:srgbClr val="FF0000"/>
                </a:solidFill>
                <a:latin typeface="Arial Black" panose="020B0A04020102020204" pitchFamily="34" charset="0"/>
                <a:cs typeface="Times New Roman" pitchFamily="18" charset="0"/>
              </a:rPr>
              <a:t>                      </a:t>
            </a:r>
            <a:endParaRPr lang="sl-SI" sz="3600" kern="0" dirty="0">
              <a:latin typeface="Arial Narrow" panose="020B0606020202030204" pitchFamily="34" charset="0"/>
              <a:cs typeface="Times New Roman" pitchFamily="18" charset="0"/>
            </a:endParaRPr>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612" y="1378285"/>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Ograda vsebine 8"/>
          <p:cNvSpPr txBox="1">
            <a:spLocks/>
          </p:cNvSpPr>
          <p:nvPr/>
        </p:nvSpPr>
        <p:spPr bwMode="auto">
          <a:xfrm>
            <a:off x="710823" y="1396550"/>
            <a:ext cx="3178789"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0070C0"/>
                </a:solidFill>
                <a:latin typeface="Arial Black" panose="020B0A04020102020204" pitchFamily="34" charset="0"/>
                <a:cs typeface="Times New Roman" pitchFamily="18" charset="0"/>
              </a:rPr>
              <a:t>Risani film</a:t>
            </a:r>
            <a:endParaRPr lang="sl-SI" sz="2800" kern="0" dirty="0">
              <a:solidFill>
                <a:srgbClr val="0070C0"/>
              </a:solidFill>
              <a:latin typeface="Arial Narrow" panose="020B0606020202030204" pitchFamily="34" charset="0"/>
              <a:cs typeface="Times New Roman" pitchFamily="18" charset="0"/>
            </a:endParaRPr>
          </a:p>
        </p:txBody>
      </p:sp>
      <p:sp>
        <p:nvSpPr>
          <p:cNvPr id="3" name="Pravokotnik 2"/>
          <p:cNvSpPr/>
          <p:nvPr/>
        </p:nvSpPr>
        <p:spPr>
          <a:xfrm>
            <a:off x="5031578" y="1600777"/>
            <a:ext cx="6136400" cy="707886"/>
          </a:xfrm>
          <a:prstGeom prst="rect">
            <a:avLst/>
          </a:prstGeom>
        </p:spPr>
        <p:txBody>
          <a:bodyPr wrap="square">
            <a:spAutoFit/>
          </a:bodyPr>
          <a:lstStyle/>
          <a:p>
            <a:r>
              <a:rPr lang="sl-SI" sz="2000" dirty="0" smtClean="0">
                <a:hlinkClick r:id="rId4"/>
              </a:rPr>
              <a:t>https://www.youtube.com/watch?v=Kxq-EqZrWj0</a:t>
            </a:r>
            <a:endParaRPr lang="sl-SI" sz="2000" dirty="0" smtClean="0"/>
          </a:p>
          <a:p>
            <a:endParaRPr lang="sl-SI" sz="2000" dirty="0"/>
          </a:p>
        </p:txBody>
      </p:sp>
      <p:sp>
        <p:nvSpPr>
          <p:cNvPr id="14" name="Ograda vsebine 8"/>
          <p:cNvSpPr txBox="1">
            <a:spLocks/>
          </p:cNvSpPr>
          <p:nvPr/>
        </p:nvSpPr>
        <p:spPr bwMode="auto">
          <a:xfrm>
            <a:off x="710823" y="2029469"/>
            <a:ext cx="3833881"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009900"/>
                </a:solidFill>
                <a:latin typeface="Arial Black" panose="020B0A04020102020204" pitchFamily="34" charset="0"/>
                <a:cs typeface="Times New Roman" pitchFamily="18" charset="0"/>
              </a:rPr>
              <a:t>Lutkovni film</a:t>
            </a:r>
            <a:endParaRPr lang="sl-SI" sz="2800" kern="0" dirty="0">
              <a:solidFill>
                <a:srgbClr val="009900"/>
              </a:solidFill>
              <a:latin typeface="Arial Narrow" panose="020B0606020202030204" pitchFamily="34" charset="0"/>
              <a:cs typeface="Times New Roman" pitchFamily="18" charset="0"/>
            </a:endParaRPr>
          </a:p>
        </p:txBody>
      </p:sp>
      <p:pic>
        <p:nvPicPr>
          <p:cNvPr id="15"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704" y="2060178"/>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6" name="Ograda vsebine 8"/>
          <p:cNvSpPr txBox="1">
            <a:spLocks/>
          </p:cNvSpPr>
          <p:nvPr/>
        </p:nvSpPr>
        <p:spPr bwMode="auto">
          <a:xfrm>
            <a:off x="710822" y="2606318"/>
            <a:ext cx="3028665" cy="6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sl-SI" sz="4000" kern="0" dirty="0" smtClean="0">
                <a:solidFill>
                  <a:srgbClr val="FFC000"/>
                </a:solidFill>
                <a:latin typeface="Arial Black" panose="020B0A04020102020204" pitchFamily="34" charset="0"/>
                <a:cs typeface="Times New Roman" pitchFamily="18" charset="0"/>
              </a:rPr>
              <a:t>Igrani film</a:t>
            </a:r>
            <a:endParaRPr lang="sl-SI" sz="2800" kern="0" dirty="0">
              <a:solidFill>
                <a:srgbClr val="FFC000"/>
              </a:solidFill>
              <a:latin typeface="Arial Narrow" panose="020B0606020202030204" pitchFamily="34" charset="0"/>
              <a:cs typeface="Times New Roman" pitchFamily="18" charset="0"/>
            </a:endParaRPr>
          </a:p>
        </p:txBody>
      </p:sp>
      <p:pic>
        <p:nvPicPr>
          <p:cNvPr id="17" name="Picture 2" descr="Slovenska kinoteka: filmi ne zastarajo - Novice o filmu in filmskih zvezdah  - Slovenska kinoteka: filmi ne zastarajo - Si21 - prvi slovenski por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671" y="2679426"/>
            <a:ext cx="973749"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Pravokotnik 17"/>
          <p:cNvSpPr/>
          <p:nvPr/>
        </p:nvSpPr>
        <p:spPr>
          <a:xfrm>
            <a:off x="5031578" y="2821594"/>
            <a:ext cx="6186882" cy="400110"/>
          </a:xfrm>
          <a:prstGeom prst="rect">
            <a:avLst/>
          </a:prstGeom>
        </p:spPr>
        <p:txBody>
          <a:bodyPr wrap="square">
            <a:spAutoFit/>
          </a:bodyPr>
          <a:lstStyle/>
          <a:p>
            <a:r>
              <a:rPr lang="sl-SI" sz="2000" dirty="0" smtClean="0">
                <a:hlinkClick r:id="rId5"/>
              </a:rPr>
              <a:t>https://www.youtube.com/watch?v=-V5-MQcTtCc</a:t>
            </a:r>
            <a:r>
              <a:rPr lang="sl-SI" sz="2000" dirty="0" smtClean="0"/>
              <a:t> </a:t>
            </a:r>
            <a:endParaRPr lang="sl-SI" sz="2000" dirty="0"/>
          </a:p>
        </p:txBody>
      </p:sp>
      <p:sp>
        <p:nvSpPr>
          <p:cNvPr id="6" name="Pravokotnik 5"/>
          <p:cNvSpPr/>
          <p:nvPr/>
        </p:nvSpPr>
        <p:spPr>
          <a:xfrm>
            <a:off x="5711797" y="2305789"/>
            <a:ext cx="5333576" cy="646331"/>
          </a:xfrm>
          <a:prstGeom prst="rect">
            <a:avLst/>
          </a:prstGeom>
        </p:spPr>
        <p:txBody>
          <a:bodyPr wrap="none">
            <a:spAutoFit/>
          </a:bodyPr>
          <a:lstStyle/>
          <a:p>
            <a:r>
              <a:rPr lang="sl-SI" dirty="0">
                <a:hlinkClick r:id="rId6"/>
              </a:rPr>
              <a:t>https://</a:t>
            </a:r>
            <a:r>
              <a:rPr lang="sl-SI" dirty="0" smtClean="0">
                <a:hlinkClick r:id="rId6"/>
              </a:rPr>
              <a:t>www.youtube.com/watch?v=BqYtMUV6JnE</a:t>
            </a:r>
            <a:endParaRPr lang="sl-SI" dirty="0" smtClean="0"/>
          </a:p>
          <a:p>
            <a:endParaRPr lang="sl-SI" dirty="0"/>
          </a:p>
        </p:txBody>
      </p:sp>
      <p:pic>
        <p:nvPicPr>
          <p:cNvPr id="13" name="Picture 8" descr="Alvin and the Chipmunks | Regal Cinemas Is Helping Families Cool Off This  Summer With $1 Screenings | POPSUGAR Family Photo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197" y="4096350"/>
            <a:ext cx="2327400" cy="22543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Garfield - The Movie (2004) - Rotten Tomato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3361" y="4096350"/>
            <a:ext cx="2414588" cy="22696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pace Jam [DVD] [1996]: Amazon.co.uk: Michael Jordan, Wayne Knight, Theresa  Randle, Manner Washington, Eric Gordon, Penny Bae Bridges, Brandon Hammond,  Larry Bird, Bill Murray, Thom Barry, Charles Barkley, Patrick Ewing, Joe  Pytk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65393" y="4096350"/>
            <a:ext cx="2321331" cy="2269635"/>
          </a:xfrm>
          <a:prstGeom prst="rect">
            <a:avLst/>
          </a:prstGeom>
          <a:noFill/>
          <a:extLst>
            <a:ext uri="{909E8E84-426E-40DD-AFC4-6F175D3DCCD1}">
              <a14:hiddenFill xmlns:a14="http://schemas.microsoft.com/office/drawing/2010/main">
                <a:solidFill>
                  <a:srgbClr val="FFFFFF"/>
                </a:solidFill>
              </a14:hiddenFill>
            </a:ext>
          </a:extLst>
        </p:spPr>
      </p:pic>
      <p:sp>
        <p:nvSpPr>
          <p:cNvPr id="21" name="Pravokotnik 20"/>
          <p:cNvSpPr>
            <a:spLocks noChangeArrowheads="1"/>
          </p:cNvSpPr>
          <p:nvPr/>
        </p:nvSpPr>
        <p:spPr bwMode="auto">
          <a:xfrm>
            <a:off x="383702" y="3298674"/>
            <a:ext cx="115728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spcBef>
                <a:spcPts val="450"/>
              </a:spcBef>
            </a:pPr>
            <a:r>
              <a:rPr lang="sl-SI" altLang="sl-SI" sz="2000" b="0" dirty="0" smtClean="0">
                <a:solidFill>
                  <a:srgbClr val="FF0000"/>
                </a:solidFill>
                <a:latin typeface="Arial Black" panose="020B0A04020102020204" pitchFamily="34" charset="0"/>
                <a:cs typeface="Arial" panose="020B0604020202020204" pitchFamily="34" charset="0"/>
              </a:rPr>
              <a:t>Včasih na filmskem platnu ob glasbi zaživijo risani junaki z znanimi igralci</a:t>
            </a:r>
            <a:endParaRPr lang="sl-SI" altLang="sl-SI" sz="2000" dirty="0">
              <a:solidFill>
                <a:srgbClr val="FF0000"/>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04221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p:bldP spid="14" grpId="0"/>
      <p:bldP spid="16" grpId="0"/>
      <p:bldP spid="18" grpId="0"/>
      <p:bldP spid="6"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6"/>
          <p:cNvSpPr>
            <a:spLocks noChangeArrowheads="1"/>
          </p:cNvSpPr>
          <p:nvPr/>
        </p:nvSpPr>
        <p:spPr bwMode="auto">
          <a:xfrm>
            <a:off x="624253" y="289894"/>
            <a:ext cx="1038371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sl-SI" sz="7200" b="1" dirty="0">
                <a:solidFill>
                  <a:srgbClr val="FF0000"/>
                </a:solidFill>
              </a:rPr>
              <a:t>Christopher </a:t>
            </a:r>
            <a:r>
              <a:rPr lang="sl-SI" sz="7200" b="1" dirty="0" err="1">
                <a:solidFill>
                  <a:srgbClr val="FF0000"/>
                </a:solidFill>
              </a:rPr>
              <a:t>Lennertz</a:t>
            </a:r>
            <a:endParaRPr lang="sl-SI" sz="7200" b="1" dirty="0">
              <a:solidFill>
                <a:srgbClr val="FF0000"/>
              </a:solidFill>
            </a:endParaRPr>
          </a:p>
          <a:p>
            <a:pPr algn="ctr" eaLnBrk="1" hangingPunct="1">
              <a:spcBef>
                <a:spcPct val="0"/>
              </a:spcBef>
              <a:buFontTx/>
              <a:buNone/>
              <a:defRPr/>
            </a:pPr>
            <a:r>
              <a:rPr lang="sl-SI" altLang="sl-SI" sz="8000" dirty="0" err="1" smtClean="0">
                <a:solidFill>
                  <a:srgbClr val="FFFF00"/>
                </a:solidFill>
                <a:latin typeface="Arial Black" panose="020B0A04020102020204" pitchFamily="34" charset="0"/>
              </a:rPr>
              <a:t>Alvin</a:t>
            </a:r>
            <a:r>
              <a:rPr lang="sl-SI" altLang="sl-SI" sz="8000" dirty="0" smtClean="0">
                <a:solidFill>
                  <a:srgbClr val="FFFF00"/>
                </a:solidFill>
                <a:latin typeface="Arial Black" panose="020B0A04020102020204" pitchFamily="34" charset="0"/>
              </a:rPr>
              <a:t> in veverički</a:t>
            </a:r>
            <a:r>
              <a:rPr lang="sl-SI" altLang="sl-SI" sz="9600" dirty="0" smtClean="0">
                <a:solidFill>
                  <a:srgbClr val="FFFF00"/>
                </a:solidFill>
                <a:latin typeface="Arial Black" panose="020B0A04020102020204" pitchFamily="34" charset="0"/>
              </a:rPr>
              <a:t/>
            </a:r>
            <a:br>
              <a:rPr lang="sl-SI" altLang="sl-SI" sz="9600" dirty="0" smtClean="0">
                <a:solidFill>
                  <a:srgbClr val="FFFF00"/>
                </a:solidFill>
                <a:latin typeface="Arial Black" panose="020B0A04020102020204" pitchFamily="34" charset="0"/>
              </a:rPr>
            </a:br>
            <a:r>
              <a:rPr lang="sl-SI" altLang="sl-SI" sz="5400" dirty="0" smtClean="0">
                <a:solidFill>
                  <a:srgbClr val="00B0F0"/>
                </a:solidFill>
                <a:latin typeface="Arial Black" panose="020B0A04020102020204" pitchFamily="34" charset="0"/>
              </a:rPr>
              <a:t>Povezava risanih junakov z znanimi igralci</a:t>
            </a:r>
          </a:p>
          <a:p>
            <a:pPr algn="ctr" eaLnBrk="1" hangingPunct="1">
              <a:spcBef>
                <a:spcPct val="0"/>
              </a:spcBef>
              <a:buFontTx/>
              <a:buNone/>
              <a:defRPr/>
            </a:pPr>
            <a:r>
              <a:rPr lang="sl-SI" altLang="sl-SI" sz="4000" dirty="0">
                <a:solidFill>
                  <a:srgbClr val="00B0F0"/>
                </a:solidFill>
                <a:latin typeface="Arial Narrow" panose="020B0606020202030204" pitchFamily="34" charset="0"/>
                <a:hlinkClick r:id="rId4"/>
              </a:rPr>
              <a:t>https://</a:t>
            </a:r>
            <a:r>
              <a:rPr lang="sl-SI" altLang="sl-SI" sz="4000" dirty="0" smtClean="0">
                <a:solidFill>
                  <a:srgbClr val="00B0F0"/>
                </a:solidFill>
                <a:latin typeface="Arial Narrow" panose="020B0606020202030204" pitchFamily="34" charset="0"/>
                <a:hlinkClick r:id="rId4"/>
              </a:rPr>
              <a:t>www.youtube.com/watch?v=xBAshnF0HwY</a:t>
            </a:r>
            <a:r>
              <a:rPr lang="sl-SI" altLang="sl-SI" sz="4000" dirty="0" smtClean="0">
                <a:solidFill>
                  <a:srgbClr val="00B0F0"/>
                </a:solidFill>
                <a:latin typeface="Arial Narrow" panose="020B0606020202030204" pitchFamily="34" charset="0"/>
              </a:rPr>
              <a:t> </a:t>
            </a:r>
            <a:r>
              <a:rPr lang="sl-SI" altLang="sl-SI" sz="5400" dirty="0">
                <a:solidFill>
                  <a:srgbClr val="00B0F0"/>
                </a:solidFill>
                <a:latin typeface="Arial Black" panose="020B0A04020102020204" pitchFamily="34" charset="0"/>
              </a:rPr>
              <a:t/>
            </a:r>
            <a:br>
              <a:rPr lang="sl-SI" altLang="sl-SI" sz="5400" dirty="0">
                <a:solidFill>
                  <a:srgbClr val="00B0F0"/>
                </a:solidFill>
                <a:latin typeface="Arial Black" panose="020B0A04020102020204" pitchFamily="34" charset="0"/>
              </a:rPr>
            </a:br>
            <a:endParaRPr lang="sl-SI" altLang="sl-SI" sz="1600" dirty="0">
              <a:latin typeface="Arial Narrow" panose="020B0606020202030204" pitchFamily="34" charset="0"/>
            </a:endParaRPr>
          </a:p>
        </p:txBody>
      </p:sp>
    </p:spTree>
    <p:extLst>
      <p:ext uri="{BB962C8B-B14F-4D97-AF65-F5344CB8AC3E}">
        <p14:creationId xmlns:p14="http://schemas.microsoft.com/office/powerpoint/2010/main" val="336568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8" y="4378187"/>
            <a:ext cx="12063041" cy="2409478"/>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846161" y="4853238"/>
            <a:ext cx="10822676" cy="707886"/>
          </a:xfrm>
          <a:prstGeom prst="rect">
            <a:avLst/>
          </a:prstGeom>
          <a:solidFill>
            <a:schemeClr val="bg1"/>
          </a:solidFill>
        </p:spPr>
        <p:txBody>
          <a:bodyPr wrap="square">
            <a:spAutoFit/>
          </a:bodyPr>
          <a:lstStyle/>
          <a:p>
            <a:r>
              <a:rPr lang="sl-SI" b="1" dirty="0" smtClean="0">
                <a:solidFill>
                  <a:srgbClr val="0070C0"/>
                </a:solidFill>
                <a:latin typeface="Arial Black" panose="020B0A04020102020204" pitchFamily="34" charset="0"/>
              </a:rPr>
              <a:t>Zvok in slika</a:t>
            </a:r>
            <a:r>
              <a:rPr lang="sl-SI" dirty="0">
                <a:solidFill>
                  <a:srgbClr val="0070C0"/>
                </a:solidFill>
                <a:latin typeface="Arial" panose="020B0604020202020204" pitchFamily="34" charset="0"/>
              </a:rPr>
              <a:t> </a:t>
            </a:r>
            <a:r>
              <a:rPr lang="sl-SI" dirty="0" smtClean="0">
                <a:solidFill>
                  <a:srgbClr val="0070C0"/>
                </a:solidFill>
                <a:latin typeface="Arial" panose="020B0604020202020204" pitchFamily="34" charset="0"/>
              </a:rPr>
              <a:t>morata biti med sabo do stotinke sekunde usklajena. Temu pravimo </a:t>
            </a:r>
            <a:r>
              <a:rPr lang="sl-SI" sz="2000" dirty="0" smtClean="0">
                <a:solidFill>
                  <a:srgbClr val="FF0000"/>
                </a:solidFill>
                <a:latin typeface="Arial Black" panose="020B0A04020102020204" pitchFamily="34" charset="0"/>
              </a:rPr>
              <a:t>sinhronizacija.</a:t>
            </a:r>
          </a:p>
          <a:p>
            <a:r>
              <a:rPr lang="sl-SI" sz="2000" dirty="0" smtClean="0">
                <a:solidFill>
                  <a:srgbClr val="FF0000"/>
                </a:solidFill>
                <a:latin typeface="Arial Narrow" panose="020B0606020202030204" pitchFamily="34" charset="0"/>
              </a:rPr>
              <a:t>Oglej si jo ob šaljivem in </a:t>
            </a:r>
            <a:r>
              <a:rPr lang="sl-SI" sz="2000" dirty="0">
                <a:solidFill>
                  <a:srgbClr val="FF0000"/>
                </a:solidFill>
                <a:latin typeface="Arial Narrow" panose="020B0606020202030204" pitchFamily="34" charset="0"/>
              </a:rPr>
              <a:t>čudovitem </a:t>
            </a:r>
            <a:r>
              <a:rPr lang="sl-SI" sz="2000" dirty="0" smtClean="0">
                <a:solidFill>
                  <a:srgbClr val="FF0000"/>
                </a:solidFill>
                <a:latin typeface="Arial Narrow" panose="020B0606020202030204" pitchFamily="34" charset="0"/>
              </a:rPr>
              <a:t>posnetku Rowana </a:t>
            </a:r>
            <a:r>
              <a:rPr lang="sl-SI" sz="2000" dirty="0" err="1" smtClean="0">
                <a:solidFill>
                  <a:srgbClr val="FF0000"/>
                </a:solidFill>
                <a:latin typeface="Arial Narrow" panose="020B0606020202030204" pitchFamily="34" charset="0"/>
              </a:rPr>
              <a:t>Atkinsona</a:t>
            </a:r>
            <a:r>
              <a:rPr lang="sl-SI" sz="2000" dirty="0" smtClean="0">
                <a:solidFill>
                  <a:srgbClr val="FF0000"/>
                </a:solidFill>
                <a:latin typeface="Arial Narrow" panose="020B0606020202030204" pitchFamily="34" charset="0"/>
              </a:rPr>
              <a:t> </a:t>
            </a:r>
            <a:r>
              <a:rPr lang="sl-SI" sz="2000" dirty="0">
                <a:solidFill>
                  <a:srgbClr val="FF0000"/>
                </a:solidFill>
                <a:latin typeface="Arial Narrow" panose="020B0606020202030204" pitchFamily="34" charset="0"/>
                <a:hlinkClick r:id="rId3"/>
              </a:rPr>
              <a:t>https://</a:t>
            </a:r>
            <a:r>
              <a:rPr lang="sl-SI" sz="2000" dirty="0" smtClean="0">
                <a:solidFill>
                  <a:srgbClr val="FF0000"/>
                </a:solidFill>
                <a:latin typeface="Arial Narrow" panose="020B0606020202030204" pitchFamily="34" charset="0"/>
                <a:hlinkClick r:id="rId3"/>
              </a:rPr>
              <a:t>www.youtube.com/watch?v=A_kloG2Z7tU</a:t>
            </a:r>
            <a:r>
              <a:rPr lang="sl-SI" sz="2000" dirty="0" smtClean="0">
                <a:solidFill>
                  <a:srgbClr val="FF0000"/>
                </a:solidFill>
                <a:latin typeface="Arial Narrow" panose="020B0606020202030204" pitchFamily="34" charset="0"/>
              </a:rPr>
              <a:t> </a:t>
            </a:r>
            <a:endParaRPr lang="sl-SI" sz="2000" dirty="0">
              <a:solidFill>
                <a:srgbClr val="FF0000"/>
              </a:solidFill>
              <a:latin typeface="Arial Narrow" panose="020B0606020202030204" pitchFamily="34" charset="0"/>
            </a:endParaRPr>
          </a:p>
        </p:txBody>
      </p:sp>
      <p:sp>
        <p:nvSpPr>
          <p:cNvPr id="10" name="Pravokotnik 9"/>
          <p:cNvSpPr/>
          <p:nvPr/>
        </p:nvSpPr>
        <p:spPr>
          <a:xfrm>
            <a:off x="882889" y="5857506"/>
            <a:ext cx="10699206" cy="369332"/>
          </a:xfrm>
          <a:prstGeom prst="rect">
            <a:avLst/>
          </a:prstGeom>
          <a:solidFill>
            <a:schemeClr val="bg1"/>
          </a:solidFill>
        </p:spPr>
        <p:txBody>
          <a:bodyPr wrap="square">
            <a:spAutoFit/>
          </a:bodyPr>
          <a:lstStyle/>
          <a:p>
            <a:r>
              <a:rPr lang="sl-SI" dirty="0" smtClean="0">
                <a:solidFill>
                  <a:srgbClr val="009900"/>
                </a:solidFill>
                <a:latin typeface="Arial" panose="020B0604020202020204" pitchFamily="34" charset="0"/>
                <a:cs typeface="Arial" panose="020B0604020202020204" pitchFamily="34" charset="0"/>
              </a:rPr>
              <a:t>Če ti je bil všeč bobnar, ti bo prav gotovo </a:t>
            </a:r>
            <a:r>
              <a:rPr lang="sl-SI" dirty="0">
                <a:solidFill>
                  <a:srgbClr val="009900"/>
                </a:solidFill>
                <a:latin typeface="Arial" panose="020B0604020202020204" pitchFamily="34" charset="0"/>
                <a:cs typeface="Arial" panose="020B0604020202020204" pitchFamily="34" charset="0"/>
              </a:rPr>
              <a:t>tudi pianist </a:t>
            </a:r>
            <a:r>
              <a:rPr lang="sl-SI" dirty="0">
                <a:solidFill>
                  <a:srgbClr val="009900"/>
                </a:solidFill>
                <a:latin typeface="Arial" panose="020B0604020202020204" pitchFamily="34" charset="0"/>
                <a:cs typeface="Arial" panose="020B0604020202020204" pitchFamily="34" charset="0"/>
                <a:hlinkClick r:id="rId4"/>
              </a:rPr>
              <a:t>https://</a:t>
            </a:r>
            <a:r>
              <a:rPr lang="sl-SI" dirty="0" smtClean="0">
                <a:solidFill>
                  <a:srgbClr val="009900"/>
                </a:solidFill>
                <a:latin typeface="Arial" panose="020B0604020202020204" pitchFamily="34" charset="0"/>
                <a:cs typeface="Arial" panose="020B0604020202020204" pitchFamily="34" charset="0"/>
                <a:hlinkClick r:id="rId4"/>
              </a:rPr>
              <a:t>www.youtube.com/watch?v=7v5BCX6bkLQ</a:t>
            </a:r>
            <a:r>
              <a:rPr lang="sl-SI" dirty="0" smtClean="0">
                <a:solidFill>
                  <a:srgbClr val="009900"/>
                </a:solidFill>
                <a:latin typeface="Arial" panose="020B0604020202020204" pitchFamily="34" charset="0"/>
                <a:cs typeface="Arial" panose="020B0604020202020204" pitchFamily="34" charset="0"/>
              </a:rPr>
              <a:t>  </a:t>
            </a:r>
            <a:endParaRPr lang="sl-SI" sz="2000" dirty="0">
              <a:solidFill>
                <a:srgbClr val="009900"/>
              </a:solidFill>
              <a:latin typeface="Arial" panose="020B0604020202020204" pitchFamily="34" charset="0"/>
              <a:cs typeface="Arial" panose="020B0604020202020204" pitchFamily="34" charset="0"/>
            </a:endParaRPr>
          </a:p>
        </p:txBody>
      </p:sp>
      <p:pic>
        <p:nvPicPr>
          <p:cNvPr id="6"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8" y="4935035"/>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descr="Slovenska kinoteka: filmi ne zastarajo - Novice o filmu in filmskih zvezdah  - Slovenska kinoteka: filmi ne zastarajo - Si21 - prvi slovenski por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4" y="5804511"/>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Pravokotnik 10"/>
          <p:cNvSpPr/>
          <p:nvPr/>
        </p:nvSpPr>
        <p:spPr>
          <a:xfrm>
            <a:off x="272563" y="1396404"/>
            <a:ext cx="11825646" cy="646331"/>
          </a:xfrm>
          <a:prstGeom prst="rect">
            <a:avLst/>
          </a:prstGeom>
        </p:spPr>
        <p:txBody>
          <a:bodyPr wrap="square">
            <a:spAutoFit/>
          </a:bodyPr>
          <a:lstStyle/>
          <a:p>
            <a:pPr>
              <a:lnSpc>
                <a:spcPct val="150000"/>
              </a:lnSpc>
              <a:spcAft>
                <a:spcPts val="800"/>
              </a:spcAft>
            </a:pPr>
            <a:r>
              <a:rPr lang="sl-SI" sz="2400" u="sng"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Kako potekata delo in kakšne so naloge filmskega skladatelja :</a:t>
            </a:r>
            <a:endParaRPr lang="sl-SI"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endParaRPr>
          </a:p>
        </p:txBody>
      </p:sp>
      <p:sp>
        <p:nvSpPr>
          <p:cNvPr id="12" name="Pravokotnik 11"/>
          <p:cNvSpPr/>
          <p:nvPr/>
        </p:nvSpPr>
        <p:spPr>
          <a:xfrm>
            <a:off x="272563" y="1969611"/>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Izbira posnetih prizorov </a:t>
            </a:r>
            <a:r>
              <a:rPr lang="sl-SI" b="1" dirty="0">
                <a:latin typeface="Arial Narrow" panose="020B0606020202030204" pitchFamily="34" charset="0"/>
                <a:ea typeface="Calibri" panose="020F0502020204030204" pitchFamily="34" charset="0"/>
                <a:cs typeface="Times New Roman" panose="02020603050405020304" pitchFamily="18" charset="0"/>
              </a:rPr>
              <a:t>in dogodkov za katere režiser in skladatelj menita, da potrebujejo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Pravokotnik 12"/>
          <p:cNvSpPr/>
          <p:nvPr/>
        </p:nvSpPr>
        <p:spPr>
          <a:xfrm>
            <a:off x="272563" y="2432447"/>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Razčlenitev prizorov do </a:t>
            </a:r>
            <a:r>
              <a:rPr lang="sl-SI" b="1" dirty="0">
                <a:latin typeface="Arial Narrow" panose="020B0606020202030204" pitchFamily="34" charset="0"/>
                <a:ea typeface="Calibri" panose="020F0502020204030204" pitchFamily="34" charset="0"/>
                <a:cs typeface="Times New Roman" panose="02020603050405020304" pitchFamily="18" charset="0"/>
              </a:rPr>
              <a:t>sekunde </a:t>
            </a:r>
            <a:r>
              <a:rPr lang="sl-SI" b="1" dirty="0" smtClean="0">
                <a:latin typeface="Arial Narrow" panose="020B0606020202030204" pitchFamily="34" charset="0"/>
                <a:ea typeface="Calibri" panose="020F0502020204030204" pitchFamily="34" charset="0"/>
                <a:cs typeface="Times New Roman" panose="02020603050405020304" pitchFamily="18" charset="0"/>
              </a:rPr>
              <a:t>natančno.</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4" name="Pravokotnik 13"/>
          <p:cNvSpPr/>
          <p:nvPr/>
        </p:nvSpPr>
        <p:spPr>
          <a:xfrm>
            <a:off x="272563" y="2903332"/>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Določitev glasbil in določenega tempa. S </a:t>
            </a:r>
            <a:r>
              <a:rPr lang="sl-SI" b="1" dirty="0">
                <a:latin typeface="Arial Narrow" panose="020B0606020202030204" pitchFamily="34" charset="0"/>
                <a:ea typeface="Calibri" panose="020F0502020204030204" pitchFamily="34" charset="0"/>
                <a:cs typeface="Times New Roman" panose="02020603050405020304" pitchFamily="18" charset="0"/>
              </a:rPr>
              <a:t>štoparico mora </a:t>
            </a:r>
            <a:r>
              <a:rPr lang="sl-SI" b="1" dirty="0" smtClean="0">
                <a:latin typeface="Arial Narrow" panose="020B0606020202030204" pitchFamily="34" charset="0"/>
                <a:ea typeface="Calibri" panose="020F0502020204030204" pitchFamily="34" charset="0"/>
                <a:cs typeface="Times New Roman" panose="02020603050405020304" pitchFamily="18" charset="0"/>
              </a:rPr>
              <a:t>ob vsebini ugotoviti</a:t>
            </a:r>
            <a:r>
              <a:rPr lang="sl-SI" b="1" dirty="0">
                <a:latin typeface="Arial Narrow" panose="020B0606020202030204" pitchFamily="34" charset="0"/>
                <a:ea typeface="Calibri" panose="020F0502020204030204" pitchFamily="34" charset="0"/>
                <a:cs typeface="Times New Roman" panose="02020603050405020304" pitchFamily="18" charset="0"/>
              </a:rPr>
              <a:t>, kje naj glasba podpre </a:t>
            </a:r>
            <a:r>
              <a:rPr lang="sl-SI" b="1" dirty="0" smtClean="0">
                <a:latin typeface="Arial Narrow" panose="020B0606020202030204" pitchFamily="34" charset="0"/>
                <a:ea typeface="Calibri" panose="020F0502020204030204" pitchFamily="34" charset="0"/>
                <a:cs typeface="Times New Roman" panose="02020603050405020304" pitchFamily="18" charset="0"/>
              </a:rPr>
              <a:t>točno določen dogodek.</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Pravokotnik 14"/>
          <p:cNvSpPr/>
          <p:nvPr/>
        </p:nvSpPr>
        <p:spPr>
          <a:xfrm>
            <a:off x="272563" y="3351570"/>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Zapis glasbe in snemanje glasbe ob vrtenju filma.</a:t>
            </a:r>
            <a:endParaRPr lang="sl-SI" sz="14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Pravokotnik 15"/>
          <p:cNvSpPr/>
          <p:nvPr/>
        </p:nvSpPr>
        <p:spPr>
          <a:xfrm>
            <a:off x="272563" y="3808443"/>
            <a:ext cx="11825646" cy="454996"/>
          </a:xfrm>
          <a:prstGeom prst="rect">
            <a:avLst/>
          </a:prstGeom>
        </p:spPr>
        <p:txBody>
          <a:bodyPr wrap="square">
            <a:spAutoFit/>
          </a:bodyPr>
          <a:lstStyle/>
          <a:p>
            <a:pPr marL="342900" lvl="0" indent="-342900">
              <a:lnSpc>
                <a:spcPct val="150000"/>
              </a:lnSpc>
              <a:spcAft>
                <a:spcPts val="800"/>
              </a:spcAft>
              <a:buFont typeface="Tahoma" panose="020B0604030504040204" pitchFamily="34" charset="0"/>
              <a:buChar char="-"/>
            </a:pPr>
            <a:r>
              <a:rPr lang="sl-SI" b="1" dirty="0" smtClean="0">
                <a:latin typeface="Arial Narrow" panose="020B0606020202030204" pitchFamily="34" charset="0"/>
                <a:ea typeface="Calibri" panose="020F0502020204030204" pitchFamily="34" charset="0"/>
                <a:cs typeface="Times New Roman" panose="02020603050405020304" pitchFamily="18" charset="0"/>
              </a:rPr>
              <a:t>Obdelava </a:t>
            </a:r>
            <a:r>
              <a:rPr lang="sl-SI" b="1" dirty="0">
                <a:latin typeface="Arial Narrow" panose="020B0606020202030204" pitchFamily="34" charset="0"/>
                <a:ea typeface="Calibri" panose="020F0502020204030204" pitchFamily="34" charset="0"/>
                <a:cs typeface="Times New Roman" panose="02020603050405020304" pitchFamily="18" charset="0"/>
              </a:rPr>
              <a:t>posnete </a:t>
            </a:r>
            <a:r>
              <a:rPr lang="sl-SI" b="1" dirty="0" smtClean="0">
                <a:latin typeface="Arial Narrow" panose="020B0606020202030204" pitchFamily="34" charset="0"/>
                <a:ea typeface="Calibri" panose="020F0502020204030204" pitchFamily="34" charset="0"/>
                <a:cs typeface="Times New Roman" panose="02020603050405020304" pitchFamily="18" charset="0"/>
              </a:rPr>
              <a:t>glasbe (pridruži </a:t>
            </a:r>
            <a:r>
              <a:rPr lang="sl-SI" b="1" dirty="0">
                <a:latin typeface="Arial Narrow" panose="020B0606020202030204" pitchFamily="34" charset="0"/>
                <a:ea typeface="Calibri" panose="020F0502020204030204" pitchFamily="34" charset="0"/>
                <a:cs typeface="Times New Roman" panose="02020603050405020304" pitchFamily="18" charset="0"/>
              </a:rPr>
              <a:t>se še tonski mojster, ki doda vse </a:t>
            </a:r>
            <a:r>
              <a:rPr lang="sl-SI" b="1" dirty="0" smtClean="0">
                <a:latin typeface="Arial Narrow" panose="020B0606020202030204" pitchFamily="34" charset="0"/>
                <a:ea typeface="Calibri" panose="020F0502020204030204" pitchFamily="34" charset="0"/>
                <a:cs typeface="Times New Roman" panose="02020603050405020304" pitchFamily="18" charset="0"/>
              </a:rPr>
              <a:t>ostalo delo, da na filmu teče nemoteno).</a:t>
            </a:r>
            <a:endParaRPr lang="sl-SI"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7" name="Pravokotnik 16"/>
          <p:cNvSpPr/>
          <p:nvPr/>
        </p:nvSpPr>
        <p:spPr>
          <a:xfrm>
            <a:off x="1105469" y="0"/>
            <a:ext cx="10536071" cy="738664"/>
          </a:xfrm>
          <a:prstGeom prst="rect">
            <a:avLst/>
          </a:prstGeom>
        </p:spPr>
        <p:txBody>
          <a:bodyPr wrap="square">
            <a:spAutoFit/>
          </a:bodyPr>
          <a:lstStyle/>
          <a:p>
            <a:pPr>
              <a:lnSpc>
                <a:spcPct val="150000"/>
              </a:lnSpc>
              <a:spcAft>
                <a:spcPts val="800"/>
              </a:spcAft>
            </a:pPr>
            <a:r>
              <a:rPr lang="sl-SI" sz="2800"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Glasba v filmu ni le za </a:t>
            </a:r>
            <a:r>
              <a:rPr lang="sl-SI" sz="2800" b="1" dirty="0">
                <a:solidFill>
                  <a:srgbClr val="FF0000"/>
                </a:solidFill>
                <a:latin typeface="Tahoma" panose="020B0604030504040204" pitchFamily="34" charset="0"/>
                <a:ea typeface="Calibri" panose="020F0502020204030204" pitchFamily="34" charset="0"/>
                <a:cs typeface="Times New Roman" panose="02020603050405020304" pitchFamily="18" charset="0"/>
              </a:rPr>
              <a:t>okras, ampak je </a:t>
            </a:r>
            <a:r>
              <a:rPr lang="sl-SI" sz="2800" b="1" dirty="0" smtClean="0">
                <a:solidFill>
                  <a:srgbClr val="FF0000"/>
                </a:solidFill>
                <a:latin typeface="Tahoma" panose="020B0604030504040204" pitchFamily="34" charset="0"/>
                <a:ea typeface="Calibri" panose="020F0502020204030204" pitchFamily="34" charset="0"/>
                <a:cs typeface="Times New Roman" panose="02020603050405020304" pitchFamily="18" charset="0"/>
              </a:rPr>
              <a:t>zelo pomembna.</a:t>
            </a:r>
            <a:endParaRPr lang="sl-SI" sz="20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18" name="Pravokotnik 17"/>
          <p:cNvSpPr/>
          <p:nvPr/>
        </p:nvSpPr>
        <p:spPr>
          <a:xfrm>
            <a:off x="1105469" y="524106"/>
            <a:ext cx="10058400" cy="830997"/>
          </a:xfrm>
          <a:prstGeom prst="rect">
            <a:avLst/>
          </a:prstGeom>
        </p:spPr>
        <p:txBody>
          <a:bodyPr wrap="square">
            <a:spAutoFit/>
          </a:bodyPr>
          <a:lstStyle/>
          <a:p>
            <a:pPr>
              <a:lnSpc>
                <a:spcPct val="150000"/>
              </a:lnSpc>
              <a:spcAft>
                <a:spcPts val="800"/>
              </a:spcAft>
            </a:pPr>
            <a:r>
              <a:rPr lang="sl-SI" sz="3200" b="1" dirty="0" smtClean="0">
                <a:solidFill>
                  <a:srgbClr val="00B050"/>
                </a:solidFill>
                <a:latin typeface="Arial Narrow" panose="020B0606020202030204" pitchFamily="34" charset="0"/>
                <a:ea typeface="Calibri" panose="020F0502020204030204" pitchFamily="34" charset="0"/>
                <a:cs typeface="Arial" panose="020B0604020202020204" pitchFamily="34" charset="0"/>
              </a:rPr>
              <a:t>Dober filmski skladatelj </a:t>
            </a:r>
            <a:r>
              <a:rPr lang="sl-SI" sz="3200" b="1" dirty="0">
                <a:solidFill>
                  <a:srgbClr val="00B050"/>
                </a:solidFill>
                <a:latin typeface="Arial Narrow" panose="020B0606020202030204" pitchFamily="34" charset="0"/>
                <a:ea typeface="Calibri" panose="020F0502020204030204" pitchFamily="34" charset="0"/>
                <a:cs typeface="Arial" panose="020B0604020202020204" pitchFamily="34" charset="0"/>
              </a:rPr>
              <a:t>mora </a:t>
            </a:r>
            <a:r>
              <a:rPr lang="sl-SI" sz="3200" b="1" dirty="0" smtClean="0">
                <a:solidFill>
                  <a:srgbClr val="00B050"/>
                </a:solidFill>
                <a:latin typeface="Arial Narrow" panose="020B0606020202030204" pitchFamily="34" charset="0"/>
                <a:ea typeface="Calibri" panose="020F0502020204030204" pitchFamily="34" charset="0"/>
                <a:cs typeface="Arial" panose="020B0604020202020204" pitchFamily="34" charset="0"/>
              </a:rPr>
              <a:t>dobro poznati filmsko umetnost. </a:t>
            </a:r>
            <a:endParaRPr lang="sl-SI" sz="2400" b="1" dirty="0">
              <a:solidFill>
                <a:srgbClr val="00B050"/>
              </a:solidFill>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81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70245" y="2878018"/>
            <a:ext cx="9559184" cy="2651072"/>
          </a:xfrm>
        </p:spPr>
        <p:txBody>
          <a:bodyPr rtlCol="0">
            <a:noAutofit/>
          </a:bodyPr>
          <a:lstStyle/>
          <a:p>
            <a:pPr rtl="0"/>
            <a:r>
              <a:rPr lang="sl-SI" sz="8000" dirty="0" err="1" smtClean="0"/>
              <a:t>Charlie</a:t>
            </a:r>
            <a:r>
              <a:rPr lang="sl-SI" sz="8000" dirty="0" smtClean="0"/>
              <a:t>  </a:t>
            </a:r>
            <a:r>
              <a:rPr lang="sl-SI" sz="8000" dirty="0" err="1" smtClean="0"/>
              <a:t>chaplin</a:t>
            </a:r>
            <a:r>
              <a:rPr lang="sl-SI" sz="8000" dirty="0" smtClean="0"/>
              <a:t> </a:t>
            </a:r>
            <a:endParaRPr lang="sl-SI" sz="8000" dirty="0"/>
          </a:p>
        </p:txBody>
      </p:sp>
      <p:pic>
        <p:nvPicPr>
          <p:cNvPr id="6"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62" y="6163597"/>
            <a:ext cx="11223625" cy="694403"/>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besedila 2"/>
          <p:cNvSpPr txBox="1">
            <a:spLocks/>
          </p:cNvSpPr>
          <p:nvPr/>
        </p:nvSpPr>
        <p:spPr>
          <a:xfrm>
            <a:off x="1059363" y="5783536"/>
            <a:ext cx="11373751" cy="1067715"/>
          </a:xfrm>
          <a:prstGeom prst="rect">
            <a:avLst/>
          </a:prstGeom>
        </p:spPr>
        <p:txBody>
          <a:bodyPr vert="horz" lIns="0" tIns="45720" rIns="0" bIns="45720" rtlCol="0">
            <a:normAutofit fontScale="85000" lnSpcReduction="10000"/>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sl-SI" sz="2800" dirty="0" err="1" smtClean="0">
                <a:solidFill>
                  <a:schemeClr val="tx1"/>
                </a:solidFill>
              </a:rPr>
              <a:t>Charlie</a:t>
            </a:r>
            <a:r>
              <a:rPr lang="sl-SI" sz="2800" dirty="0" smtClean="0">
                <a:solidFill>
                  <a:schemeClr val="tx1"/>
                </a:solidFill>
              </a:rPr>
              <a:t> Chaplin je najbolj znan igralec v nemih filmih.  Oglej si film V levji kletki. </a:t>
            </a:r>
          </a:p>
          <a:p>
            <a:endParaRPr lang="sl-SI" sz="2000" dirty="0" smtClean="0">
              <a:solidFill>
                <a:schemeClr val="tx2"/>
              </a:solidFill>
            </a:endParaRPr>
          </a:p>
          <a:p>
            <a:r>
              <a:rPr lang="sl-SI" sz="3900" dirty="0" smtClean="0">
                <a:solidFill>
                  <a:schemeClr val="tx2"/>
                </a:solidFill>
                <a:hlinkClick r:id="rId3"/>
              </a:rPr>
              <a:t>https://www.youtube.com/watch?v=mpjEyBKSfJQ</a:t>
            </a:r>
            <a:r>
              <a:rPr lang="sl-SI" sz="3900" dirty="0" smtClean="0">
                <a:solidFill>
                  <a:schemeClr val="tx2"/>
                </a:solidFill>
              </a:rPr>
              <a:t> </a:t>
            </a:r>
            <a:endParaRPr lang="sl-SI" sz="3900" dirty="0">
              <a:solidFill>
                <a:schemeClr val="tx2"/>
              </a:solidFill>
            </a:endParaRPr>
          </a:p>
        </p:txBody>
      </p:sp>
      <p:sp>
        <p:nvSpPr>
          <p:cNvPr id="7" name="Naslov 1"/>
          <p:cNvSpPr txBox="1">
            <a:spLocks/>
          </p:cNvSpPr>
          <p:nvPr/>
        </p:nvSpPr>
        <p:spPr>
          <a:xfrm>
            <a:off x="3379196" y="309230"/>
            <a:ext cx="8650232" cy="1927094"/>
          </a:xfrm>
          <a:prstGeom prst="rect">
            <a:avLst/>
          </a:prstGeom>
          <a:solidFill>
            <a:schemeClr val="bg1"/>
          </a:solid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9600" b="1" dirty="0" smtClean="0">
                <a:solidFill>
                  <a:srgbClr val="00B050"/>
                </a:solidFill>
                <a:latin typeface="Arial Black" panose="020B0A04020102020204" pitchFamily="34" charset="0"/>
              </a:rPr>
              <a:t>NEMI  </a:t>
            </a:r>
            <a:r>
              <a:rPr lang="sl-SI" sz="9600" b="1" dirty="0" smtClean="0">
                <a:solidFill>
                  <a:srgbClr val="00B050"/>
                </a:solidFill>
                <a:latin typeface="Arial Black" panose="020B0A04020102020204" pitchFamily="34" charset="0"/>
              </a:rPr>
              <a:t>FILM</a:t>
            </a:r>
            <a:br>
              <a:rPr lang="sl-SI" sz="9600" b="1" dirty="0" smtClean="0">
                <a:solidFill>
                  <a:srgbClr val="00B050"/>
                </a:solidFill>
                <a:latin typeface="Arial Black" panose="020B0A04020102020204" pitchFamily="34" charset="0"/>
              </a:rPr>
            </a:br>
            <a:r>
              <a:rPr lang="sl-SI" sz="3200" dirty="0" smtClean="0">
                <a:latin typeface="Arial" panose="020B0604020202020204" pitchFamily="34" charset="0"/>
                <a:cs typeface="Arial" panose="020B0604020202020204" pitchFamily="34" charset="0"/>
              </a:rPr>
              <a:t>je črno bel film brez posnetek glasbe in govora.</a:t>
            </a:r>
            <a:endParaRPr lang="sl-SI" sz="28700" b="1" dirty="0">
              <a:solidFill>
                <a:srgbClr val="00B050"/>
              </a:solidFill>
              <a:latin typeface="Arial Black" panose="020B0A04020102020204" pitchFamily="34" charset="0"/>
            </a:endParaRPr>
          </a:p>
        </p:txBody>
      </p:sp>
      <p:pic>
        <p:nvPicPr>
          <p:cNvPr id="10"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8" y="616359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Potepuh - Wikipedija, prosta enciklopedij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8" y="2694656"/>
            <a:ext cx="2267547" cy="283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73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637198" y="1352854"/>
            <a:ext cx="10520240" cy="830997"/>
          </a:xfrm>
          <a:prstGeom prst="rect">
            <a:avLst/>
          </a:prstGeom>
        </p:spPr>
        <p:txBody>
          <a:bodyPr wrap="square">
            <a:spAutoFit/>
          </a:bodyPr>
          <a:lstStyle/>
          <a:p>
            <a:r>
              <a:rPr lang="sl-SI" sz="2400" dirty="0">
                <a:solidFill>
                  <a:srgbClr val="202122"/>
                </a:solidFill>
                <a:latin typeface="Tahoma" panose="020B0604030504040204" pitchFamily="34" charset="0"/>
                <a:ea typeface="Calibri" panose="020F0502020204030204" pitchFamily="34" charset="0"/>
              </a:rPr>
              <a:t>Prvi celovečerni zvočni film je nastal </a:t>
            </a:r>
            <a:r>
              <a:rPr lang="sl-SI" sz="2400" dirty="0" smtClean="0">
                <a:solidFill>
                  <a:srgbClr val="202122"/>
                </a:solidFill>
                <a:latin typeface="Tahoma" panose="020B0604030504040204" pitchFamily="34" charset="0"/>
                <a:ea typeface="Calibri" panose="020F0502020204030204" pitchFamily="34" charset="0"/>
              </a:rPr>
              <a:t>leta 1927</a:t>
            </a:r>
            <a:r>
              <a:rPr lang="sl-SI" sz="2400" dirty="0">
                <a:solidFill>
                  <a:srgbClr val="202122"/>
                </a:solidFill>
                <a:latin typeface="Tahoma" panose="020B0604030504040204" pitchFamily="34" charset="0"/>
                <a:ea typeface="Calibri" panose="020F0502020204030204" pitchFamily="34" charset="0"/>
              </a:rPr>
              <a:t> in je imel </a:t>
            </a:r>
            <a:r>
              <a:rPr lang="sl-SI" sz="2400" dirty="0" smtClean="0">
                <a:solidFill>
                  <a:srgbClr val="202122"/>
                </a:solidFill>
                <a:latin typeface="Tahoma" panose="020B0604030504040204" pitchFamily="34" charset="0"/>
                <a:ea typeface="Calibri" panose="020F0502020204030204" pitchFamily="34" charset="0"/>
              </a:rPr>
              <a:t>naslov </a:t>
            </a:r>
            <a:r>
              <a:rPr lang="sl-SI" sz="2400" dirty="0" smtClean="0">
                <a:solidFill>
                  <a:srgbClr val="FF0000"/>
                </a:solidFill>
                <a:latin typeface="Tahoma" panose="020B0604030504040204" pitchFamily="34" charset="0"/>
                <a:ea typeface="Calibri" panose="020F0502020204030204" pitchFamily="34" charset="0"/>
              </a:rPr>
              <a:t>Pevec jazza</a:t>
            </a:r>
            <a:r>
              <a:rPr lang="sl-SI" sz="2400" dirty="0" smtClean="0">
                <a:solidFill>
                  <a:srgbClr val="202122"/>
                </a:solidFill>
                <a:latin typeface="Tahoma" panose="020B0604030504040204" pitchFamily="34" charset="0"/>
                <a:ea typeface="Calibri" panose="020F0502020204030204" pitchFamily="34" charset="0"/>
              </a:rPr>
              <a:t>. </a:t>
            </a:r>
            <a:r>
              <a:rPr lang="sl-SI" sz="2400" dirty="0" smtClean="0">
                <a:solidFill>
                  <a:srgbClr val="202122"/>
                </a:solidFill>
                <a:latin typeface="Arial Black" panose="020B0A04020102020204" pitchFamily="34" charset="0"/>
                <a:ea typeface="Calibri" panose="020F0502020204030204" pitchFamily="34" charset="0"/>
              </a:rPr>
              <a:t>V </a:t>
            </a:r>
            <a:r>
              <a:rPr lang="sl-SI" sz="2400" dirty="0">
                <a:solidFill>
                  <a:srgbClr val="202122"/>
                </a:solidFill>
                <a:latin typeface="Arial Black" panose="020B0A04020102020204" pitchFamily="34" charset="0"/>
                <a:ea typeface="Calibri" panose="020F0502020204030204" pitchFamily="34" charset="0"/>
              </a:rPr>
              <a:t>glavni vlogi </a:t>
            </a:r>
            <a:r>
              <a:rPr lang="sl-SI" sz="2400" dirty="0" smtClean="0">
                <a:solidFill>
                  <a:srgbClr val="202122"/>
                </a:solidFill>
                <a:latin typeface="Arial Black" panose="020B0A04020102020204" pitchFamily="34" charset="0"/>
                <a:ea typeface="Calibri" panose="020F0502020204030204" pitchFamily="34" charset="0"/>
              </a:rPr>
              <a:t>je </a:t>
            </a:r>
            <a:r>
              <a:rPr lang="sl-SI" sz="2400" dirty="0">
                <a:solidFill>
                  <a:srgbClr val="202122"/>
                </a:solidFill>
                <a:latin typeface="Arial Black" panose="020B0A04020102020204" pitchFamily="34" charset="0"/>
                <a:ea typeface="Calibri" panose="020F0502020204030204" pitchFamily="34" charset="0"/>
              </a:rPr>
              <a:t>nastopil takratni </a:t>
            </a:r>
            <a:r>
              <a:rPr lang="sl-SI" sz="2400" dirty="0" smtClean="0">
                <a:solidFill>
                  <a:srgbClr val="202122"/>
                </a:solidFill>
                <a:latin typeface="Arial Black" panose="020B0A04020102020204" pitchFamily="34" charset="0"/>
                <a:ea typeface="Calibri" panose="020F0502020204030204" pitchFamily="34" charset="0"/>
              </a:rPr>
              <a:t>popularni pevec </a:t>
            </a:r>
            <a:r>
              <a:rPr lang="sl-SI" sz="2400" dirty="0" smtClean="0">
                <a:solidFill>
                  <a:srgbClr val="0070C0"/>
                </a:solidFill>
                <a:latin typeface="Arial Black" panose="020B0A04020102020204" pitchFamily="34" charset="0"/>
                <a:ea typeface="Calibri" panose="020F0502020204030204" pitchFamily="34" charset="0"/>
              </a:rPr>
              <a:t>Al </a:t>
            </a:r>
            <a:r>
              <a:rPr lang="sl-SI" sz="2400" dirty="0" err="1" smtClean="0">
                <a:solidFill>
                  <a:srgbClr val="0070C0"/>
                </a:solidFill>
                <a:latin typeface="Arial Black" panose="020B0A04020102020204" pitchFamily="34" charset="0"/>
                <a:ea typeface="Calibri" panose="020F0502020204030204" pitchFamily="34" charset="0"/>
              </a:rPr>
              <a:t>Jolson</a:t>
            </a:r>
            <a:r>
              <a:rPr lang="sl-SI" sz="2400" dirty="0" smtClean="0">
                <a:solidFill>
                  <a:srgbClr val="202122"/>
                </a:solidFill>
                <a:latin typeface="Arial Black" panose="020B0A04020102020204" pitchFamily="34" charset="0"/>
                <a:ea typeface="Calibri" panose="020F0502020204030204" pitchFamily="34" charset="0"/>
              </a:rPr>
              <a:t>.</a:t>
            </a:r>
            <a:endParaRPr lang="sl-SI" sz="2400" dirty="0">
              <a:latin typeface="Arial Black" panose="020B0A04020102020204" pitchFamily="34" charset="0"/>
            </a:endParaRPr>
          </a:p>
        </p:txBody>
      </p:sp>
      <p:pic>
        <p:nvPicPr>
          <p:cNvPr id="7" name="Picture 4" descr="Quilts and Thoughts… » Free filmstrip digi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 y="3084395"/>
            <a:ext cx="12178354" cy="3773606"/>
          </a:xfrm>
          <a:prstGeom prst="rect">
            <a:avLst/>
          </a:prstGeom>
          <a:noFill/>
          <a:extLst>
            <a:ext uri="{909E8E84-426E-40DD-AFC4-6F175D3DCCD1}">
              <a14:hiddenFill xmlns:a14="http://schemas.microsoft.com/office/drawing/2010/main">
                <a:solidFill>
                  <a:srgbClr val="FFFFFF"/>
                </a:solidFill>
              </a14:hiddenFill>
            </a:ext>
          </a:extLst>
        </p:spPr>
      </p:pic>
      <p:sp>
        <p:nvSpPr>
          <p:cNvPr id="6" name="Naslov 1"/>
          <p:cNvSpPr txBox="1">
            <a:spLocks/>
          </p:cNvSpPr>
          <p:nvPr/>
        </p:nvSpPr>
        <p:spPr>
          <a:xfrm>
            <a:off x="996479" y="238890"/>
            <a:ext cx="10873135"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8000" b="1" dirty="0" smtClean="0">
                <a:solidFill>
                  <a:srgbClr val="00B050"/>
                </a:solidFill>
                <a:latin typeface="Arial Black" panose="020B0A04020102020204" pitchFamily="34" charset="0"/>
              </a:rPr>
              <a:t>Zvočni  FILM</a:t>
            </a:r>
            <a:endParaRPr lang="sl-SI" sz="8000" b="1" dirty="0">
              <a:solidFill>
                <a:srgbClr val="00B050"/>
              </a:solidFill>
              <a:latin typeface="Arial Black" panose="020B0A04020102020204" pitchFamily="34" charset="0"/>
            </a:endParaRPr>
          </a:p>
        </p:txBody>
      </p:sp>
      <p:sp>
        <p:nvSpPr>
          <p:cNvPr id="9" name="Naslov 1"/>
          <p:cNvSpPr>
            <a:spLocks noGrp="1"/>
          </p:cNvSpPr>
          <p:nvPr>
            <p:ph type="title"/>
          </p:nvPr>
        </p:nvSpPr>
        <p:spPr>
          <a:xfrm>
            <a:off x="675578" y="3665964"/>
            <a:ext cx="10854489" cy="887235"/>
          </a:xfrm>
          <a:solidFill>
            <a:schemeClr val="bg1"/>
          </a:solidFill>
        </p:spPr>
        <p:txBody>
          <a:bodyPr>
            <a:noAutofit/>
          </a:bodyPr>
          <a:lstStyle/>
          <a:p>
            <a:r>
              <a:rPr lang="sl-SI" sz="2400" dirty="0" smtClean="0">
                <a:latin typeface="Tahoma" panose="020B0604030504040204" pitchFamily="34" charset="0"/>
                <a:ea typeface="Calibri" panose="020F0502020204030204" pitchFamily="34" charset="0"/>
                <a:cs typeface="Times New Roman" panose="02020603050405020304" pitchFamily="18" charset="0"/>
              </a:rPr>
              <a:t>Film </a:t>
            </a:r>
            <a:r>
              <a:rPr lang="sl-SI" sz="2400" dirty="0">
                <a:latin typeface="Tahoma" panose="020B0604030504040204" pitchFamily="34" charset="0"/>
                <a:ea typeface="Calibri" panose="020F0502020204030204" pitchFamily="34" charset="0"/>
                <a:cs typeface="Times New Roman" panose="02020603050405020304" pitchFamily="18" charset="0"/>
              </a:rPr>
              <a:t>in glasba v </a:t>
            </a:r>
            <a:r>
              <a:rPr lang="sl-SI" sz="2400" dirty="0" smtClean="0">
                <a:latin typeface="Tahoma" panose="020B0604030504040204" pitchFamily="34" charset="0"/>
                <a:ea typeface="Calibri" panose="020F0502020204030204" pitchFamily="34" charset="0"/>
                <a:cs typeface="Times New Roman" panose="02020603050405020304" pitchFamily="18" charset="0"/>
              </a:rPr>
              <a:t>začetku </a:t>
            </a:r>
            <a:r>
              <a:rPr lang="sl-SI" sz="2400" dirty="0">
                <a:latin typeface="Tahoma" panose="020B0604030504040204" pitchFamily="34" charset="0"/>
                <a:ea typeface="Calibri" panose="020F0502020204030204" pitchFamily="34" charset="0"/>
                <a:cs typeface="Times New Roman" panose="02020603050405020304" pitchFamily="18" charset="0"/>
              </a:rPr>
              <a:t>še nista bila popolnoma usklajena. Po pojavu zvočnega filma so se začeli zavedati, da je treba čim bolje </a:t>
            </a:r>
            <a:r>
              <a:rPr lang="sl-SI" sz="2400" dirty="0" smtClean="0">
                <a:latin typeface="Tahoma" panose="020B0604030504040204" pitchFamily="34" charset="0"/>
                <a:ea typeface="Calibri" panose="020F0502020204030204" pitchFamily="34" charset="0"/>
                <a:cs typeface="Times New Roman" panose="02020603050405020304" pitchFamily="18" charset="0"/>
              </a:rPr>
              <a:t>uskladiti </a:t>
            </a:r>
            <a:r>
              <a:rPr lang="sl-SI" sz="2400" dirty="0">
                <a:latin typeface="Tahoma" panose="020B0604030504040204" pitchFamily="34" charset="0"/>
                <a:ea typeface="Calibri" panose="020F0502020204030204" pitchFamily="34" charset="0"/>
                <a:cs typeface="Times New Roman" panose="02020603050405020304" pitchFamily="18" charset="0"/>
              </a:rPr>
              <a:t>podobe in zvok</a:t>
            </a:r>
            <a:r>
              <a:rPr lang="sl-SI" sz="2400" dirty="0" smtClean="0">
                <a:latin typeface="Tahoma" panose="020B0604030504040204" pitchFamily="34" charset="0"/>
                <a:ea typeface="Calibri" panose="020F0502020204030204" pitchFamily="34" charset="0"/>
                <a:cs typeface="Times New Roman" panose="02020603050405020304" pitchFamily="18" charset="0"/>
              </a:rPr>
              <a:t>. To je:</a:t>
            </a:r>
            <a:endParaRPr lang="sl-SI" sz="3800" dirty="0">
              <a:solidFill>
                <a:srgbClr val="D2740C"/>
              </a:solidFill>
            </a:endParaRPr>
          </a:p>
        </p:txBody>
      </p:sp>
      <p:sp>
        <p:nvSpPr>
          <p:cNvPr id="10" name="Pravokotnik 9"/>
          <p:cNvSpPr/>
          <p:nvPr/>
        </p:nvSpPr>
        <p:spPr>
          <a:xfrm>
            <a:off x="1094399" y="2347621"/>
            <a:ext cx="10263687" cy="646331"/>
          </a:xfrm>
          <a:prstGeom prst="rect">
            <a:avLst/>
          </a:prstGeom>
        </p:spPr>
        <p:txBody>
          <a:bodyPr wrap="square">
            <a:spAutoFit/>
          </a:bodyPr>
          <a:lstStyle/>
          <a:p>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https</a:t>
            </a:r>
            <a:r>
              <a:rPr lang="sl-SI" sz="3600" u="sng" dirty="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a:t>
            </a:r>
            <a:r>
              <a:rPr lang="sl-SI" sz="3600" u="sng" dirty="0" smtClean="0">
                <a:solidFill>
                  <a:srgbClr val="0000FF"/>
                </a:solidFill>
                <a:latin typeface="Tahoma" panose="020B0604030504040204" pitchFamily="34" charset="0"/>
                <a:ea typeface="Calibri" panose="020F0502020204030204" pitchFamily="34" charset="0"/>
                <a:cs typeface="Times New Roman" panose="02020603050405020304" pitchFamily="18" charset="0"/>
                <a:hlinkClick r:id="rId3"/>
              </a:rPr>
              <a:t>www.youtube.com/watch?v=8SzltpkGz0M</a:t>
            </a:r>
            <a:endParaRPr lang="sl-SI" sz="2400" dirty="0"/>
          </a:p>
        </p:txBody>
      </p:sp>
      <p:pic>
        <p:nvPicPr>
          <p:cNvPr id="11"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49" y="2380918"/>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Naslov 1"/>
          <p:cNvSpPr txBox="1">
            <a:spLocks/>
          </p:cNvSpPr>
          <p:nvPr/>
        </p:nvSpPr>
        <p:spPr>
          <a:xfrm>
            <a:off x="5435" y="4987377"/>
            <a:ext cx="11783766" cy="1044785"/>
          </a:xfrm>
          <a:prstGeom prst="rect">
            <a:avLst/>
          </a:prstGeom>
          <a:noFill/>
        </p:spPr>
        <p:txBody>
          <a:bodyPr vert="horz" lIns="0" tIns="45720" rIns="0" bIns="45720" rtlCol="0" anchor="b">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r>
              <a:rPr lang="sl-SI" sz="11500" b="1" dirty="0" smtClean="0">
                <a:solidFill>
                  <a:srgbClr val="FF0000"/>
                </a:solidFill>
                <a:latin typeface="Arial Black" panose="020B0A04020102020204" pitchFamily="34" charset="0"/>
              </a:rPr>
              <a:t>Sinhronizacija</a:t>
            </a:r>
            <a:endParaRPr lang="sl-SI" sz="11500" b="1" dirty="0">
              <a:solidFill>
                <a:srgbClr val="FF0000"/>
              </a:solidFill>
              <a:latin typeface="Arial Black" panose="020B0A04020102020204" pitchFamily="34" charset="0"/>
            </a:endParaRPr>
          </a:p>
        </p:txBody>
      </p:sp>
      <p:pic>
        <p:nvPicPr>
          <p:cNvPr id="13" name="Picture 2" descr="Slovenska kinoteka: filmi ne zastarajo - Novice o filmu in filmskih zvezdah  - Slovenska kinoteka: filmi ne zastarajo - Si21 - prvi slovenski por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6910" y="5832737"/>
            <a:ext cx="874097" cy="5797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966122" y="5563902"/>
            <a:ext cx="10520240" cy="830997"/>
          </a:xfrm>
          <a:prstGeom prst="rect">
            <a:avLst/>
          </a:prstGeom>
        </p:spPr>
        <p:txBody>
          <a:bodyPr wrap="square">
            <a:spAutoFit/>
          </a:bodyPr>
          <a:lstStyle/>
          <a:p>
            <a:r>
              <a:rPr lang="sl-SI" sz="2400" dirty="0" smtClean="0">
                <a:solidFill>
                  <a:srgbClr val="202122"/>
                </a:solidFill>
                <a:latin typeface="Tahoma" panose="020B0604030504040204" pitchFamily="34" charset="0"/>
                <a:ea typeface="Calibri" panose="020F0502020204030204" pitchFamily="34" charset="0"/>
              </a:rPr>
              <a:t>Kmalu po   prvem zvočnem   filmu naredijo      tudi prvo zvočno   risanko.</a:t>
            </a:r>
          </a:p>
          <a:p>
            <a:r>
              <a:rPr lang="sl-SI" sz="2400" dirty="0" smtClean="0">
                <a:solidFill>
                  <a:srgbClr val="202122"/>
                </a:solidFill>
                <a:latin typeface="Tahoma" panose="020B0604030504040204" pitchFamily="34" charset="0"/>
                <a:ea typeface="Calibri" panose="020F0502020204030204" pitchFamily="34" charset="0"/>
              </a:rPr>
              <a:t>To je bila    </a:t>
            </a:r>
            <a:r>
              <a:rPr lang="sl-SI" sz="2400" dirty="0" smtClean="0">
                <a:solidFill>
                  <a:srgbClr val="202122"/>
                </a:solidFill>
                <a:latin typeface="Arial Black" panose="020B0A04020102020204" pitchFamily="34" charset="0"/>
                <a:ea typeface="Calibri" panose="020F0502020204030204" pitchFamily="34" charset="0"/>
              </a:rPr>
              <a:t>Miki miška.</a:t>
            </a:r>
            <a:endParaRPr lang="sl-SI" sz="2400" dirty="0">
              <a:latin typeface="Arial Black" panose="020B0A04020102020204" pitchFamily="34" charset="0"/>
            </a:endParaRPr>
          </a:p>
        </p:txBody>
      </p:sp>
      <p:sp>
        <p:nvSpPr>
          <p:cNvPr id="2" name="Pravokotnik 1"/>
          <p:cNvSpPr/>
          <p:nvPr/>
        </p:nvSpPr>
        <p:spPr>
          <a:xfrm>
            <a:off x="6226242" y="5896995"/>
            <a:ext cx="5643372" cy="461665"/>
          </a:xfrm>
          <a:prstGeom prst="rect">
            <a:avLst/>
          </a:prstGeom>
        </p:spPr>
        <p:txBody>
          <a:bodyPr wrap="square">
            <a:spAutoFit/>
          </a:bodyPr>
          <a:lstStyle/>
          <a:p>
            <a:r>
              <a:rPr lang="sl-SI" sz="2400" dirty="0">
                <a:latin typeface="Arial Narrow" panose="020B0606020202030204" pitchFamily="34" charset="0"/>
                <a:hlinkClick r:id="rId5"/>
              </a:rPr>
              <a:t>https://</a:t>
            </a:r>
            <a:r>
              <a:rPr lang="sl-SI" sz="2400" dirty="0" smtClean="0">
                <a:latin typeface="Arial Narrow" panose="020B0606020202030204" pitchFamily="34" charset="0"/>
                <a:hlinkClick r:id="rId5"/>
              </a:rPr>
              <a:t>www.youtube.com/watch?v=hxf-UHuGobI</a:t>
            </a:r>
            <a:r>
              <a:rPr lang="sl-SI" sz="2400" dirty="0" smtClean="0">
                <a:latin typeface="Arial Narrow" panose="020B0606020202030204" pitchFamily="34" charset="0"/>
              </a:rPr>
              <a:t> </a:t>
            </a:r>
            <a:endParaRPr lang="sl-SI" sz="2400" dirty="0">
              <a:latin typeface="Arial Narrow" panose="020B0606020202030204" pitchFamily="34" charset="0"/>
            </a:endParaRPr>
          </a:p>
        </p:txBody>
      </p:sp>
    </p:spTree>
    <p:extLst>
      <p:ext uri="{BB962C8B-B14F-4D97-AF65-F5344CB8AC3E}">
        <p14:creationId xmlns:p14="http://schemas.microsoft.com/office/powerpoint/2010/main" val="25329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p:bldP spid="12" grpId="0"/>
      <p:bldP spid="1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ovenska kinoteka: filmi ne zastarajo - Novice o filmu in filmskih zvezdah  - Slovenska kinoteka: filmi ne zastarajo - Si21 - prvi slove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a:spLocks noChangeArrowheads="1"/>
          </p:cNvSpPr>
          <p:nvPr/>
        </p:nvSpPr>
        <p:spPr bwMode="auto">
          <a:xfrm>
            <a:off x="5817076" y="25724"/>
            <a:ext cx="6141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2400" b="0" dirty="0" smtClean="0">
                <a:cs typeface="Arial" panose="020B0604020202020204" pitchFamily="34" charset="0"/>
              </a:rPr>
              <a:t>Na spodnji sliki so trije pomembni predmeti, ki so povezani s filmom. Poimenuj jih.</a:t>
            </a:r>
            <a:endParaRPr lang="sl-SI" altLang="sl-SI" sz="3600" dirty="0">
              <a:solidFill>
                <a:srgbClr val="00FF99"/>
              </a:solidFill>
              <a:cs typeface="Arial" panose="020B0604020202020204" pitchFamily="34" charset="0"/>
            </a:endParaRPr>
          </a:p>
        </p:txBody>
      </p:sp>
      <p:sp>
        <p:nvSpPr>
          <p:cNvPr id="6" name="Pravokotnik 5"/>
          <p:cNvSpPr>
            <a:spLocks noChangeArrowheads="1"/>
          </p:cNvSpPr>
          <p:nvPr/>
        </p:nvSpPr>
        <p:spPr bwMode="auto">
          <a:xfrm>
            <a:off x="4162566" y="4559319"/>
            <a:ext cx="39442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4400" b="0" dirty="0" smtClean="0">
                <a:solidFill>
                  <a:srgbClr val="FF0000"/>
                </a:solidFill>
                <a:latin typeface="Arial Black" panose="020B0A04020102020204" pitchFamily="34" charset="0"/>
                <a:cs typeface="Arial" panose="020B0604020202020204" pitchFamily="34" charset="0"/>
              </a:rPr>
              <a:t>Filmski trak</a:t>
            </a:r>
            <a:endParaRPr lang="sl-SI" altLang="sl-SI" sz="6000" dirty="0">
              <a:solidFill>
                <a:srgbClr val="FF0000"/>
              </a:solidFill>
              <a:latin typeface="Arial Black" panose="020B0A04020102020204" pitchFamily="34" charset="0"/>
              <a:cs typeface="Arial" panose="020B0604020202020204" pitchFamily="34" charset="0"/>
            </a:endParaRPr>
          </a:p>
        </p:txBody>
      </p:sp>
      <p:sp>
        <p:nvSpPr>
          <p:cNvPr id="7" name="Pravokotnik 6"/>
          <p:cNvSpPr>
            <a:spLocks noChangeArrowheads="1"/>
          </p:cNvSpPr>
          <p:nvPr/>
        </p:nvSpPr>
        <p:spPr bwMode="auto">
          <a:xfrm>
            <a:off x="6134668" y="2729861"/>
            <a:ext cx="42376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sl-SI" altLang="sl-SI" sz="4400" b="0" dirty="0" smtClean="0">
                <a:solidFill>
                  <a:srgbClr val="FFC000"/>
                </a:solidFill>
                <a:latin typeface="Arial Black" panose="020B0A04020102020204" pitchFamily="34" charset="0"/>
                <a:cs typeface="Arial" panose="020B0604020202020204" pitchFamily="34" charset="0"/>
              </a:rPr>
              <a:t>Filmska rola</a:t>
            </a:r>
            <a:endParaRPr lang="sl-SI" altLang="sl-SI" sz="6000" dirty="0">
              <a:solidFill>
                <a:srgbClr val="FFC000"/>
              </a:solidFill>
              <a:latin typeface="Arial Black" panose="020B0A04020102020204" pitchFamily="34" charset="0"/>
              <a:cs typeface="Arial" panose="020B0604020202020204" pitchFamily="34" charset="0"/>
            </a:endParaRPr>
          </a:p>
        </p:txBody>
      </p:sp>
      <p:sp>
        <p:nvSpPr>
          <p:cNvPr id="9" name="Pravokotnik 8"/>
          <p:cNvSpPr>
            <a:spLocks noChangeArrowheads="1"/>
          </p:cNvSpPr>
          <p:nvPr/>
        </p:nvSpPr>
        <p:spPr bwMode="auto">
          <a:xfrm rot="20405351">
            <a:off x="2089677" y="3080108"/>
            <a:ext cx="4450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57213">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sl-SI" altLang="sl-SI" sz="3600" b="0" dirty="0" smtClean="0">
                <a:solidFill>
                  <a:srgbClr val="00FFFF"/>
                </a:solidFill>
                <a:latin typeface="Arial Black" panose="020B0A04020102020204" pitchFamily="34" charset="0"/>
                <a:cs typeface="Arial" panose="020B0604020202020204" pitchFamily="34" charset="0"/>
              </a:rPr>
              <a:t>Filmska   klapa</a:t>
            </a:r>
            <a:endParaRPr lang="sl-SI" altLang="sl-SI" sz="4800" dirty="0">
              <a:solidFill>
                <a:srgbClr val="00FFF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71918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70383" y="75223"/>
            <a:ext cx="11921532" cy="647700"/>
          </a:xfrm>
          <a:prstGeom prst="rect">
            <a:avLst/>
          </a:prstGeom>
          <a:solidFill>
            <a:srgbClr val="3399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4800" dirty="0" smtClean="0">
                <a:latin typeface="Arial Black" panose="020B0A04020102020204" pitchFamily="34" charset="0"/>
              </a:rPr>
              <a:t>Slovenija in filmska glasba</a:t>
            </a:r>
            <a:endParaRPr lang="sl-SI" altLang="sl-SI" sz="2800" dirty="0">
              <a:latin typeface="Arial Black" panose="020B0A04020102020204" pitchFamily="34" charset="0"/>
            </a:endParaRPr>
          </a:p>
        </p:txBody>
      </p:sp>
      <p:pic>
        <p:nvPicPr>
          <p:cNvPr id="7172" name="Picture 4" descr="Marjan Kozina - sazu.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83" y="873458"/>
            <a:ext cx="3030014" cy="589145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lag of Slovenia - Zastava Slovenije - NationalFlags.shop - your Flag  web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98" y="75223"/>
            <a:ext cx="1248143" cy="682996"/>
          </a:xfrm>
          <a:prstGeom prst="rect">
            <a:avLst/>
          </a:prstGeom>
          <a:noFill/>
          <a:extLst>
            <a:ext uri="{909E8E84-426E-40DD-AFC4-6F175D3DCCD1}">
              <a14:hiddenFill xmlns:a14="http://schemas.microsoft.com/office/drawing/2010/main">
                <a:solidFill>
                  <a:srgbClr val="FFFFFF"/>
                </a:solidFill>
              </a14:hiddenFill>
            </a:ext>
          </a:extLst>
        </p:spPr>
      </p:pic>
      <p:sp>
        <p:nvSpPr>
          <p:cNvPr id="14" name="Pravokotnik 13"/>
          <p:cNvSpPr/>
          <p:nvPr/>
        </p:nvSpPr>
        <p:spPr>
          <a:xfrm>
            <a:off x="3329751" y="895774"/>
            <a:ext cx="4574533" cy="1261884"/>
          </a:xfrm>
          <a:prstGeom prst="rect">
            <a:avLst/>
          </a:prstGeom>
          <a:solidFill>
            <a:schemeClr val="bg1">
              <a:lumMod val="85000"/>
            </a:schemeClr>
          </a:solidFill>
          <a:ln>
            <a:solidFill>
              <a:schemeClr val="accent1"/>
            </a:solidFill>
          </a:ln>
        </p:spPr>
        <p:txBody>
          <a:bodyPr wrap="square">
            <a:spAutoFit/>
          </a:bodyPr>
          <a:lstStyle/>
          <a:p>
            <a:pPr marL="557213" indent="-557213">
              <a:defRPr/>
            </a:pPr>
            <a:r>
              <a:rPr lang="sl-SI" sz="4000" dirty="0" smtClean="0">
                <a:solidFill>
                  <a:srgbClr val="FFC000"/>
                </a:solidFill>
                <a:latin typeface="Arial Black" panose="020B0A04020102020204" pitchFamily="34" charset="0"/>
                <a:cs typeface="Arial" panose="020B0604020202020204" pitchFamily="34" charset="0"/>
              </a:rPr>
              <a:t>  </a:t>
            </a:r>
            <a:r>
              <a:rPr lang="sl-SI" sz="4000" dirty="0" smtClean="0">
                <a:solidFill>
                  <a:srgbClr val="00CC66"/>
                </a:solidFill>
                <a:latin typeface="Arial Black" panose="020B0A04020102020204" pitchFamily="34" charset="0"/>
                <a:cs typeface="Arial" panose="020B0604020202020204" pitchFamily="34" charset="0"/>
              </a:rPr>
              <a:t>Marjan Kozina</a:t>
            </a:r>
            <a:r>
              <a:rPr lang="sl-SI" sz="3200" dirty="0" smtClean="0">
                <a:solidFill>
                  <a:srgbClr val="FF0000"/>
                </a:solidFill>
                <a:latin typeface="Arial Narrow" panose="020B0606020202030204" pitchFamily="34" charset="0"/>
                <a:cs typeface="Arial" panose="020B0604020202020204" pitchFamily="34" charset="0"/>
              </a:rPr>
              <a:t/>
            </a:r>
            <a:br>
              <a:rPr lang="sl-SI" sz="3200" dirty="0" smtClean="0">
                <a:solidFill>
                  <a:srgbClr val="FF0000"/>
                </a:solidFill>
                <a:latin typeface="Arial Narrow" panose="020B0606020202030204" pitchFamily="34" charset="0"/>
                <a:cs typeface="Arial" panose="020B0604020202020204" pitchFamily="34" charset="0"/>
              </a:rPr>
            </a:br>
            <a:r>
              <a:rPr lang="sl-SI" sz="3600" dirty="0" smtClean="0">
                <a:cs typeface="Arial" panose="020B0604020202020204" pitchFamily="34" charset="0"/>
              </a:rPr>
              <a:t>(1907 - 1966)</a:t>
            </a:r>
            <a:endParaRPr lang="sl-SI" sz="2800" dirty="0">
              <a:cs typeface="Arial" panose="020B0604020202020204" pitchFamily="34" charset="0"/>
            </a:endParaRPr>
          </a:p>
        </p:txBody>
      </p:sp>
      <p:sp>
        <p:nvSpPr>
          <p:cNvPr id="15" name="Pravokotnik 14"/>
          <p:cNvSpPr>
            <a:spLocks noChangeArrowheads="1"/>
          </p:cNvSpPr>
          <p:nvPr/>
        </p:nvSpPr>
        <p:spPr bwMode="auto">
          <a:xfrm>
            <a:off x="3271940" y="2330509"/>
            <a:ext cx="8762163" cy="446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ts val="450"/>
              </a:spcBef>
            </a:pPr>
            <a:r>
              <a:rPr lang="sl-SI" altLang="sl-SI" sz="2400" b="0" dirty="0">
                <a:cs typeface="Arial" panose="020B0604020202020204" pitchFamily="34" charset="0"/>
              </a:rPr>
              <a:t>FILMI, </a:t>
            </a:r>
            <a:r>
              <a:rPr lang="sl-SI" altLang="sl-SI" sz="2400" b="0" dirty="0" smtClean="0">
                <a:cs typeface="Arial" panose="020B0604020202020204" pitchFamily="34" charset="0"/>
              </a:rPr>
              <a:t/>
            </a:r>
            <a:br>
              <a:rPr lang="sl-SI" altLang="sl-SI" sz="2400" b="0" dirty="0" smtClean="0">
                <a:cs typeface="Arial" panose="020B0604020202020204" pitchFamily="34" charset="0"/>
              </a:rPr>
            </a:br>
            <a:r>
              <a:rPr lang="sl-SI" altLang="sl-SI" sz="2400" b="0" dirty="0" smtClean="0">
                <a:cs typeface="Arial" panose="020B0604020202020204" pitchFamily="34" charset="0"/>
              </a:rPr>
              <a:t>za </a:t>
            </a:r>
            <a:r>
              <a:rPr lang="sl-SI" altLang="sl-SI" sz="2400" b="0" dirty="0">
                <a:cs typeface="Arial" panose="020B0604020202020204" pitchFamily="34" charset="0"/>
              </a:rPr>
              <a:t>katere je napisal glasbo:</a:t>
            </a:r>
            <a:br>
              <a:rPr lang="sl-SI" altLang="sl-SI" sz="2400" b="0" dirty="0">
                <a:cs typeface="Arial" panose="020B0604020202020204" pitchFamily="34" charset="0"/>
              </a:rPr>
            </a:br>
            <a:r>
              <a:rPr lang="sl-SI" altLang="sl-SI" sz="2800" dirty="0" smtClean="0">
                <a:solidFill>
                  <a:srgbClr val="00FF99"/>
                </a:solidFill>
                <a:latin typeface="Arial Black" panose="020B0A04020102020204" pitchFamily="34" charset="0"/>
                <a:cs typeface="Arial" panose="020B0604020202020204" pitchFamily="34" charset="0"/>
              </a:rPr>
              <a:t>Na svoji zemlji </a:t>
            </a:r>
            <a:br>
              <a:rPr lang="sl-SI" altLang="sl-SI" sz="2800" dirty="0" smtClean="0">
                <a:solidFill>
                  <a:srgbClr val="00FF99"/>
                </a:solidFill>
                <a:latin typeface="Arial Black" panose="020B0A0402010202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(Prvi slovenski </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celovečerni film </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iz leta1948)</a:t>
            </a:r>
          </a:p>
          <a:p>
            <a:pPr>
              <a:spcBef>
                <a:spcPts val="450"/>
              </a:spcBef>
            </a:pPr>
            <a:r>
              <a:rPr lang="sl-SI" altLang="sl-SI" sz="2800" dirty="0" smtClean="0">
                <a:solidFill>
                  <a:srgbClr val="00FF99"/>
                </a:solidFill>
                <a:latin typeface="Arial Black" panose="020B0A04020102020204" pitchFamily="34" charset="0"/>
                <a:cs typeface="Arial" panose="020B0604020202020204" pitchFamily="34" charset="0"/>
              </a:rPr>
              <a:t>Kekec</a:t>
            </a:r>
            <a:r>
              <a:rPr lang="sl-SI" altLang="sl-SI" sz="2800" dirty="0" smtClean="0">
                <a:solidFill>
                  <a:srgbClr val="00FF99"/>
                </a:solidFill>
                <a:cs typeface="Arial" panose="020B0604020202020204" pitchFamily="34" charset="0"/>
              </a:rPr>
              <a:t> </a:t>
            </a:r>
            <a:br>
              <a:rPr lang="sl-SI" altLang="sl-SI" sz="2800" dirty="0" smtClean="0">
                <a:solidFill>
                  <a:srgbClr val="00FF99"/>
                </a:solidFill>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(Prvi slovenski</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mladinski celovečerni film</a:t>
            </a:r>
            <a:br>
              <a:rPr lang="sl-SI" altLang="sl-SI" sz="2400" b="0" dirty="0" smtClean="0">
                <a:latin typeface="Arial Narrow" panose="020B0606020202030204" pitchFamily="34" charset="0"/>
                <a:cs typeface="Arial" panose="020B0604020202020204" pitchFamily="34" charset="0"/>
              </a:rPr>
            </a:br>
            <a:r>
              <a:rPr lang="sl-SI" altLang="sl-SI" sz="2400" b="0" dirty="0" smtClean="0">
                <a:latin typeface="Arial Narrow" panose="020B0606020202030204" pitchFamily="34" charset="0"/>
                <a:cs typeface="Arial" panose="020B0604020202020204" pitchFamily="34" charset="0"/>
              </a:rPr>
              <a:t>iz leta 1951) </a:t>
            </a:r>
          </a:p>
          <a:p>
            <a:pPr>
              <a:spcBef>
                <a:spcPts val="450"/>
              </a:spcBef>
            </a:pPr>
            <a:r>
              <a:rPr lang="sl-SI" altLang="sl-SI" sz="2800" dirty="0" smtClean="0">
                <a:solidFill>
                  <a:srgbClr val="00FF99"/>
                </a:solidFill>
                <a:latin typeface="Arial Black" panose="020B0A04020102020204" pitchFamily="34" charset="0"/>
                <a:cs typeface="Arial" panose="020B0604020202020204" pitchFamily="34" charset="0"/>
              </a:rPr>
              <a:t>Dolina miru …</a:t>
            </a:r>
            <a:endParaRPr lang="sl-SI" altLang="sl-SI" sz="3200" dirty="0">
              <a:solidFill>
                <a:srgbClr val="00FF99"/>
              </a:solidFill>
              <a:latin typeface="Arial Black" panose="020B0A04020102020204" pitchFamily="34" charset="0"/>
              <a:cs typeface="Arial" panose="020B0604020202020204" pitchFamily="34" charset="0"/>
            </a:endParaRPr>
          </a:p>
        </p:txBody>
      </p:sp>
      <p:sp>
        <p:nvSpPr>
          <p:cNvPr id="5" name="Pravokotnik 4"/>
          <p:cNvSpPr/>
          <p:nvPr/>
        </p:nvSpPr>
        <p:spPr>
          <a:xfrm>
            <a:off x="7233313" y="2330509"/>
            <a:ext cx="4568777" cy="3754874"/>
          </a:xfrm>
          <a:prstGeom prst="rect">
            <a:avLst/>
          </a:prstGeom>
          <a:solidFill>
            <a:schemeClr val="bg1">
              <a:lumMod val="85000"/>
            </a:schemeClr>
          </a:solidFill>
        </p:spPr>
        <p:txBody>
          <a:bodyPr wrap="square">
            <a:spAutoFit/>
          </a:bodyPr>
          <a:lstStyle/>
          <a:p>
            <a:pPr fontAlgn="base"/>
            <a:r>
              <a:rPr lang="sl-SI" sz="1400" b="1" dirty="0" smtClean="0"/>
              <a:t>Kekčeva pesem KAJ </a:t>
            </a:r>
            <a:r>
              <a:rPr lang="sl-SI" sz="1400" b="1" dirty="0"/>
              <a:t>MI POJE </a:t>
            </a:r>
            <a:r>
              <a:rPr lang="sl-SI" sz="1400" b="1" dirty="0" smtClean="0"/>
              <a:t>PTIČICA </a:t>
            </a:r>
            <a:br>
              <a:rPr lang="sl-SI" sz="1400" b="1" dirty="0" smtClean="0"/>
            </a:br>
            <a:r>
              <a:rPr lang="sl-SI" sz="1400" b="1" dirty="0" smtClean="0"/>
              <a:t>iz filma KEKEC (Besedilo: Frane </a:t>
            </a:r>
            <a:r>
              <a:rPr lang="sl-SI" sz="1400" b="1" dirty="0"/>
              <a:t>Milčinski – Ježek</a:t>
            </a:r>
            <a:r>
              <a:rPr lang="sl-SI" sz="1400" b="1" dirty="0" smtClean="0"/>
              <a:t>)</a:t>
            </a:r>
            <a:br>
              <a:rPr lang="sl-SI" sz="1400" b="1" dirty="0" smtClean="0"/>
            </a:br>
            <a:endParaRPr lang="sl-SI" sz="1400" dirty="0"/>
          </a:p>
          <a:p>
            <a:pPr fontAlgn="base"/>
            <a:r>
              <a:rPr lang="sl-SI" sz="1400" dirty="0"/>
              <a:t>Kaj mi poje ptičica, ptičica sinička?</a:t>
            </a:r>
          </a:p>
          <a:p>
            <a:pPr fontAlgn="base"/>
            <a:r>
              <a:rPr lang="sl-SI" sz="1400" dirty="0"/>
              <a:t>Dobra volja je </a:t>
            </a:r>
            <a:r>
              <a:rPr lang="sl-SI" sz="1400" dirty="0" err="1"/>
              <a:t>najbolja</a:t>
            </a:r>
            <a:r>
              <a:rPr lang="sl-SI" sz="1400" dirty="0"/>
              <a:t>, to si piši za uho,</a:t>
            </a:r>
          </a:p>
          <a:p>
            <a:pPr fontAlgn="base"/>
            <a:r>
              <a:rPr lang="sl-SI" sz="1400" dirty="0"/>
              <a:t>mile jere, kisle cmere z nami vštric ne pojdejo.</a:t>
            </a:r>
          </a:p>
          <a:p>
            <a:pPr fontAlgn="base"/>
            <a:r>
              <a:rPr lang="sl-SI" sz="1400" dirty="0"/>
              <a:t> </a:t>
            </a:r>
          </a:p>
          <a:p>
            <a:pPr fontAlgn="base"/>
            <a:r>
              <a:rPr lang="sl-SI" sz="1400" dirty="0"/>
              <a:t>Kaj odmeva mi korak, ko po stezi stopa?</a:t>
            </a:r>
          </a:p>
          <a:p>
            <a:pPr fontAlgn="base"/>
            <a:r>
              <a:rPr lang="sl-SI" sz="1400" dirty="0"/>
              <a:t>Dobra volja je </a:t>
            </a:r>
            <a:r>
              <a:rPr lang="sl-SI" sz="1400" dirty="0" err="1"/>
              <a:t>najbolja</a:t>
            </a:r>
            <a:r>
              <a:rPr lang="sl-SI" sz="1400" dirty="0"/>
              <a:t>, bodi dan na dan vesel,</a:t>
            </a:r>
          </a:p>
          <a:p>
            <a:pPr fontAlgn="base"/>
            <a:r>
              <a:rPr lang="sl-SI" sz="1400" dirty="0"/>
              <a:t>smej se, vriskaj, pesem piskaj, pa lahko boš srečo ujel.</a:t>
            </a:r>
          </a:p>
          <a:p>
            <a:pPr fontAlgn="base"/>
            <a:r>
              <a:rPr lang="sl-SI" sz="1400" dirty="0"/>
              <a:t> </a:t>
            </a:r>
          </a:p>
          <a:p>
            <a:pPr fontAlgn="base"/>
            <a:r>
              <a:rPr lang="sl-SI" sz="1400" dirty="0"/>
              <a:t>Kaj mi potok žubori, ko po kamnih skače?</a:t>
            </a:r>
          </a:p>
          <a:p>
            <a:pPr fontAlgn="base"/>
            <a:r>
              <a:rPr lang="sl-SI" sz="1400" dirty="0"/>
              <a:t>Dobra volja je </a:t>
            </a:r>
            <a:r>
              <a:rPr lang="sl-SI" sz="1400" dirty="0" err="1"/>
              <a:t>najbolja</a:t>
            </a:r>
            <a:r>
              <a:rPr lang="sl-SI" sz="1400" dirty="0"/>
              <a:t>, na vsej širni zemlji tej,</a:t>
            </a:r>
          </a:p>
          <a:p>
            <a:pPr fontAlgn="base"/>
            <a:r>
              <a:rPr lang="sl-SI" sz="1400" dirty="0"/>
              <a:t>lica rdeča, smeh in sreča, to zaklad je, hej, juhej</a:t>
            </a:r>
            <a:r>
              <a:rPr lang="sl-SI" sz="1400" dirty="0" smtClean="0"/>
              <a:t>!</a:t>
            </a:r>
          </a:p>
          <a:p>
            <a:pPr fontAlgn="base"/>
            <a:endParaRPr lang="sl-SI" sz="1400" dirty="0"/>
          </a:p>
          <a:p>
            <a:pPr fontAlgn="base"/>
            <a:r>
              <a:rPr lang="sl-SI" sz="1400" dirty="0" smtClean="0">
                <a:solidFill>
                  <a:srgbClr val="0070C0"/>
                </a:solidFill>
                <a:latin typeface="Arial Black" panose="020B0A04020102020204" pitchFamily="34" charset="0"/>
              </a:rPr>
              <a:t>Ob posnetku zapoj znano filmsko pesem</a:t>
            </a:r>
            <a:r>
              <a:rPr lang="sl-SI" sz="1400" dirty="0" smtClean="0"/>
              <a:t> </a:t>
            </a:r>
            <a:br>
              <a:rPr lang="sl-SI" sz="1400" dirty="0" smtClean="0"/>
            </a:br>
            <a:endParaRPr lang="sl-SI" sz="1400" dirty="0"/>
          </a:p>
        </p:txBody>
      </p:sp>
    </p:spTree>
    <p:extLst>
      <p:ext uri="{BB962C8B-B14F-4D97-AF65-F5344CB8AC3E}">
        <p14:creationId xmlns:p14="http://schemas.microsoft.com/office/powerpoint/2010/main" val="5736669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5" grpId="0" animBg="1"/>
    </p:bldLst>
  </p:timing>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313_TF03431380" id="{ED9CFE90-AD22-4A49-9988-968003B754C3}" vid="{C697A3BC-E0B9-4F18-8974-7E1755A538D8}"/>
    </a:ext>
  </a:extLst>
</a:theme>
</file>

<file path=ppt/theme/theme2.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tf03431380_win32</Template>
  <TotalTime>0</TotalTime>
  <Words>2217</Words>
  <Application>Microsoft Office PowerPoint</Application>
  <PresentationFormat>Širokozaslonsko</PresentationFormat>
  <Paragraphs>165</Paragraphs>
  <Slides>26</Slides>
  <Notes>10</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26</vt:i4>
      </vt:variant>
    </vt:vector>
  </HeadingPairs>
  <TitlesOfParts>
    <vt:vector size="36" baseType="lpstr">
      <vt:lpstr>Arial</vt:lpstr>
      <vt:lpstr>Arial Black</vt:lpstr>
      <vt:lpstr>Arial Narrow</vt:lpstr>
      <vt:lpstr>Calibri</vt:lpstr>
      <vt:lpstr>Euphemia</vt:lpstr>
      <vt:lpstr>Plantagenet Cherokee</vt:lpstr>
      <vt:lpstr>Tahoma</vt:lpstr>
      <vt:lpstr>Times New Roman</vt:lpstr>
      <vt:lpstr>Wingdings</vt:lpstr>
      <vt:lpstr>tf03431380_win32</vt:lpstr>
      <vt:lpstr>PowerPointova predstavitev</vt:lpstr>
      <vt:lpstr>PowerPointova predstavitev</vt:lpstr>
      <vt:lpstr>PowerPointova predstavitev</vt:lpstr>
      <vt:lpstr>PowerPointova predstavitev</vt:lpstr>
      <vt:lpstr>PowerPointova predstavitev</vt:lpstr>
      <vt:lpstr>Charlie  chaplin </vt:lpstr>
      <vt:lpstr>Film in glasba v začetku še nista bila popolnoma usklajena. Po pojavu zvočnega filma so se začeli zavedati, da je treba čim bolje uskladiti podobe in zvok. To je: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2020-10-26T17:39:24Z</dcterms:created>
  <dcterms:modified xsi:type="dcterms:W3CDTF">2021-01-13T05:51:07Z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