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7"/>
  </p:notesMasterIdLst>
  <p:handoutMasterIdLst>
    <p:handoutMasterId r:id="rId38"/>
  </p:handoutMasterIdLst>
  <p:sldIdLst>
    <p:sldId id="354" r:id="rId5"/>
    <p:sldId id="389" r:id="rId6"/>
    <p:sldId id="390" r:id="rId7"/>
    <p:sldId id="391" r:id="rId8"/>
    <p:sldId id="392" r:id="rId9"/>
    <p:sldId id="396" r:id="rId10"/>
    <p:sldId id="261" r:id="rId11"/>
    <p:sldId id="393" r:id="rId12"/>
    <p:sldId id="378" r:id="rId13"/>
    <p:sldId id="379" r:id="rId14"/>
    <p:sldId id="380" r:id="rId15"/>
    <p:sldId id="381" r:id="rId16"/>
    <p:sldId id="382" r:id="rId17"/>
    <p:sldId id="397" r:id="rId18"/>
    <p:sldId id="385" r:id="rId19"/>
    <p:sldId id="398" r:id="rId20"/>
    <p:sldId id="363" r:id="rId21"/>
    <p:sldId id="364" r:id="rId22"/>
    <p:sldId id="365" r:id="rId23"/>
    <p:sldId id="403" r:id="rId24"/>
    <p:sldId id="394" r:id="rId25"/>
    <p:sldId id="368" r:id="rId26"/>
    <p:sldId id="317" r:id="rId27"/>
    <p:sldId id="399" r:id="rId28"/>
    <p:sldId id="269" r:id="rId29"/>
    <p:sldId id="388" r:id="rId30"/>
    <p:sldId id="400" r:id="rId31"/>
    <p:sldId id="320" r:id="rId32"/>
    <p:sldId id="319" r:id="rId33"/>
    <p:sldId id="401" r:id="rId34"/>
    <p:sldId id="402" r:id="rId35"/>
    <p:sldId id="323" r:id="rId36"/>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40C"/>
    <a:srgbClr val="009900"/>
    <a:srgbClr val="00FFFF"/>
    <a:srgbClr val="00CC66"/>
    <a:srgbClr val="00FF00"/>
    <a:srgbClr val="00CCFF"/>
    <a:srgbClr val="33CC33"/>
    <a:srgbClr val="A65C0A"/>
    <a:srgbClr val="E4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27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75" d="100"/>
          <a:sy n="7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58E76-C405-4D8F-9167-05C6ABAAC234}" type="datetime1">
              <a:rPr lang="sl-SI" smtClean="0"/>
              <a:pPr algn="r" rtl="0"/>
              <a:t>13.1.2021</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sl-SI" smtClean="0"/>
              <a:pPr algn="r" rtl="0"/>
              <a:t>‹#›</a:t>
            </a:fld>
            <a:endParaRPr lang="sl-SI"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noProof="0"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DEFA364-ADFB-41C1-BD4D-47A8FD3A34B5}" type="datetime1">
              <a:rPr lang="sl-SI" smtClean="0"/>
              <a:pPr/>
              <a:t>13.1.2021</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sl-SI" smtClean="0"/>
              <a:pPr algn="r"/>
              <a:t>‹#›</a:t>
            </a:fld>
            <a:endParaRPr lang="sl-SI" dirty="0">
              <a:solidFill>
                <a:srgbClr val="FF0000"/>
              </a:solidFill>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32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7A10B-30D9-4207-A0D5-B0DC5C5700EE}" type="slidenum">
              <a:rPr lang="sl-SI" altLang="sl-SI" smtClean="0">
                <a:latin typeface="Arial" panose="020B0604020202020204" pitchFamily="34" charset="0"/>
              </a:rPr>
              <a:pPr>
                <a:spcBef>
                  <a:spcPct val="0"/>
                </a:spcBef>
              </a:pPr>
              <a:t>5</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29066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01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0A962-DD5C-4521-94FC-E1111841D0F4}" type="slidenum">
              <a:rPr lang="sl-SI" altLang="sl-SI" smtClean="0">
                <a:latin typeface="Arial" panose="020B0604020202020204" pitchFamily="34" charset="0"/>
              </a:rPr>
              <a:pPr>
                <a:spcBef>
                  <a:spcPct val="0"/>
                </a:spcBef>
              </a:pPr>
              <a:t>20</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21964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32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7A10B-30D9-4207-A0D5-B0DC5C5700EE}" type="slidenum">
              <a:rPr lang="sl-SI" altLang="sl-SI" smtClean="0">
                <a:latin typeface="Arial" panose="020B0604020202020204" pitchFamily="34" charset="0"/>
              </a:rPr>
              <a:pPr>
                <a:spcBef>
                  <a:spcPct val="0"/>
                </a:spcBef>
              </a:pPr>
              <a:t>22</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15428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30</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2338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40964"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76CAF9-4F9C-4619-8E9E-40F894805EC4}" type="slidenum">
              <a:rPr lang="sl-SI" altLang="sl-SI" smtClean="0">
                <a:latin typeface="Arial" panose="020B0604020202020204" pitchFamily="34" charset="0"/>
              </a:rPr>
              <a:pPr>
                <a:spcBef>
                  <a:spcPct val="0"/>
                </a:spcBef>
              </a:pPr>
              <a:t>9</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8075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042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60089-EF63-41E3-9898-A8A2379F1A60}" type="slidenum">
              <a:rPr lang="sl-SI" altLang="sl-SI" smtClean="0">
                <a:latin typeface="Arial Narrow" panose="020B0606020202030204" pitchFamily="34" charset="0"/>
              </a:rPr>
              <a:pPr>
                <a:spcBef>
                  <a:spcPct val="0"/>
                </a:spcBef>
              </a:pPr>
              <a:t>11</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181268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246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6E9050-4DE1-4593-A356-58585473B83C}" type="slidenum">
              <a:rPr lang="sl-SI" altLang="sl-SI" smtClean="0">
                <a:latin typeface="Arial Narrow" panose="020B0606020202030204" pitchFamily="34" charset="0"/>
              </a:rPr>
              <a:pPr>
                <a:spcBef>
                  <a:spcPct val="0"/>
                </a:spcBef>
              </a:pPr>
              <a:t>12</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268269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13</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33906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8909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3871BC-9BC4-4738-B780-DAC56C7CB4E4}" type="slidenum">
              <a:rPr lang="sl-SI" altLang="sl-SI" smtClean="0">
                <a:latin typeface="Arial" panose="020B0604020202020204" pitchFamily="34" charset="0"/>
              </a:rPr>
              <a:pPr>
                <a:spcBef>
                  <a:spcPct val="0"/>
                </a:spcBef>
              </a:pPr>
              <a:t>14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77679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15</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53196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16</a:t>
            </a:fld>
            <a:endParaRPr lang="sl-SI" altLang="sl-SI" smtClean="0">
              <a:latin typeface="Arial" panose="020B0604020202020204" pitchFamily="34" charset="0"/>
            </a:endParaRPr>
          </a:p>
        </p:txBody>
      </p:sp>
    </p:spTree>
    <p:extLst>
      <p:ext uri="{BB962C8B-B14F-4D97-AF65-F5344CB8AC3E}">
        <p14:creationId xmlns:p14="http://schemas.microsoft.com/office/powerpoint/2010/main" val="64976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01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0A962-DD5C-4521-94FC-E1111841D0F4}" type="slidenum">
              <a:rPr lang="sl-SI" altLang="sl-SI" smtClean="0">
                <a:latin typeface="Arial" panose="020B0604020202020204" pitchFamily="34" charset="0"/>
              </a:rPr>
              <a:pPr>
                <a:spcBef>
                  <a:spcPct val="0"/>
                </a:spcBef>
              </a:pPr>
              <a:t>18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2619037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1009650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noProof="0" smtClean="0"/>
              <a:t>Kliknite, če želite urediti slog podnaslova matrice</a:t>
            </a:r>
            <a:endParaRPr lang="sl-SI" noProof="0" dirty="0"/>
          </a:p>
        </p:txBody>
      </p:sp>
      <p:sp>
        <p:nvSpPr>
          <p:cNvPr id="4" name="Označba mesta datuma 3"/>
          <p:cNvSpPr>
            <a:spLocks noGrp="1"/>
          </p:cNvSpPr>
          <p:nvPr>
            <p:ph type="dt" sz="half" idx="10"/>
          </p:nvPr>
        </p:nvSpPr>
        <p:spPr/>
        <p:txBody>
          <a:bodyPr rtlCol="0"/>
          <a:lstStyle>
            <a:lvl1pPr>
              <a:defRPr/>
            </a:lvl1pPr>
          </a:lstStyle>
          <a:p>
            <a:fld id="{299D500D-A8F4-42BE-90D1-91106C0DF299}"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11" name="Slika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4"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lika z napis">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sliko 2"/>
          <p:cNvSpPr>
            <a:spLocks noGrp="1"/>
          </p:cNvSpPr>
          <p:nvPr>
            <p:ph type="pic" idx="1"/>
          </p:nvPr>
        </p:nvSpPr>
        <p:spPr>
          <a:xfrm>
            <a:off x="4654670" y="1600200"/>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1104899"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8FC398D1-1221-45D2-8931-B2863C3DFCB1}"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142B4396-C666-47F2-A299-F341ED525675}"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372601" y="365125"/>
            <a:ext cx="1714500" cy="5811838"/>
          </a:xfrm>
        </p:spPr>
        <p:txBody>
          <a:bodyPr vert="eaVert"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a:xfrm>
            <a:off x="1104900" y="365125"/>
            <a:ext cx="8098896" cy="5811838"/>
          </a:xfrm>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3E1D82AB-C5CE-45C0-A854-550F24D74EC7}"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grpSp>
        <p:nvGrpSpPr>
          <p:cNvPr id="7" name="Skupina 6"/>
          <p:cNvGrpSpPr/>
          <p:nvPr/>
        </p:nvGrpSpPr>
        <p:grpSpPr>
          <a:xfrm rot="5400000">
            <a:off x="6514046" y="3228844"/>
            <a:ext cx="5632704" cy="84404"/>
            <a:chOff x="1073150" y="1219201"/>
            <a:chExt cx="10058400" cy="63125"/>
          </a:xfrm>
        </p:grpSpPr>
        <p:cxnSp>
          <p:nvCxnSpPr>
            <p:cNvPr id="8" name="Raven povezovalnik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Raven povezovalnik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p:txBody>
          <a:bodyPr rtlCol="0"/>
          <a:lstStyle>
            <a:lvl1pPr rtl="0">
              <a:defRPr/>
            </a:lvl1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049AD475-8C21-4BCF-B7B9-592157BA5F79}"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slovni diapozitiv s sliko">
    <p:spTree>
      <p:nvGrpSpPr>
        <p:cNvPr id="1" name=""/>
        <p:cNvGrpSpPr/>
        <p:nvPr/>
      </p:nvGrpSpPr>
      <p:grpSpPr>
        <a:xfrm>
          <a:off x="0" y="0"/>
          <a:ext cx="0" cy="0"/>
          <a:chOff x="0" y="0"/>
          <a:chExt cx="0" cy="0"/>
        </a:xfrm>
      </p:grpSpPr>
      <p:grpSp>
        <p:nvGrpSpPr>
          <p:cNvPr id="13" name="Skupina 12"/>
          <p:cNvGrpSpPr/>
          <p:nvPr/>
        </p:nvGrpSpPr>
        <p:grpSpPr>
          <a:xfrm rot="10800000">
            <a:off x="0" y="5645510"/>
            <a:ext cx="12192000" cy="63125"/>
            <a:chOff x="507492" y="1501519"/>
            <a:chExt cx="8129016" cy="63125"/>
          </a:xfrm>
        </p:grpSpPr>
        <p:cxnSp>
          <p:nvCxnSpPr>
            <p:cNvPr id="17" name="Raven povezovalnik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0" y="1143001"/>
            <a:ext cx="12192000" cy="63125"/>
            <a:chOff x="507492" y="1501519"/>
            <a:chExt cx="8129016" cy="63125"/>
          </a:xfrm>
        </p:grpSpPr>
        <p:cxnSp>
          <p:nvCxnSpPr>
            <p:cNvPr id="15" name="Raven povezovalnik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573405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lvl="0" rtl="0"/>
            <a:r>
              <a:rPr lang="sl-SI" noProof="0" dirty="0"/>
              <a:t>Uredite sloge besedila matrice</a:t>
            </a:r>
          </a:p>
        </p:txBody>
      </p:sp>
      <p:pic>
        <p:nvPicPr>
          <p:cNvPr id="10" name="Slika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Označba mesta za sliko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sl-SI" noProof="0" smtClean="0"/>
              <a:t>Kliknite ikono, če želite dodati sliko</a:t>
            </a:r>
            <a:endParaRPr lang="sl-SI" noProof="0" dirty="0"/>
          </a:p>
        </p:txBody>
      </p:sp>
      <p:sp>
        <p:nvSpPr>
          <p:cNvPr id="19" name="Besedilo navodil"/>
          <p:cNvSpPr/>
          <p:nvPr/>
        </p:nvSpPr>
        <p:spPr>
          <a:xfrm>
            <a:off x="12344401" y="0"/>
            <a:ext cx="1295401"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sl-SI" sz="1200" b="1" i="1" noProof="0" dirty="0">
                <a:latin typeface="Arial" pitchFamily="34" charset="0"/>
                <a:cs typeface="Arial" pitchFamily="34" charset="0"/>
              </a:rPr>
              <a:t>OPOMBA:</a:t>
            </a:r>
          </a:p>
          <a:p>
            <a:pPr rtl="0"/>
            <a:r>
              <a:rPr lang="sl-SI" sz="1200" i="1" noProof="0" dirty="0">
                <a:latin typeface="Arial" pitchFamily="34" charset="0"/>
                <a:cs typeface="Arial" pitchFamily="34" charset="0"/>
              </a:rPr>
              <a:t>Če želite spremeniti sliko na tem diapozitivu, jo izberite in izbrišite. Nato kliknite ikono »Slike« v označbi mesta, da vstavite svojo sliko.</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Skupina 7"/>
          <p:cNvGrpSpPr/>
          <p:nvPr/>
        </p:nvGrpSpPr>
        <p:grpSpPr>
          <a:xfrm>
            <a:off x="0" y="2514600"/>
            <a:ext cx="12192000" cy="3194035"/>
            <a:chOff x="647402" y="2514600"/>
            <a:chExt cx="10838688" cy="3194035"/>
          </a:xfrm>
        </p:grpSpPr>
        <p:grpSp>
          <p:nvGrpSpPr>
            <p:cNvPr id="9" name="Skupina 8"/>
            <p:cNvGrpSpPr/>
            <p:nvPr/>
          </p:nvGrpSpPr>
          <p:grpSpPr>
            <a:xfrm>
              <a:off x="647402" y="2514600"/>
              <a:ext cx="10838688" cy="63125"/>
              <a:chOff x="507492" y="1501519"/>
              <a:chExt cx="8129016" cy="63125"/>
            </a:xfrm>
          </p:grpSpPr>
          <p:cxnSp>
            <p:nvCxnSpPr>
              <p:cNvPr id="14" name="Raven povezovalnik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avokotni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1" name="Skupina 10"/>
            <p:cNvGrpSpPr/>
            <p:nvPr/>
          </p:nvGrpSpPr>
          <p:grpSpPr>
            <a:xfrm rot="10800000">
              <a:off x="647402" y="5645510"/>
              <a:ext cx="10838688" cy="63125"/>
              <a:chOff x="507492" y="1501519"/>
              <a:chExt cx="8129016" cy="63125"/>
            </a:xfrm>
          </p:grpSpPr>
          <p:cxnSp>
            <p:nvCxnSpPr>
              <p:cNvPr id="12" name="Raven povezovalnik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Naslov 1"/>
          <p:cNvSpPr>
            <a:spLocks noGrp="1"/>
          </p:cNvSpPr>
          <p:nvPr>
            <p:ph type="title"/>
          </p:nvPr>
        </p:nvSpPr>
        <p:spPr>
          <a:xfrm>
            <a:off x="1104900" y="2971806"/>
            <a:ext cx="10071099" cy="1684150"/>
          </a:xfrm>
        </p:spPr>
        <p:txBody>
          <a:bodyPr rtlCol="0" anchor="ctr">
            <a:normAutofit/>
          </a:bodyPr>
          <a:lstStyle>
            <a:lvl1pPr algn="l" rtl="0">
              <a:defRPr sz="4400" cap="all" baseline="0">
                <a:solidFill>
                  <a:schemeClr val="bg1"/>
                </a:solidFill>
              </a:defRPr>
            </a:lvl1pPr>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noProof="0" smtClean="0"/>
              <a:t>Kliknite, če želite urediti sloge besedila matrice</a:t>
            </a:r>
          </a:p>
        </p:txBody>
      </p:sp>
      <p:sp>
        <p:nvSpPr>
          <p:cNvPr id="4" name="Označba mesta datuma 3"/>
          <p:cNvSpPr>
            <a:spLocks noGrp="1"/>
          </p:cNvSpPr>
          <p:nvPr>
            <p:ph type="dt" sz="half" idx="10"/>
          </p:nvPr>
        </p:nvSpPr>
        <p:spPr/>
        <p:txBody>
          <a:bodyPr rtlCol="0"/>
          <a:lstStyle>
            <a:lvl1pPr>
              <a:defRPr/>
            </a:lvl1pPr>
          </a:lstStyle>
          <a:p>
            <a:fld id="{585A2693-53A8-49DB-AD6C-AF95507869E7}"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7" name="Slika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2"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vsebino 2"/>
          <p:cNvSpPr>
            <a:spLocks noGrp="1"/>
          </p:cNvSpPr>
          <p:nvPr>
            <p:ph sz="half" idx="1"/>
          </p:nvPr>
        </p:nvSpPr>
        <p:spPr>
          <a:xfrm>
            <a:off x="1104900" y="1600201"/>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vsebine 3"/>
          <p:cNvSpPr>
            <a:spLocks noGrp="1"/>
          </p:cNvSpPr>
          <p:nvPr>
            <p:ph sz="half" idx="2"/>
          </p:nvPr>
        </p:nvSpPr>
        <p:spPr>
          <a:xfrm>
            <a:off x="6172202" y="1600201"/>
            <a:ext cx="4914900" cy="4571999"/>
          </a:xfrm>
        </p:spPr>
        <p:txBody>
          <a:bodyPr rtlCol="0"/>
          <a:lstStyle>
            <a:lvl5pPr algn="l" rtl="0">
              <a:defRPr/>
            </a:lvl5pPr>
            <a:lvl6pPr algn="l" rtl="0">
              <a:defRPr/>
            </a:lvl6pPr>
            <a:lvl7pPr algn="l" rtl="0">
              <a:defRPr/>
            </a:lvl7pPr>
            <a:lvl8pPr algn="l" rtl="0">
              <a:defRPr/>
            </a:lvl8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datum 4"/>
          <p:cNvSpPr>
            <a:spLocks noGrp="1"/>
          </p:cNvSpPr>
          <p:nvPr>
            <p:ph type="dt" sz="half" idx="10"/>
          </p:nvPr>
        </p:nvSpPr>
        <p:spPr/>
        <p:txBody>
          <a:bodyPr rtlCol="0"/>
          <a:lstStyle>
            <a:lvl1pPr>
              <a:defRPr/>
            </a:lvl1pPr>
          </a:lstStyle>
          <a:p>
            <a:fld id="{6AEC8C67-8B06-47CC-AEF4-67D0BE7B3ED3}"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4" name="Označba mesta vsebine 3"/>
          <p:cNvSpPr>
            <a:spLocks noGrp="1"/>
          </p:cNvSpPr>
          <p:nvPr>
            <p:ph sz="half" idx="2"/>
          </p:nvPr>
        </p:nvSpPr>
        <p:spPr>
          <a:xfrm>
            <a:off x="1104900"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besedilo 4"/>
          <p:cNvSpPr>
            <a:spLocks noGrp="1"/>
          </p:cNvSpPr>
          <p:nvPr>
            <p:ph type="body" sz="quarter" idx="3"/>
          </p:nvPr>
        </p:nvSpPr>
        <p:spPr>
          <a:xfrm>
            <a:off x="6166111"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6" name="Označba mesta za vsebino 5"/>
          <p:cNvSpPr>
            <a:spLocks noGrp="1"/>
          </p:cNvSpPr>
          <p:nvPr>
            <p:ph sz="quarter" idx="4"/>
          </p:nvPr>
        </p:nvSpPr>
        <p:spPr>
          <a:xfrm>
            <a:off x="6166111"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datum 6"/>
          <p:cNvSpPr>
            <a:spLocks noGrp="1"/>
          </p:cNvSpPr>
          <p:nvPr>
            <p:ph type="dt" sz="half" idx="10"/>
          </p:nvPr>
        </p:nvSpPr>
        <p:spPr/>
        <p:txBody>
          <a:bodyPr rtlCol="0"/>
          <a:lstStyle>
            <a:lvl1pPr>
              <a:defRPr/>
            </a:lvl1pPr>
          </a:lstStyle>
          <a:p>
            <a:fld id="{AA288B8D-8F73-4096-B758-8F08E1C630B8}" type="datetime1">
              <a:rPr lang="sl-SI" smtClean="0"/>
              <a:pPr/>
              <a:t>13.1.2021</a:t>
            </a:fld>
            <a:endParaRPr lang="sl-SI" dirty="0"/>
          </a:p>
        </p:txBody>
      </p:sp>
      <p:sp>
        <p:nvSpPr>
          <p:cNvPr id="8" name="Označba mesta za nogo 7"/>
          <p:cNvSpPr>
            <a:spLocks noGrp="1"/>
          </p:cNvSpPr>
          <p:nvPr>
            <p:ph type="ftr" sz="quarter" idx="11"/>
          </p:nvPr>
        </p:nvSpPr>
        <p:spPr/>
        <p:txBody>
          <a:bodyPr rtlCol="0"/>
          <a:lstStyle/>
          <a:p>
            <a:pPr rtl="0"/>
            <a:endParaRPr lang="sl-SI" noProof="0" dirty="0"/>
          </a:p>
        </p:txBody>
      </p:sp>
      <p:sp>
        <p:nvSpPr>
          <p:cNvPr id="9" name="Označba mesta za številko diapozitiva 8"/>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datuma 2"/>
          <p:cNvSpPr>
            <a:spLocks noGrp="1"/>
          </p:cNvSpPr>
          <p:nvPr>
            <p:ph type="dt" sz="half" idx="10"/>
          </p:nvPr>
        </p:nvSpPr>
        <p:spPr/>
        <p:txBody>
          <a:bodyPr rtlCol="0"/>
          <a:lstStyle>
            <a:lvl1pPr>
              <a:defRPr/>
            </a:lvl1pPr>
          </a:lstStyle>
          <a:p>
            <a:fld id="{88CDFF61-906D-4712-8F32-320E8712CF79}" type="datetime1">
              <a:rPr lang="sl-SI" smtClean="0"/>
              <a:pPr/>
              <a:t>13.1.2021</a:t>
            </a:fld>
            <a:endParaRPr lang="sl-SI" dirty="0"/>
          </a:p>
        </p:txBody>
      </p:sp>
      <p:sp>
        <p:nvSpPr>
          <p:cNvPr id="4" name="Označba mesta noge 3"/>
          <p:cNvSpPr>
            <a:spLocks noGrp="1"/>
          </p:cNvSpPr>
          <p:nvPr>
            <p:ph type="ftr" sz="quarter" idx="11"/>
          </p:nvPr>
        </p:nvSpPr>
        <p:spPr/>
        <p:txBody>
          <a:bodyPr rtlCol="0"/>
          <a:lstStyle/>
          <a:p>
            <a:pPr rtl="0"/>
            <a:endParaRPr lang="sl-SI" noProof="0" dirty="0"/>
          </a:p>
        </p:txBody>
      </p:sp>
      <p:sp>
        <p:nvSpPr>
          <p:cNvPr id="5" name="Označba mesta za številko diapozitiva 4"/>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lvl1pPr>
          </a:lstStyle>
          <a:p>
            <a:fld id="{B96AB967-2EE0-455B-86AF-5510F510F65D}" type="datetime1">
              <a:rPr lang="sl-SI" smtClean="0"/>
              <a:pPr/>
              <a:t>13.1.2021</a:t>
            </a:fld>
            <a:endParaRPr lang="sl-SI" dirty="0"/>
          </a:p>
        </p:txBody>
      </p:sp>
      <p:sp>
        <p:nvSpPr>
          <p:cNvPr id="3" name="Označba mesta za nogo 2"/>
          <p:cNvSpPr>
            <a:spLocks noGrp="1"/>
          </p:cNvSpPr>
          <p:nvPr>
            <p:ph type="ftr" sz="quarter" idx="11"/>
          </p:nvPr>
        </p:nvSpPr>
        <p:spPr/>
        <p:txBody>
          <a:bodyPr rtlCol="0"/>
          <a:lstStyle/>
          <a:p>
            <a:pPr rtl="0"/>
            <a:endParaRPr lang="sl-SI" noProof="0" dirty="0"/>
          </a:p>
        </p:txBody>
      </p:sp>
      <p:sp>
        <p:nvSpPr>
          <p:cNvPr id="4" name="Označba mesta za številko diapozitiva 3"/>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a:xfrm>
            <a:off x="5641849" y="1600200"/>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besedila 3"/>
          <p:cNvSpPr>
            <a:spLocks noGrp="1"/>
          </p:cNvSpPr>
          <p:nvPr>
            <p:ph type="body" sz="half" idx="2"/>
          </p:nvPr>
        </p:nvSpPr>
        <p:spPr>
          <a:xfrm>
            <a:off x="1104899"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95FA449D-D37C-4EF4-8E48-F5D6D1ECECBF}"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104899" y="76201"/>
            <a:ext cx="9980683" cy="1096962"/>
          </a:xfrm>
          <a:prstGeom prst="rect">
            <a:avLst/>
          </a:prstGeom>
        </p:spPr>
        <p:txBody>
          <a:bodyPr vert="horz" lIns="0" tIns="45720" rIns="0" bIns="45720" rtlCol="0" anchor="b">
            <a:normAutofit/>
          </a:bodyPr>
          <a:lstStyle/>
          <a:p>
            <a:pPr rtl="0"/>
            <a:r>
              <a:rPr lang="sl-SI" noProof="0" dirty="0"/>
              <a:t>Uredite slog naslova matrice</a:t>
            </a:r>
          </a:p>
        </p:txBody>
      </p:sp>
      <p:sp>
        <p:nvSpPr>
          <p:cNvPr id="3" name="Označba mesta besedila 2"/>
          <p:cNvSpPr>
            <a:spLocks noGrp="1"/>
          </p:cNvSpPr>
          <p:nvPr>
            <p:ph type="body" idx="1"/>
          </p:nvPr>
        </p:nvSpPr>
        <p:spPr>
          <a:xfrm>
            <a:off x="1104900" y="1600200"/>
            <a:ext cx="9982201" cy="4572000"/>
          </a:xfrm>
          <a:prstGeom prst="rect">
            <a:avLst/>
          </a:prstGeom>
        </p:spPr>
        <p:txBody>
          <a:bodyPr vert="horz" lIns="0" tIns="45720" rIns="0" bIns="45720" rtlCol="0">
            <a:norm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a:p>
            <a:pPr lvl="5" rtl="0"/>
            <a:r>
              <a:rPr lang="sl-SI" noProof="0" dirty="0"/>
              <a:t>Šesta raven</a:t>
            </a:r>
          </a:p>
          <a:p>
            <a:pPr lvl="6" rtl="0"/>
            <a:r>
              <a:rPr lang="sl-SI" noProof="0" dirty="0"/>
              <a:t>Sedma raven</a:t>
            </a:r>
          </a:p>
          <a:p>
            <a:pPr lvl="7" rtl="0"/>
            <a:r>
              <a:rPr lang="sl-SI" noProof="0" dirty="0"/>
              <a:t>Osma raven</a:t>
            </a:r>
          </a:p>
          <a:p>
            <a:pPr lvl="8" rtl="0"/>
            <a:r>
              <a:rPr lang="sl-SI" noProof="0" dirty="0"/>
              <a:t>Deveta raven</a:t>
            </a:r>
          </a:p>
        </p:txBody>
      </p:sp>
      <p:sp>
        <p:nvSpPr>
          <p:cNvPr id="4" name="Označba mesta datuma 3"/>
          <p:cNvSpPr>
            <a:spLocks noGrp="1"/>
          </p:cNvSpPr>
          <p:nvPr>
            <p:ph type="dt" sz="half" idx="2"/>
          </p:nvPr>
        </p:nvSpPr>
        <p:spPr>
          <a:xfrm>
            <a:off x="1104901" y="6356352"/>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786E4642-2872-41B3-838D-9B73A97AEEC7}" type="datetime1">
              <a:rPr lang="sl-SI" smtClean="0"/>
              <a:pPr/>
              <a:t>13.1.2021</a:t>
            </a:fld>
            <a:endParaRPr lang="sl-SI" dirty="0"/>
          </a:p>
        </p:txBody>
      </p:sp>
      <p:sp>
        <p:nvSpPr>
          <p:cNvPr id="5" name="Označba mesta noge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sl-SI" noProof="0" dirty="0"/>
          </a:p>
        </p:txBody>
      </p:sp>
      <p:sp>
        <p:nvSpPr>
          <p:cNvPr id="6" name="Označba mesta številke diapozitiva 5"/>
          <p:cNvSpPr>
            <a:spLocks noGrp="1"/>
          </p:cNvSpPr>
          <p:nvPr>
            <p:ph type="sldNum" sz="quarter" idx="4"/>
          </p:nvPr>
        </p:nvSpPr>
        <p:spPr>
          <a:xfrm>
            <a:off x="9256782" y="6356352"/>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sl-SI" smtClean="0"/>
              <a:pPr algn="r"/>
              <a:t>‹#›</a:t>
            </a:fld>
            <a:endParaRPr lang="sl-SI" dirty="0"/>
          </a:p>
        </p:txBody>
      </p:sp>
      <p:grpSp>
        <p:nvGrpSpPr>
          <p:cNvPr id="15" name="Skupina 14"/>
          <p:cNvGrpSpPr/>
          <p:nvPr/>
        </p:nvGrpSpPr>
        <p:grpSpPr>
          <a:xfrm>
            <a:off x="1103376" y="1219201"/>
            <a:ext cx="9985248" cy="84403"/>
            <a:chOff x="1073150" y="1219201"/>
            <a:chExt cx="10058400" cy="63125"/>
          </a:xfrm>
        </p:grpSpPr>
        <p:cxnSp>
          <p:nvCxnSpPr>
            <p:cNvPr id="13" name="Raven povezovalnik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aven povezovalnik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youtube.com/watch?v=3e_0H9ztaBU&amp;ab_channel=FrancGrobels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youtube.com/watch?v=2pbeAV1hRB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youtube.com/watch?v=0XViah7DJrM&amp;t=11s&amp;ab_channel=dancitub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youtube.com/watch?v=tCY5NFh4Cho&amp;ab_channel=mitjasa1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youtube.com/watch?v=Oban0vQYy7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youtube.com/watch?v=owOcW6mjl6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youtube.com/watch?v=utJkh-Rjve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TRJtvgXC8A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eika6qENYU" TargetMode="External"/><Relationship Id="rId2" Type="http://schemas.openxmlformats.org/officeDocument/2006/relationships/hyperlink" Target="https://sl.wikipedia.org/wiki/1940" TargetMode="Externa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WLhKS6q8Ck&amp;t=19s" TargetMode="External"/><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5wfp8EB179g" TargetMode="Externa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3.jpeg"/><Relationship Id="rId1" Type="http://schemas.openxmlformats.org/officeDocument/2006/relationships/slideLayout" Target="../slideLayouts/slideLayout9.xml"/><Relationship Id="rId5" Type="http://schemas.openxmlformats.org/officeDocument/2006/relationships/hyperlink" Target="https://www.youtube.com/watch?v=6oGEN7oS2z4" TargetMode="External"/><Relationship Id="rId4" Type="http://schemas.openxmlformats.org/officeDocument/2006/relationships/hyperlink" Target="https://www.youtube.com/watch?v=QpEfHVFilR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2iiPpcwfCA" TargetMode="External"/><Relationship Id="rId7" Type="http://schemas.openxmlformats.org/officeDocument/2006/relationships/hyperlink" Target="https://www.youtube.com/watch?v=0ZoSYsNADtY" TargetMode="External"/><Relationship Id="rId2" Type="http://schemas.openxmlformats.org/officeDocument/2006/relationships/hyperlink" Target="https://www.youtube.com/watch?v=e-QFj59PON4&amp;ab_channel=ilcon" TargetMode="Externa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44.jpeg"/><Relationship Id="rId4" Type="http://schemas.openxmlformats.org/officeDocument/2006/relationships/hyperlink" Target="https://www.youtube.com/watch?v=vWF1glZWQa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iSkJFs7myn0&amp;t=16s&amp;ab_channel=JackPier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vilko.urek@gmail.com" TargetMode="External"/><Relationship Id="rId2" Type="http://schemas.openxmlformats.org/officeDocument/2006/relationships/hyperlink" Target="https://padlet.com/vilkourek/kulturnidan" TargetMode="External"/><Relationship Id="rId1" Type="http://schemas.openxmlformats.org/officeDocument/2006/relationships/slideLayout" Target="../slideLayouts/slideLayout2.xml"/><Relationship Id="rId5" Type="http://schemas.openxmlformats.org/officeDocument/2006/relationships/hyperlink" Target="https://www.youtube.com/watch?v=NhsH4O40Loc" TargetMode="External"/><Relationship Id="rId4" Type="http://schemas.openxmlformats.org/officeDocument/2006/relationships/hyperlink" Target="https://www.youtube.com/watch?v=GXbXgPJ_nQw"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vKzUMh8wn4" TargetMode="External"/><Relationship Id="rId2" Type="http://schemas.openxmlformats.org/officeDocument/2006/relationships/hyperlink" Target="https://www.youtube.com/watch?v=Cf2WckMuVNU" TargetMode="External"/><Relationship Id="rId1" Type="http://schemas.openxmlformats.org/officeDocument/2006/relationships/slideLayout" Target="../slideLayouts/slideLayout2.xml"/><Relationship Id="rId6" Type="http://schemas.openxmlformats.org/officeDocument/2006/relationships/hyperlink" Target="https://www.youtube.com/watch?v=WqGEeymMzQM" TargetMode="External"/><Relationship Id="rId5" Type="http://schemas.openxmlformats.org/officeDocument/2006/relationships/hyperlink" Target="https://www.youtube.com/watch?v=uYBce9Gsz7g" TargetMode="External"/><Relationship Id="rId4" Type="http://schemas.openxmlformats.org/officeDocument/2006/relationships/hyperlink" Target="https://www.youtube.com/watch?v=44fX60kIfg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watch?v=Kxq-EqZrWj0" TargetMode="External"/><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youtube.com/watch?v=BqYtMUV6JnE" TargetMode="External"/><Relationship Id="rId4" Type="http://schemas.openxmlformats.org/officeDocument/2006/relationships/hyperlink" Target="https://www.youtube.com/watch?v=-V5-MQcTtCc"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xBAshnF0HwY" TargetMode="Externa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_kloG2Z7t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youtube.com/watch?v=7v5BCX6bkL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pjEyBKSfJQ"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www.youtube.com/watch?v=BO0EkMKfgJI"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SzltpkGz0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outube.com/watch?v=hxf-UHuGobI"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txBox="1">
            <a:spLocks/>
          </p:cNvSpPr>
          <p:nvPr/>
        </p:nvSpPr>
        <p:spPr>
          <a:xfrm>
            <a:off x="1126156" y="72597"/>
            <a:ext cx="9942897" cy="955565"/>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sl-SI" sz="4800" b="1" dirty="0" smtClean="0">
                <a:solidFill>
                  <a:srgbClr val="FF0000"/>
                </a:solidFill>
                <a:latin typeface="Arial Black" panose="020B0A04020102020204" pitchFamily="34" charset="0"/>
              </a:rPr>
              <a:t>Osnovna šola BIZELJSKO</a:t>
            </a:r>
            <a:endParaRPr lang="sl-SI" sz="4800" b="1" dirty="0">
              <a:solidFill>
                <a:srgbClr val="FF0000"/>
              </a:solidFill>
              <a:latin typeface="Arial Black" panose="020B0A04020102020204" pitchFamily="34" charset="0"/>
            </a:endParaRPr>
          </a:p>
        </p:txBody>
      </p:sp>
      <p:sp>
        <p:nvSpPr>
          <p:cNvPr id="4" name="Podnaslov 2"/>
          <p:cNvSpPr txBox="1">
            <a:spLocks/>
          </p:cNvSpPr>
          <p:nvPr/>
        </p:nvSpPr>
        <p:spPr>
          <a:xfrm>
            <a:off x="212717" y="747709"/>
            <a:ext cx="11791664" cy="385942"/>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sl-SI" sz="2800" b="1" dirty="0" smtClean="0">
                <a:latin typeface="Arial Black" panose="020B0A04020102020204" pitchFamily="34" charset="0"/>
              </a:rPr>
              <a:t>Kulturni dan za 6. in 7. razred            Šolsko leto 2020/21</a:t>
            </a:r>
            <a:endParaRPr lang="sl-SI" sz="2800" b="1" dirty="0">
              <a:latin typeface="Arial Black" panose="020B0A04020102020204" pitchFamily="34" charset="0"/>
            </a:endParaRPr>
          </a:p>
        </p:txBody>
      </p:sp>
      <p:sp>
        <p:nvSpPr>
          <p:cNvPr id="6" name="Pravokotnik 5"/>
          <p:cNvSpPr/>
          <p:nvPr/>
        </p:nvSpPr>
        <p:spPr>
          <a:xfrm>
            <a:off x="163774" y="2233158"/>
            <a:ext cx="11914495" cy="1338828"/>
          </a:xfrm>
          <a:prstGeom prst="rect">
            <a:avLst/>
          </a:prstGeom>
        </p:spPr>
        <p:txBody>
          <a:bodyPr wrap="square">
            <a:spAutoFit/>
          </a:bodyPr>
          <a:lstStyle/>
          <a:p>
            <a:pPr>
              <a:lnSpc>
                <a:spcPct val="150000"/>
              </a:lnSpc>
              <a:spcAft>
                <a:spcPts val="800"/>
              </a:spcAft>
            </a:pPr>
            <a:r>
              <a:rPr lang="sl-SI" dirty="0">
                <a:latin typeface="Arial Narrow" panose="020B0606020202030204" pitchFamily="34" charset="0"/>
              </a:rPr>
              <a:t>Film </a:t>
            </a:r>
            <a:r>
              <a:rPr lang="sl-SI" dirty="0" smtClean="0">
                <a:latin typeface="Arial Narrow" panose="020B0606020202030204" pitchFamily="34" charset="0"/>
              </a:rPr>
              <a:t>je posneto premikanje slik, ki ji rečemo </a:t>
            </a:r>
            <a:r>
              <a:rPr lang="sl-SI" b="1" dirty="0" smtClean="0">
                <a:solidFill>
                  <a:srgbClr val="FF0000"/>
                </a:solidFill>
                <a:latin typeface="Arial Narrow" panose="020B0606020202030204" pitchFamily="34" charset="0"/>
              </a:rPr>
              <a:t>sedma</a:t>
            </a:r>
            <a:r>
              <a:rPr lang="sl-SI" b="1" dirty="0">
                <a:solidFill>
                  <a:srgbClr val="FF0000"/>
                </a:solidFill>
                <a:latin typeface="Arial Narrow" panose="020B0606020202030204" pitchFamily="34" charset="0"/>
              </a:rPr>
              <a:t> </a:t>
            </a:r>
            <a:r>
              <a:rPr lang="sl-SI" b="1" dirty="0" smtClean="0">
                <a:solidFill>
                  <a:srgbClr val="FF0000"/>
                </a:solidFill>
                <a:latin typeface="Arial Narrow" panose="020B0606020202030204" pitchFamily="34" charset="0"/>
              </a:rPr>
              <a:t>umetnost. </a:t>
            </a:r>
            <a:r>
              <a:rPr lang="sl-SI" dirty="0" smtClean="0">
                <a:latin typeface="Arial Narrow" panose="020B0606020202030204" pitchFamily="34" charset="0"/>
              </a:rPr>
              <a:t>To je ena </a:t>
            </a:r>
            <a:r>
              <a:rPr lang="sl-SI" dirty="0">
                <a:latin typeface="Arial Narrow" panose="020B0606020202030204" pitchFamily="34" charset="0"/>
              </a:rPr>
              <a:t>od najbolj razširjenih </a:t>
            </a:r>
            <a:r>
              <a:rPr lang="sl-SI" dirty="0" smtClean="0">
                <a:latin typeface="Arial Narrow" panose="020B0606020202030204" pitchFamily="34" charset="0"/>
              </a:rPr>
              <a:t>oblik zabave. </a:t>
            </a:r>
            <a:r>
              <a:rPr lang="sl-SI" dirty="0" smtClean="0">
                <a:latin typeface="Arial Narrow" panose="020B0606020202030204" pitchFamily="34" charset="0"/>
                <a:cs typeface="Times New Roman" panose="02020603050405020304" pitchFamily="18" charset="0"/>
              </a:rPr>
              <a:t>Film</a:t>
            </a:r>
            <a:r>
              <a:rPr lang="sl-SI" dirty="0" smtClean="0">
                <a:latin typeface="Arial Narrow" panose="020B0606020202030204" pitchFamily="34" charset="0"/>
                <a:ea typeface="Times New Roman" panose="02020603050405020304" pitchFamily="18" charset="0"/>
                <a:cs typeface="Times New Roman" panose="02020603050405020304" pitchFamily="18" charset="0"/>
              </a:rPr>
              <a:t> </a:t>
            </a:r>
            <a:r>
              <a:rPr lang="sl-SI" dirty="0">
                <a:latin typeface="Arial Narrow" panose="020B0606020202030204" pitchFamily="34" charset="0"/>
                <a:ea typeface="Times New Roman" panose="02020603050405020304" pitchFamily="18" charset="0"/>
                <a:cs typeface="Times New Roman" panose="02020603050405020304" pitchFamily="18" charset="0"/>
              </a:rPr>
              <a:t>združuje</a:t>
            </a:r>
            <a:r>
              <a:rPr lang="sl-SI" dirty="0">
                <a:latin typeface="Arial Narrow" panose="020B0606020202030204" pitchFamily="34" charset="0"/>
                <a:ea typeface="Calibri" panose="020F0502020204030204" pitchFamily="34" charset="0"/>
                <a:cs typeface="Times New Roman" panose="02020603050405020304" pitchFamily="18" charset="0"/>
              </a:rPr>
              <a:t> več umetnosti: </a:t>
            </a:r>
            <a:r>
              <a:rPr lang="sl-SI" dirty="0" smtClean="0">
                <a:latin typeface="Arial Narrow" panose="020B0606020202030204" pitchFamily="34" charset="0"/>
                <a:ea typeface="Calibri" panose="020F0502020204030204" pitchFamily="34" charset="0"/>
                <a:cs typeface="Times New Roman" panose="02020603050405020304" pitchFamily="18" charset="0"/>
              </a:rPr>
              <a:t>zgodba </a:t>
            </a:r>
            <a:r>
              <a:rPr lang="sl-SI" dirty="0">
                <a:latin typeface="Arial Narrow" panose="020B0606020202030204" pitchFamily="34" charset="0"/>
                <a:ea typeface="Calibri" panose="020F0502020204030204" pitchFamily="34" charset="0"/>
                <a:cs typeface="Times New Roman" panose="02020603050405020304" pitchFamily="18" charset="0"/>
              </a:rPr>
              <a:t>(scenarij), </a:t>
            </a:r>
            <a:r>
              <a:rPr lang="sl-SI" dirty="0" smtClean="0">
                <a:latin typeface="Arial Narrow" panose="020B0606020202030204" pitchFamily="34" charset="0"/>
                <a:ea typeface="Calibri" panose="020F0502020204030204" pitchFamily="34" charset="0"/>
                <a:cs typeface="Times New Roman" panose="02020603050405020304" pitchFamily="18" charset="0"/>
              </a:rPr>
              <a:t>gledališče </a:t>
            </a:r>
            <a:r>
              <a:rPr lang="sl-SI" dirty="0">
                <a:latin typeface="Arial Narrow" panose="020B0606020202030204" pitchFamily="34" charset="0"/>
                <a:ea typeface="Calibri" panose="020F0502020204030204" pitchFamily="34" charset="0"/>
                <a:cs typeface="Times New Roman" panose="02020603050405020304" pitchFamily="18" charset="0"/>
              </a:rPr>
              <a:t>(dramska igra), </a:t>
            </a:r>
            <a:r>
              <a:rPr lang="sl-SI" dirty="0" smtClean="0">
                <a:latin typeface="Arial Narrow" panose="020B0606020202030204" pitchFamily="34" charset="0"/>
                <a:ea typeface="Calibri" panose="020F0502020204030204" pitchFamily="34" charset="0"/>
                <a:cs typeface="Times New Roman" panose="02020603050405020304" pitchFamily="18" charset="0"/>
              </a:rPr>
              <a:t>glasba, gibanje v prostoru (scenografija), barve, ples, šport, moda, fotografija, tehnika …</a:t>
            </a:r>
            <a:br>
              <a:rPr lang="sl-SI"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Tudi vse poklice na naši šoli bi lahko povezali s filmskimi poklici. </a:t>
            </a:r>
            <a:r>
              <a:rPr lang="sl-SI" b="1" u="sng"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Poveži imena delavcev naše šole s poklici</a:t>
            </a:r>
            <a:r>
              <a:rPr lang="sl-SI" b="1"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 </a:t>
            </a:r>
            <a:r>
              <a:rPr lang="sl-SI" dirty="0" smtClean="0">
                <a:latin typeface="Arial Black" panose="020B0A04020102020204" pitchFamily="34" charset="0"/>
                <a:ea typeface="Calibri" panose="020F0502020204030204" pitchFamily="34" charset="0"/>
                <a:cs typeface="Times New Roman" panose="02020603050405020304" pitchFamily="18" charset="0"/>
              </a:rPr>
              <a:t>S tabo smo danes:</a:t>
            </a:r>
            <a:endParaRPr lang="sl-SI"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212717" y="3416771"/>
            <a:ext cx="11791664" cy="2585323"/>
          </a:xfrm>
          <a:prstGeom prst="rect">
            <a:avLst/>
          </a:prstGeom>
        </p:spPr>
        <p:txBody>
          <a:bodyPr wrap="square">
            <a:spAutoFit/>
          </a:bodyPr>
          <a:lstStyle/>
          <a:p>
            <a:pPr>
              <a:lnSpc>
                <a:spcPct val="150000"/>
              </a:lnSpc>
              <a:spcAft>
                <a:spcPts val="800"/>
              </a:spcAft>
            </a:pP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Ravnateljica</a:t>
            </a:r>
            <a:r>
              <a:rPr lang="sl-SI" b="1"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(direktorica</a:t>
            </a:r>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producentka in režiserka</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slovenščine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(scenarij, dramska </a:t>
            </a:r>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igra),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 glasbe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(glasba, glasbeni efekti, glasbena </a:t>
            </a:r>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oprema), </a:t>
            </a:r>
            <a:r>
              <a:rPr lang="sl-SI"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t>u</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čiteljica likovne umetnosti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(likovna oprema, </a:t>
            </a:r>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scenografija, barve),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naravoslovja in tehnike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(tehnika, filmski triki),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računalničar</a:t>
            </a:r>
            <a:r>
              <a:rPr lang="sl-SI" b="1"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(računalniški triki in programiranje),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 športa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(gibanje, koreografija in </a:t>
            </a:r>
            <a:r>
              <a:rPr lang="sl-SI" b="1" dirty="0" err="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kaskaderstvo</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tujega jezika</a:t>
            </a:r>
            <a:r>
              <a:rPr lang="sl-SI"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angleščina, snemanje),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družbe in zgodovine</a:t>
            </a:r>
            <a:r>
              <a:rPr lang="sl-SI" b="1"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 </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(narava in prostor kjer se snema)</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matematike</a:t>
            </a:r>
            <a:r>
              <a:rPr lang="sl-SI" b="1"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(računanje, naložbe in finance),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učiteljica gospodinjstva</a:t>
            </a:r>
            <a:r>
              <a:rPr lang="sl-SI"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(obleke, kostumografija, hrana, dom),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svetovalna delavka</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(svetovanje, mediacija in </a:t>
            </a:r>
            <a:r>
              <a:rPr lang="sl-SI" b="1" dirty="0" err="1"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consulting</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sl-SI"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knjižničar, tajnica, računovodkinja, </a:t>
            </a:r>
            <a:r>
              <a:rPr lang="sl-SI" dirty="0" smtClean="0">
                <a:solidFill>
                  <a:srgbClr val="0070C0"/>
                </a:solidFill>
                <a:latin typeface="Arial Narrow" panose="020B0606020202030204" pitchFamily="34" charset="0"/>
                <a:ea typeface="Calibri" panose="020F0502020204030204" pitchFamily="34" charset="0"/>
                <a:cs typeface="Times New Roman" panose="02020603050405020304" pitchFamily="18" charset="0"/>
              </a:rPr>
              <a:t>h</a:t>
            </a:r>
            <a:r>
              <a:rPr lang="sl-SI" dirty="0" smtClean="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išnik, kuhar, čistilke, </a:t>
            </a:r>
            <a:r>
              <a:rPr lang="sl-SI"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(tehnični delavci, maske, frizerji, izdelava scen, šivilje, triki …). </a:t>
            </a:r>
            <a:endParaRPr lang="sl-SI" b="1" dirty="0">
              <a:solidFill>
                <a:srgbClr val="0099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Pravokotnik 7"/>
          <p:cNvSpPr/>
          <p:nvPr/>
        </p:nvSpPr>
        <p:spPr>
          <a:xfrm>
            <a:off x="124797" y="6002094"/>
            <a:ext cx="12067203" cy="461665"/>
          </a:xfrm>
          <a:prstGeom prst="rect">
            <a:avLst/>
          </a:prstGeom>
        </p:spPr>
        <p:txBody>
          <a:bodyPr wrap="square">
            <a:spAutoFit/>
          </a:bodyPr>
          <a:lstStyle/>
          <a:p>
            <a:pPr>
              <a:lnSpc>
                <a:spcPct val="150000"/>
              </a:lnSpc>
              <a:spcAft>
                <a:spcPts val="800"/>
              </a:spcAft>
            </a:pPr>
            <a:r>
              <a:rPr lang="sl-SI" sz="1600" b="1" dirty="0" smtClean="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rPr>
              <a:t>Vsi skupaj ti želimo lep in vsebinsko poln kulturni dan. Če želiš ob delu našo pomoč nam piši na e naslove.</a:t>
            </a:r>
            <a:endParaRPr lang="sl-SI" sz="1600" b="1" dirty="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9"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731"/>
            <a:ext cx="12192000" cy="996534"/>
          </a:xfrm>
          <a:prstGeom prst="rect">
            <a:avLst/>
          </a:prstGeom>
          <a:noFill/>
          <a:extLst>
            <a:ext uri="{909E8E84-426E-40DD-AFC4-6F175D3DCCD1}">
              <a14:hiddenFill xmlns:a14="http://schemas.microsoft.com/office/drawing/2010/main">
                <a:solidFill>
                  <a:srgbClr val="FFFFFF"/>
                </a:solidFill>
              </a14:hiddenFill>
            </a:ext>
          </a:extLst>
        </p:spPr>
      </p:pic>
      <p:sp>
        <p:nvSpPr>
          <p:cNvPr id="10" name="Naslov 1"/>
          <p:cNvSpPr txBox="1">
            <a:spLocks/>
          </p:cNvSpPr>
          <p:nvPr/>
        </p:nvSpPr>
        <p:spPr>
          <a:xfrm>
            <a:off x="2593073" y="1508108"/>
            <a:ext cx="7014951" cy="619858"/>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000" b="1" dirty="0" smtClean="0">
                <a:solidFill>
                  <a:srgbClr val="00B050"/>
                </a:solidFill>
                <a:latin typeface="Arial Black" panose="020B0A04020102020204" pitchFamily="34" charset="0"/>
              </a:rPr>
              <a:t>MOČ  GLASBE  V  FILMU</a:t>
            </a:r>
            <a:endParaRPr lang="sl-SI" sz="4000" b="1" dirty="0">
              <a:solidFill>
                <a:srgbClr val="00B050"/>
              </a:solidFill>
              <a:latin typeface="Arial Black" panose="020B0A04020102020204" pitchFamily="34" charset="0"/>
            </a:endParaRPr>
          </a:p>
        </p:txBody>
      </p:sp>
      <p:sp>
        <p:nvSpPr>
          <p:cNvPr id="11" name="Ograda vsebine 8"/>
          <p:cNvSpPr txBox="1">
            <a:spLocks/>
          </p:cNvSpPr>
          <p:nvPr/>
        </p:nvSpPr>
        <p:spPr bwMode="auto">
          <a:xfrm>
            <a:off x="1195754" y="6592517"/>
            <a:ext cx="10996247" cy="3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defRPr/>
            </a:pPr>
            <a:r>
              <a:rPr lang="sl-SI" sz="1200" i="1" kern="0" dirty="0" smtClean="0">
                <a:latin typeface="Arial Narrow" panose="020B0606020202030204" pitchFamily="34" charset="0"/>
                <a:cs typeface="Arial" panose="020B0604020202020204" pitchFamily="34" charset="0"/>
              </a:rPr>
              <a:t>Po knjigi Mitje </a:t>
            </a:r>
            <a:r>
              <a:rPr lang="sl-SI" sz="1200" i="1" kern="0" dirty="0" err="1" smtClean="0">
                <a:latin typeface="Arial Narrow" panose="020B0606020202030204" pitchFamily="34" charset="0"/>
                <a:cs typeface="Arial" panose="020B0604020202020204" pitchFamily="34" charset="0"/>
              </a:rPr>
              <a:t>Reiichenberga</a:t>
            </a:r>
            <a:r>
              <a:rPr lang="sl-SI" sz="1200" i="1" kern="0" dirty="0" smtClean="0">
                <a:latin typeface="Arial Narrow" panose="020B0606020202030204" pitchFamily="34" charset="0"/>
                <a:cs typeface="Arial" panose="020B0604020202020204" pitchFamily="34" charset="0"/>
              </a:rPr>
              <a:t> z naslovom </a:t>
            </a:r>
            <a:r>
              <a:rPr lang="sl-SI" sz="1200" b="1" i="1" kern="0" dirty="0" smtClean="0">
                <a:latin typeface="Arial Narrow" panose="020B0606020202030204" pitchFamily="34" charset="0"/>
                <a:cs typeface="Arial" panose="020B0604020202020204" pitchFamily="34" charset="0"/>
              </a:rPr>
              <a:t>Filmska glasba </a:t>
            </a:r>
            <a:r>
              <a:rPr lang="sl-SI" sz="1200" i="1" kern="0" dirty="0" smtClean="0">
                <a:latin typeface="Arial Narrow" panose="020B0606020202030204" pitchFamily="34" charset="0"/>
                <a:cs typeface="Arial" panose="020B0604020202020204" pitchFamily="34" charset="0"/>
              </a:rPr>
              <a:t>(Mladinska knjiga, 2016) in gradivu v </a:t>
            </a:r>
            <a:r>
              <a:rPr lang="sl-SI" sz="1200" i="1" kern="0" dirty="0" err="1">
                <a:latin typeface="Arial Narrow" panose="020B0606020202030204" pitchFamily="34" charset="0"/>
                <a:cs typeface="Arial" panose="020B0604020202020204" pitchFamily="34" charset="0"/>
              </a:rPr>
              <a:t>S</a:t>
            </a:r>
            <a:r>
              <a:rPr lang="sl-SI" sz="1200" i="1" kern="0" dirty="0" err="1" smtClean="0">
                <a:latin typeface="Arial Narrow" panose="020B0606020202030204" pitchFamily="34" charset="0"/>
                <a:cs typeface="Arial" panose="020B0604020202020204" pitchFamily="34" charset="0"/>
              </a:rPr>
              <a:t>odelov@lnici</a:t>
            </a:r>
            <a:r>
              <a:rPr lang="sl-SI" sz="1200" i="1" kern="0" dirty="0" smtClean="0">
                <a:latin typeface="Arial Narrow" panose="020B0606020202030204" pitchFamily="34" charset="0"/>
                <a:cs typeface="Arial" panose="020B0604020202020204" pitchFamily="34" charset="0"/>
              </a:rPr>
              <a:t> je gradivo pripravil </a:t>
            </a:r>
            <a:r>
              <a:rPr lang="sl-SI" sz="1200" b="1" i="1" kern="0" dirty="0" smtClean="0">
                <a:latin typeface="Arial Narrow" panose="020B0606020202030204" pitchFamily="34" charset="0"/>
                <a:cs typeface="Arial" panose="020B0604020202020204" pitchFamily="34" charset="0"/>
              </a:rPr>
              <a:t>Vilko Urek</a:t>
            </a:r>
            <a:endParaRPr lang="sl-SI" sz="1600" b="1" kern="0"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7383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Slovenija in filmska glasba</a:t>
            </a:r>
            <a:endParaRPr lang="sl-SI" altLang="sl-SI" sz="2800" dirty="0">
              <a:latin typeface="Arial Black" panose="020B0A04020102020204" pitchFamily="34" charset="0"/>
            </a:endParaRPr>
          </a:p>
        </p:txBody>
      </p:sp>
      <p:pic>
        <p:nvPicPr>
          <p:cNvPr id="7172" name="Picture 4" descr="Marjan Kozina - saz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83" y="873458"/>
            <a:ext cx="3030014" cy="58914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lag of Slovenia - Zastava Slovenije - NationalFlags.shop - your Flag  web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98" y="75223"/>
            <a:ext cx="1248143" cy="682996"/>
          </a:xfrm>
          <a:prstGeom prst="rect">
            <a:avLst/>
          </a:prstGeom>
          <a:noFill/>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3329751" y="895774"/>
            <a:ext cx="4574533"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a:t>
            </a:r>
            <a:r>
              <a:rPr lang="sl-SI" sz="4000" dirty="0" smtClean="0">
                <a:solidFill>
                  <a:srgbClr val="00CC66"/>
                </a:solidFill>
                <a:latin typeface="Arial Black" panose="020B0A04020102020204" pitchFamily="34" charset="0"/>
                <a:cs typeface="Arial" panose="020B0604020202020204" pitchFamily="34" charset="0"/>
              </a:rPr>
              <a:t>Marjan Kozina</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(1907 - 1966)</a:t>
            </a:r>
            <a:endParaRPr lang="sl-SI" sz="2800" dirty="0">
              <a:cs typeface="Arial" panose="020B0604020202020204" pitchFamily="34" charset="0"/>
            </a:endParaRPr>
          </a:p>
        </p:txBody>
      </p:sp>
      <p:sp>
        <p:nvSpPr>
          <p:cNvPr id="15" name="Pravokotnik 14"/>
          <p:cNvSpPr>
            <a:spLocks noChangeArrowheads="1"/>
          </p:cNvSpPr>
          <p:nvPr/>
        </p:nvSpPr>
        <p:spPr bwMode="auto">
          <a:xfrm>
            <a:off x="3271940" y="2330509"/>
            <a:ext cx="8762163" cy="446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a:t>
            </a:r>
            <a:r>
              <a:rPr lang="sl-SI" altLang="sl-SI" sz="2400" b="0" dirty="0" smtClean="0">
                <a:cs typeface="Arial" panose="020B0604020202020204" pitchFamily="34" charset="0"/>
              </a:rPr>
              <a:t/>
            </a:r>
            <a:br>
              <a:rPr lang="sl-SI" altLang="sl-SI" sz="2400" b="0" dirty="0" smtClean="0">
                <a:cs typeface="Arial" panose="020B0604020202020204" pitchFamily="34" charset="0"/>
              </a:rPr>
            </a:br>
            <a:r>
              <a:rPr lang="sl-SI" altLang="sl-SI" sz="2400" b="0" dirty="0" smtClean="0">
                <a:cs typeface="Arial" panose="020B0604020202020204" pitchFamily="34" charset="0"/>
              </a:rPr>
              <a:t>za </a:t>
            </a:r>
            <a:r>
              <a:rPr lang="sl-SI" altLang="sl-SI" sz="2400" b="0" dirty="0">
                <a:cs typeface="Arial" panose="020B0604020202020204" pitchFamily="34" charset="0"/>
              </a:rPr>
              <a:t>katere je napisal glasbo:</a:t>
            </a:r>
            <a:br>
              <a:rPr lang="sl-SI" altLang="sl-SI" sz="2400" b="0" dirty="0">
                <a:cs typeface="Arial" panose="020B0604020202020204" pitchFamily="34" charset="0"/>
              </a:rPr>
            </a:br>
            <a:r>
              <a:rPr lang="sl-SI" altLang="sl-SI" sz="2800" dirty="0" smtClean="0">
                <a:solidFill>
                  <a:srgbClr val="00FF99"/>
                </a:solidFill>
                <a:latin typeface="Arial Black" panose="020B0A04020102020204" pitchFamily="34" charset="0"/>
                <a:cs typeface="Arial" panose="020B0604020202020204" pitchFamily="34" charset="0"/>
              </a:rPr>
              <a:t>Na svoji zemlji </a:t>
            </a:r>
            <a:br>
              <a:rPr lang="sl-SI" altLang="sl-SI" sz="2800" dirty="0" smtClean="0">
                <a:solidFill>
                  <a:srgbClr val="00FF99"/>
                </a:solidFill>
                <a:latin typeface="Arial Black" panose="020B0A0402010202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(Prvi slovenski </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celovečerni film </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iz leta1948)</a:t>
            </a:r>
          </a:p>
          <a:p>
            <a:pPr>
              <a:spcBef>
                <a:spcPts val="450"/>
              </a:spcBef>
            </a:pPr>
            <a:r>
              <a:rPr lang="sl-SI" altLang="sl-SI" sz="2800" dirty="0" smtClean="0">
                <a:solidFill>
                  <a:srgbClr val="00FF99"/>
                </a:solidFill>
                <a:latin typeface="Arial Black" panose="020B0A04020102020204" pitchFamily="34" charset="0"/>
                <a:cs typeface="Arial" panose="020B0604020202020204" pitchFamily="34" charset="0"/>
              </a:rPr>
              <a:t>Kekec</a:t>
            </a:r>
            <a:r>
              <a:rPr lang="sl-SI" altLang="sl-SI" sz="2800" dirty="0" smtClean="0">
                <a:solidFill>
                  <a:srgbClr val="00FF99"/>
                </a:solidFill>
                <a:cs typeface="Arial" panose="020B0604020202020204" pitchFamily="34" charset="0"/>
              </a:rPr>
              <a:t> </a:t>
            </a:r>
            <a:br>
              <a:rPr lang="sl-SI" altLang="sl-SI" sz="2800" dirty="0" smtClean="0">
                <a:solidFill>
                  <a:srgbClr val="00FF99"/>
                </a:solidFill>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(Prvi slovenski</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mladinski celovečerni film</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iz leta 1951) </a:t>
            </a:r>
          </a:p>
          <a:p>
            <a:pPr>
              <a:spcBef>
                <a:spcPts val="450"/>
              </a:spcBef>
            </a:pPr>
            <a:r>
              <a:rPr lang="sl-SI" altLang="sl-SI" sz="2800" dirty="0" smtClean="0">
                <a:solidFill>
                  <a:srgbClr val="00FF99"/>
                </a:solidFill>
                <a:latin typeface="Arial Black" panose="020B0A04020102020204" pitchFamily="34" charset="0"/>
                <a:cs typeface="Arial" panose="020B0604020202020204" pitchFamily="34" charset="0"/>
              </a:rPr>
              <a:t>Dolina miru …</a:t>
            </a:r>
            <a:endParaRPr lang="sl-SI" altLang="sl-SI" sz="3200" dirty="0">
              <a:solidFill>
                <a:srgbClr val="00FF99"/>
              </a:solidFill>
              <a:latin typeface="Arial Black" panose="020B0A04020102020204" pitchFamily="34" charset="0"/>
              <a:cs typeface="Arial" panose="020B0604020202020204" pitchFamily="34" charset="0"/>
            </a:endParaRPr>
          </a:p>
        </p:txBody>
      </p:sp>
      <p:sp>
        <p:nvSpPr>
          <p:cNvPr id="5" name="Pravokotnik 4"/>
          <p:cNvSpPr/>
          <p:nvPr/>
        </p:nvSpPr>
        <p:spPr>
          <a:xfrm>
            <a:off x="7233313" y="2330509"/>
            <a:ext cx="4568777" cy="4093428"/>
          </a:xfrm>
          <a:prstGeom prst="rect">
            <a:avLst/>
          </a:prstGeom>
          <a:solidFill>
            <a:schemeClr val="bg1">
              <a:lumMod val="85000"/>
            </a:schemeClr>
          </a:solidFill>
        </p:spPr>
        <p:txBody>
          <a:bodyPr wrap="square">
            <a:spAutoFit/>
          </a:bodyPr>
          <a:lstStyle/>
          <a:p>
            <a:pPr fontAlgn="base"/>
            <a:r>
              <a:rPr lang="sl-SI" sz="1400" b="1" dirty="0" smtClean="0"/>
              <a:t>Kekčeva pesem KAJ </a:t>
            </a:r>
            <a:r>
              <a:rPr lang="sl-SI" sz="1400" b="1" dirty="0"/>
              <a:t>MI POJE </a:t>
            </a:r>
            <a:r>
              <a:rPr lang="sl-SI" sz="1400" b="1" dirty="0" smtClean="0"/>
              <a:t>PTIČICA </a:t>
            </a:r>
            <a:br>
              <a:rPr lang="sl-SI" sz="1400" b="1" dirty="0" smtClean="0"/>
            </a:br>
            <a:r>
              <a:rPr lang="sl-SI" sz="1400" b="1" dirty="0" smtClean="0"/>
              <a:t>iz filma KEKEC (Besedilo: Frane </a:t>
            </a:r>
            <a:r>
              <a:rPr lang="sl-SI" sz="1400" b="1" dirty="0"/>
              <a:t>Milčinski – Ježek</a:t>
            </a:r>
            <a:r>
              <a:rPr lang="sl-SI" sz="1400" b="1" dirty="0" smtClean="0"/>
              <a:t>)</a:t>
            </a:r>
            <a:br>
              <a:rPr lang="sl-SI" sz="1400" b="1" dirty="0" smtClean="0"/>
            </a:br>
            <a:endParaRPr lang="sl-SI" sz="1400" dirty="0"/>
          </a:p>
          <a:p>
            <a:pPr fontAlgn="base"/>
            <a:r>
              <a:rPr lang="sl-SI" sz="1400" dirty="0"/>
              <a:t>Kaj mi poje ptičica, ptičica sinička?</a:t>
            </a:r>
          </a:p>
          <a:p>
            <a:pPr fontAlgn="base"/>
            <a:r>
              <a:rPr lang="sl-SI" sz="1400" dirty="0"/>
              <a:t>Dobra volja je </a:t>
            </a:r>
            <a:r>
              <a:rPr lang="sl-SI" sz="1400" dirty="0" err="1"/>
              <a:t>najbolja</a:t>
            </a:r>
            <a:r>
              <a:rPr lang="sl-SI" sz="1400" dirty="0"/>
              <a:t>, to si piši za uho,</a:t>
            </a:r>
          </a:p>
          <a:p>
            <a:pPr fontAlgn="base"/>
            <a:r>
              <a:rPr lang="sl-SI" sz="1400" dirty="0"/>
              <a:t>mile jere, kisle cmere z nami vštric ne pojdejo.</a:t>
            </a:r>
          </a:p>
          <a:p>
            <a:pPr fontAlgn="base"/>
            <a:r>
              <a:rPr lang="sl-SI" sz="1400" dirty="0"/>
              <a:t> </a:t>
            </a:r>
          </a:p>
          <a:p>
            <a:pPr fontAlgn="base"/>
            <a:r>
              <a:rPr lang="sl-SI" sz="1400" dirty="0"/>
              <a:t>Kaj odmeva mi korak, ko po stezi stopa?</a:t>
            </a:r>
          </a:p>
          <a:p>
            <a:pPr fontAlgn="base"/>
            <a:r>
              <a:rPr lang="sl-SI" sz="1400" dirty="0"/>
              <a:t>Dobra volja je </a:t>
            </a:r>
            <a:r>
              <a:rPr lang="sl-SI" sz="1400" dirty="0" err="1"/>
              <a:t>najbolja</a:t>
            </a:r>
            <a:r>
              <a:rPr lang="sl-SI" sz="1400" dirty="0"/>
              <a:t>, bodi dan na dan vesel,</a:t>
            </a:r>
          </a:p>
          <a:p>
            <a:pPr fontAlgn="base"/>
            <a:r>
              <a:rPr lang="sl-SI" sz="1400" dirty="0"/>
              <a:t>smej se, vriskaj, pesem piskaj, pa lahko boš srečo ujel.</a:t>
            </a:r>
          </a:p>
          <a:p>
            <a:pPr fontAlgn="base"/>
            <a:r>
              <a:rPr lang="sl-SI" sz="1400" dirty="0"/>
              <a:t> </a:t>
            </a:r>
          </a:p>
          <a:p>
            <a:pPr fontAlgn="base"/>
            <a:r>
              <a:rPr lang="sl-SI" sz="1400" dirty="0"/>
              <a:t>Kaj mi potok žubori, ko po kamnih skače?</a:t>
            </a:r>
          </a:p>
          <a:p>
            <a:pPr fontAlgn="base"/>
            <a:r>
              <a:rPr lang="sl-SI" sz="1400" dirty="0"/>
              <a:t>Dobra volja je </a:t>
            </a:r>
            <a:r>
              <a:rPr lang="sl-SI" sz="1400" dirty="0" err="1"/>
              <a:t>najbolja</a:t>
            </a:r>
            <a:r>
              <a:rPr lang="sl-SI" sz="1400" dirty="0"/>
              <a:t>, na vsej širni zemlji tej,</a:t>
            </a:r>
          </a:p>
          <a:p>
            <a:pPr fontAlgn="base"/>
            <a:r>
              <a:rPr lang="sl-SI" sz="1400" dirty="0"/>
              <a:t>lica rdeča, smeh in sreča, to zaklad je, hej, juhej</a:t>
            </a:r>
            <a:r>
              <a:rPr lang="sl-SI" sz="1400" dirty="0" smtClean="0"/>
              <a:t>!</a:t>
            </a:r>
          </a:p>
          <a:p>
            <a:pPr fontAlgn="base"/>
            <a:endParaRPr lang="sl-SI" sz="1400" dirty="0"/>
          </a:p>
          <a:p>
            <a:pPr fontAlgn="base"/>
            <a:r>
              <a:rPr lang="sl-SI" sz="1400" dirty="0" smtClean="0">
                <a:solidFill>
                  <a:srgbClr val="0070C0"/>
                </a:solidFill>
                <a:latin typeface="Arial Black" panose="020B0A04020102020204" pitchFamily="34" charset="0"/>
              </a:rPr>
              <a:t>Ob posnetku zapoj znano filmsko pesem</a:t>
            </a:r>
            <a:r>
              <a:rPr lang="sl-SI" sz="1400" dirty="0" smtClean="0"/>
              <a:t> </a:t>
            </a:r>
            <a:br>
              <a:rPr lang="sl-SI" sz="1400" dirty="0" smtClean="0"/>
            </a:br>
            <a:r>
              <a:rPr lang="sl-SI" dirty="0" smtClean="0">
                <a:hlinkClick r:id="rId4"/>
              </a:rPr>
              <a:t>https</a:t>
            </a:r>
            <a:r>
              <a:rPr lang="sl-SI" dirty="0">
                <a:hlinkClick r:id="rId4"/>
              </a:rPr>
              <a:t>://</a:t>
            </a:r>
            <a:r>
              <a:rPr lang="sl-SI" dirty="0" smtClean="0">
                <a:hlinkClick r:id="rId4"/>
              </a:rPr>
              <a:t>www.youtube.com/watch?v=3e_0H9ztaBU&amp;ab_channel=FrancGrobelsek</a:t>
            </a:r>
            <a:r>
              <a:rPr lang="sl-SI" dirty="0" smtClean="0"/>
              <a:t> </a:t>
            </a:r>
            <a:endParaRPr lang="sl-SI" sz="1400" dirty="0"/>
          </a:p>
        </p:txBody>
      </p:sp>
      <p:pic>
        <p:nvPicPr>
          <p:cNvPr id="18"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2131" y="4564454"/>
            <a:ext cx="735965"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66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105469" y="1"/>
            <a:ext cx="9562531"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8800" dirty="0" smtClean="0">
                <a:solidFill>
                  <a:srgbClr val="0070C0"/>
                </a:solidFill>
                <a:latin typeface="Arial Black" panose="020B0A04020102020204" pitchFamily="34" charset="0"/>
              </a:rPr>
              <a:t>Marjan Kozina</a:t>
            </a:r>
            <a:r>
              <a:rPr lang="sl-SI" altLang="sl-SI" sz="8000" dirty="0" smtClean="0">
                <a:solidFill>
                  <a:srgbClr val="FF0000"/>
                </a:solidFill>
                <a:latin typeface="Arial Black" panose="020B0A04020102020204" pitchFamily="34" charset="0"/>
              </a:rPr>
              <a:t/>
            </a:r>
            <a:br>
              <a:rPr lang="sl-SI" altLang="sl-SI" sz="8000" dirty="0" smtClean="0">
                <a:solidFill>
                  <a:srgbClr val="FF0000"/>
                </a:solidFill>
                <a:latin typeface="Arial Black" panose="020B0A04020102020204" pitchFamily="34" charset="0"/>
              </a:rPr>
            </a:br>
            <a:r>
              <a:rPr lang="sl-SI" altLang="sl-SI" sz="8000" dirty="0" smtClean="0">
                <a:solidFill>
                  <a:srgbClr val="FF0000"/>
                </a:solidFill>
                <a:latin typeface="Arial Black" panose="020B0A04020102020204" pitchFamily="34" charset="0"/>
              </a:rPr>
              <a:t>Mojčina pesem</a:t>
            </a:r>
            <a:endParaRPr lang="sl-SI" altLang="sl-SI" sz="6000" dirty="0" smtClean="0">
              <a:solidFill>
                <a:srgbClr val="FF0000"/>
              </a:solidFill>
              <a:latin typeface="Arial Black" panose="020B0A04020102020204" pitchFamily="34" charset="0"/>
            </a:endParaRPr>
          </a:p>
          <a:p>
            <a:pPr algn="ctr" eaLnBrk="1" hangingPunct="1">
              <a:spcBef>
                <a:spcPct val="0"/>
              </a:spcBef>
              <a:buFontTx/>
              <a:buNone/>
            </a:pPr>
            <a:r>
              <a:rPr lang="sl-SI" altLang="sl-SI" sz="6000" dirty="0">
                <a:solidFill>
                  <a:srgbClr val="FFFF00"/>
                </a:solidFill>
                <a:latin typeface="Arial Black" panose="020B0A04020102020204" pitchFamily="34" charset="0"/>
              </a:rPr>
              <a:t>i</a:t>
            </a:r>
            <a:r>
              <a:rPr lang="sl-SI" altLang="sl-SI" sz="6000" dirty="0" smtClean="0">
                <a:solidFill>
                  <a:srgbClr val="FFFF00"/>
                </a:solidFill>
                <a:latin typeface="Arial Black" panose="020B0A04020102020204" pitchFamily="34" charset="0"/>
              </a:rPr>
              <a:t>z </a:t>
            </a:r>
            <a:r>
              <a:rPr lang="sl-SI" altLang="sl-SI" sz="6000" dirty="0">
                <a:solidFill>
                  <a:srgbClr val="FFFF00"/>
                </a:solidFill>
                <a:latin typeface="Arial Black" panose="020B0A04020102020204" pitchFamily="34" charset="0"/>
              </a:rPr>
              <a:t>f</a:t>
            </a:r>
            <a:r>
              <a:rPr lang="sl-SI" altLang="sl-SI" sz="6000" dirty="0" smtClean="0">
                <a:solidFill>
                  <a:srgbClr val="FFFF00"/>
                </a:solidFill>
                <a:latin typeface="Arial Black" panose="020B0A04020102020204" pitchFamily="34" charset="0"/>
              </a:rPr>
              <a:t>ilma KEKEC</a:t>
            </a:r>
            <a:br>
              <a:rPr lang="sl-SI" altLang="sl-SI" sz="6000" dirty="0" smtClean="0">
                <a:solidFill>
                  <a:srgbClr val="FFFF00"/>
                </a:solidFill>
                <a:latin typeface="Arial Black" panose="020B0A04020102020204" pitchFamily="34" charset="0"/>
              </a:rPr>
            </a:br>
            <a:r>
              <a:rPr lang="sl-SI" altLang="sl-SI" sz="6000" dirty="0" smtClean="0">
                <a:solidFill>
                  <a:srgbClr val="FFFF00"/>
                </a:solidFill>
                <a:latin typeface="Arial Black" panose="020B0A04020102020204" pitchFamily="34" charset="0"/>
              </a:rPr>
              <a:t> </a:t>
            </a:r>
            <a:r>
              <a:rPr lang="sl-SI" altLang="sl-SI" sz="6000" dirty="0" smtClean="0">
                <a:solidFill>
                  <a:srgbClr val="D2740C"/>
                </a:solidFill>
                <a:latin typeface="Arial Black" panose="020B0A04020102020204" pitchFamily="34" charset="0"/>
              </a:rPr>
              <a:t>(Leto 1951)</a:t>
            </a:r>
          </a:p>
          <a:p>
            <a:pPr algn="ctr">
              <a:spcBef>
                <a:spcPct val="0"/>
              </a:spcBef>
              <a:buNone/>
            </a:pPr>
            <a:r>
              <a:rPr lang="sl-SI" altLang="sl-SI" sz="4000" dirty="0" smtClean="0">
                <a:solidFill>
                  <a:srgbClr val="FF0000"/>
                </a:solidFill>
                <a:latin typeface="Arial Narrow" panose="020B0606020202030204" pitchFamily="34" charset="0"/>
                <a:hlinkClick r:id="rId4"/>
              </a:rPr>
              <a:t>https</a:t>
            </a:r>
            <a:r>
              <a:rPr lang="sl-SI" altLang="sl-SI" sz="4000" dirty="0">
                <a:solidFill>
                  <a:srgbClr val="FF0000"/>
                </a:solidFill>
                <a:latin typeface="Arial Narrow" panose="020B0606020202030204" pitchFamily="34" charset="0"/>
                <a:hlinkClick r:id="rId4"/>
              </a:rPr>
              <a:t>://</a:t>
            </a:r>
            <a:r>
              <a:rPr lang="sl-SI" altLang="sl-SI" sz="4000" dirty="0" smtClean="0">
                <a:solidFill>
                  <a:srgbClr val="FF0000"/>
                </a:solidFill>
                <a:latin typeface="Arial Narrow" panose="020B0606020202030204" pitchFamily="34" charset="0"/>
                <a:hlinkClick r:id="rId4"/>
              </a:rPr>
              <a:t>www.youtube.com/watch?v=2pbeAV1hRBs</a:t>
            </a:r>
            <a:endParaRPr lang="sl-SI" altLang="sl-SI" sz="4000" dirty="0" smtClean="0">
              <a:solidFill>
                <a:srgbClr val="FF0000"/>
              </a:solidFill>
              <a:latin typeface="Arial Narrow" panose="020B0606020202030204" pitchFamily="34" charset="0"/>
            </a:endParaRPr>
          </a:p>
          <a:p>
            <a:pPr algn="ctr">
              <a:spcBef>
                <a:spcPct val="0"/>
              </a:spcBef>
              <a:buNone/>
            </a:pPr>
            <a:endParaRPr lang="sl-SI" altLang="sl-SI" sz="40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7266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627184" y="59302"/>
            <a:ext cx="10814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6600" dirty="0">
                <a:solidFill>
                  <a:srgbClr val="0070C0"/>
                </a:solidFill>
                <a:latin typeface="Arial Black" panose="020B0A04020102020204" pitchFamily="34" charset="0"/>
              </a:rPr>
              <a:t>Marjan </a:t>
            </a:r>
            <a:r>
              <a:rPr lang="sl-SI" altLang="sl-SI" sz="6600" dirty="0" smtClean="0">
                <a:solidFill>
                  <a:srgbClr val="0070C0"/>
                </a:solidFill>
                <a:latin typeface="Arial Black" panose="020B0A04020102020204" pitchFamily="34" charset="0"/>
              </a:rPr>
              <a:t>Vodopivec </a:t>
            </a:r>
            <a:r>
              <a:rPr lang="sl-SI" altLang="sl-SI" sz="6600" dirty="0" smtClean="0">
                <a:solidFill>
                  <a:srgbClr val="FF0000"/>
                </a:solidFill>
                <a:latin typeface="Arial Black" panose="020B0A04020102020204" pitchFamily="34" charset="0"/>
              </a:rPr>
              <a:t/>
            </a:r>
            <a:br>
              <a:rPr lang="sl-SI" altLang="sl-SI" sz="6600" dirty="0" smtClean="0">
                <a:solidFill>
                  <a:srgbClr val="FF0000"/>
                </a:solidFill>
                <a:latin typeface="Arial Black" panose="020B0A04020102020204" pitchFamily="34" charset="0"/>
              </a:rPr>
            </a:br>
            <a:r>
              <a:rPr lang="sl-SI" altLang="sl-SI" sz="5400" dirty="0" smtClean="0">
                <a:solidFill>
                  <a:srgbClr val="FF0000"/>
                </a:solidFill>
                <a:latin typeface="Arial Black" panose="020B0A04020102020204" pitchFamily="34" charset="0"/>
              </a:rPr>
              <a:t>Kekčeva pesem iz filma </a:t>
            </a:r>
            <a:br>
              <a:rPr lang="sl-SI" altLang="sl-SI" sz="5400" dirty="0" smtClean="0">
                <a:solidFill>
                  <a:srgbClr val="FF0000"/>
                </a:solidFill>
                <a:latin typeface="Arial Black" panose="020B0A04020102020204" pitchFamily="34" charset="0"/>
              </a:rPr>
            </a:br>
            <a:r>
              <a:rPr lang="sl-SI" altLang="sl-SI" sz="8800" dirty="0" smtClean="0">
                <a:solidFill>
                  <a:srgbClr val="FFFF00"/>
                </a:solidFill>
                <a:latin typeface="Arial Black" panose="020B0A04020102020204" pitchFamily="34" charset="0"/>
              </a:rPr>
              <a:t>Srečno Kekec</a:t>
            </a:r>
          </a:p>
          <a:p>
            <a:pPr algn="ctr">
              <a:spcBef>
                <a:spcPct val="0"/>
              </a:spcBef>
              <a:buNone/>
            </a:pPr>
            <a:r>
              <a:rPr lang="sl-SI" altLang="sl-SI" sz="8800" dirty="0" smtClean="0">
                <a:solidFill>
                  <a:srgbClr val="00FF00"/>
                </a:solidFill>
                <a:latin typeface="Arial Black" panose="020B0A04020102020204" pitchFamily="34" charset="0"/>
              </a:rPr>
              <a:t>(Leto 1963)</a:t>
            </a:r>
            <a:r>
              <a:rPr lang="sl-SI" altLang="sl-SI" sz="3600" dirty="0">
                <a:solidFill>
                  <a:srgbClr val="00FF00"/>
                </a:solidFill>
                <a:latin typeface="Arial Black" panose="020B0A04020102020204" pitchFamily="34" charset="0"/>
              </a:rPr>
              <a:t/>
            </a:r>
            <a:br>
              <a:rPr lang="sl-SI" altLang="sl-SI" sz="3600" dirty="0">
                <a:solidFill>
                  <a:srgbClr val="00FF00"/>
                </a:solidFill>
                <a:latin typeface="Arial Black" panose="020B0A04020102020204" pitchFamily="34" charset="0"/>
              </a:rPr>
            </a:br>
            <a:r>
              <a:rPr lang="sl-SI" altLang="sl-SI" sz="2800" dirty="0">
                <a:solidFill>
                  <a:srgbClr val="FF0000"/>
                </a:solidFill>
                <a:latin typeface="Arial Narrow" panose="020B0606020202030204" pitchFamily="34" charset="0"/>
                <a:hlinkClick r:id="rId4"/>
              </a:rPr>
              <a:t>https://</a:t>
            </a:r>
            <a:r>
              <a:rPr lang="sl-SI" altLang="sl-SI" sz="2800" dirty="0" smtClean="0">
                <a:solidFill>
                  <a:srgbClr val="FF0000"/>
                </a:solidFill>
                <a:latin typeface="Arial Narrow" panose="020B0606020202030204" pitchFamily="34" charset="0"/>
                <a:hlinkClick r:id="rId4"/>
              </a:rPr>
              <a:t>www.youtube.com/watch?v=0XViah7DJrM&amp;t=11s&amp;ab_channel=dancitube</a:t>
            </a:r>
            <a:r>
              <a:rPr lang="sl-SI" altLang="sl-SI" sz="2800" dirty="0" smtClean="0">
                <a:solidFill>
                  <a:srgbClr val="FF0000"/>
                </a:solidFill>
                <a:latin typeface="Arial Narrow" panose="020B0606020202030204" pitchFamily="34" charset="0"/>
              </a:rPr>
              <a:t> </a:t>
            </a:r>
            <a:endParaRPr lang="sl-SI" altLang="sl-SI" sz="3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8328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9131" y="1196976"/>
            <a:ext cx="12045461" cy="4487382"/>
          </a:xfrm>
          <a:prstGeom prst="rect">
            <a:avLst/>
          </a:prstGeom>
          <a:solidFill>
            <a:schemeClr val="bg1">
              <a:lumMod val="8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sl-SI" sz="2800" dirty="0" smtClean="0"/>
              <a:t>1</a:t>
            </a:r>
            <a:r>
              <a:rPr lang="sl-SI" sz="2800" dirty="0"/>
              <a:t>. Kdor vesele pesmi poje gre po svetu lahkih nog,</a:t>
            </a:r>
            <a:br>
              <a:rPr lang="sl-SI" sz="2800" dirty="0"/>
            </a:br>
            <a:r>
              <a:rPr lang="sl-SI" sz="2800" dirty="0"/>
              <a:t>če mu kdo nastavi zanko, ga užene v kozji rog.</a:t>
            </a:r>
          </a:p>
          <a:p>
            <a:pPr algn="ctr">
              <a:buNone/>
            </a:pPr>
            <a:r>
              <a:rPr lang="sl-SI" sz="2800" b="1" dirty="0" smtClean="0"/>
              <a:t>Refren</a:t>
            </a:r>
            <a:r>
              <a:rPr lang="sl-SI" sz="2800" b="1" dirty="0"/>
              <a:t>: Jaz pa pojdem in zasejem</a:t>
            </a:r>
            <a:br>
              <a:rPr lang="sl-SI" sz="2800" b="1" dirty="0"/>
            </a:br>
            <a:r>
              <a:rPr lang="sl-SI" sz="2800" b="1" dirty="0"/>
              <a:t>             dobro voljo pri ljudeh.</a:t>
            </a:r>
            <a:br>
              <a:rPr lang="sl-SI" sz="2800" b="1" dirty="0"/>
            </a:br>
            <a:r>
              <a:rPr lang="sl-SI" sz="2800" b="1" dirty="0"/>
              <a:t>             V eni roki nosim sonce,</a:t>
            </a:r>
            <a:br>
              <a:rPr lang="sl-SI" sz="2800" b="1" dirty="0"/>
            </a:br>
            <a:r>
              <a:rPr lang="sl-SI" sz="2800" b="1" dirty="0"/>
              <a:t>             </a:t>
            </a:r>
            <a:r>
              <a:rPr lang="sl-SI" sz="2800" b="1" dirty="0" err="1"/>
              <a:t>vdrugi</a:t>
            </a:r>
            <a:r>
              <a:rPr lang="sl-SI" sz="2800" b="1" dirty="0"/>
              <a:t> roki zlati smeh.</a:t>
            </a:r>
            <a:br>
              <a:rPr lang="sl-SI" sz="2800" b="1" dirty="0"/>
            </a:br>
            <a:r>
              <a:rPr lang="sl-SI" sz="2800" dirty="0" smtClean="0"/>
              <a:t>2. </a:t>
            </a:r>
            <a:r>
              <a:rPr lang="sl-SI" sz="2800" dirty="0"/>
              <a:t>Bistri potok, hitri veter, bele zvezde vrh gora,</a:t>
            </a:r>
            <a:br>
              <a:rPr lang="sl-SI" sz="2800" dirty="0"/>
            </a:br>
            <a:r>
              <a:rPr lang="sl-SI" sz="2800" dirty="0"/>
              <a:t>gredo z mano tja do konca tega širnega </a:t>
            </a:r>
            <a:r>
              <a:rPr lang="sl-SI" sz="2800" dirty="0" smtClean="0"/>
              <a:t>sveta.</a:t>
            </a:r>
            <a:r>
              <a:rPr lang="sl-SI" sz="2800" dirty="0"/>
              <a:t/>
            </a:r>
            <a:br>
              <a:rPr lang="sl-SI" sz="2800" dirty="0"/>
            </a:br>
            <a:r>
              <a:rPr lang="sl-SI" sz="2800" b="1" dirty="0" smtClean="0"/>
              <a:t>Refren</a:t>
            </a:r>
            <a:r>
              <a:rPr lang="sl-SI" sz="2800" b="1" dirty="0"/>
              <a:t>: Jaz pa pojdem in </a:t>
            </a:r>
            <a:r>
              <a:rPr lang="sl-SI" sz="2800" b="1" dirty="0" smtClean="0"/>
              <a:t>zasejem …</a:t>
            </a:r>
            <a:r>
              <a:rPr lang="sl-SI" sz="2800" b="1" dirty="0"/>
              <a:t/>
            </a:r>
            <a:br>
              <a:rPr lang="sl-SI" sz="2800" b="1" dirty="0"/>
            </a:br>
            <a:r>
              <a:rPr lang="sl-SI" sz="2800" b="1" dirty="0"/>
              <a:t>             dobro voljo pri ljudeh</a:t>
            </a:r>
            <a:r>
              <a:rPr lang="sl-SI" sz="2800" b="1" dirty="0" smtClean="0"/>
              <a:t>. </a:t>
            </a:r>
            <a:endParaRPr lang="sl-SI" sz="2800" dirty="0"/>
          </a:p>
        </p:txBody>
      </p:sp>
      <p:sp>
        <p:nvSpPr>
          <p:cNvPr id="92163" name="Rectangle 3"/>
          <p:cNvSpPr>
            <a:spLocks noChangeArrowheads="1"/>
          </p:cNvSpPr>
          <p:nvPr/>
        </p:nvSpPr>
        <p:spPr bwMode="auto">
          <a:xfrm>
            <a:off x="79130" y="44450"/>
            <a:ext cx="12045461" cy="1081088"/>
          </a:xfrm>
          <a:prstGeom prst="rect">
            <a:avLst/>
          </a:prstGeom>
          <a:gradFill rotWithShape="1">
            <a:gsLst>
              <a:gs pos="0">
                <a:srgbClr val="FF33CC"/>
              </a:gs>
              <a:gs pos="100000">
                <a:srgbClr val="00FF99"/>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Kekčeva pesem</a:t>
            </a:r>
            <a:endParaRPr lang="sl-SI" altLang="sl-SI" sz="4800" dirty="0">
              <a:latin typeface="Arial Black" panose="020B0A04020102020204" pitchFamily="34" charset="0"/>
            </a:endParaRPr>
          </a:p>
          <a:p>
            <a:pPr algn="ctr" eaLnBrk="1" hangingPunct="1">
              <a:spcBef>
                <a:spcPct val="0"/>
              </a:spcBef>
              <a:buFontTx/>
              <a:buNone/>
            </a:pPr>
            <a:r>
              <a:rPr lang="sl-SI" altLang="sl-SI" sz="2800" dirty="0">
                <a:solidFill>
                  <a:schemeClr val="bg1"/>
                </a:solidFill>
                <a:latin typeface="Arial Black" panose="020B0A04020102020204" pitchFamily="34" charset="0"/>
              </a:rPr>
              <a:t>                  </a:t>
            </a:r>
            <a:r>
              <a:rPr lang="sl-SI" altLang="sl-SI" sz="2800" dirty="0" smtClean="0">
                <a:solidFill>
                  <a:schemeClr val="bg1"/>
                </a:solidFill>
                <a:latin typeface="Arial Black" panose="020B0A04020102020204" pitchFamily="34" charset="0"/>
              </a:rPr>
              <a:t>Kajetan Kovič     Marjan Vodopivec</a:t>
            </a:r>
            <a:endParaRPr lang="en-US" altLang="sl-SI" sz="2800" dirty="0">
              <a:solidFill>
                <a:srgbClr val="3399FF"/>
              </a:solidFill>
              <a:latin typeface="Arial Black" panose="020B0A04020102020204" pitchFamily="34" charset="0"/>
            </a:endParaRPr>
          </a:p>
        </p:txBody>
      </p:sp>
      <p:sp>
        <p:nvSpPr>
          <p:cNvPr id="6" name="Rectangle 8"/>
          <p:cNvSpPr>
            <a:spLocks noChangeArrowheads="1"/>
          </p:cNvSpPr>
          <p:nvPr/>
        </p:nvSpPr>
        <p:spPr bwMode="auto">
          <a:xfrm>
            <a:off x="79131" y="5736118"/>
            <a:ext cx="12045459" cy="923330"/>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smtClean="0">
                <a:latin typeface="Arial Black" panose="020B0A04020102020204" pitchFamily="34" charset="0"/>
              </a:rPr>
              <a:t>Veliko melodij se ohrani in izvaja tudi izven filmov. Zgornja pesem je avizo, oziroma stalna pesem za </a:t>
            </a:r>
            <a:r>
              <a:rPr lang="sl-SI" altLang="sl-SI" sz="1800" u="sng" dirty="0" smtClean="0">
                <a:solidFill>
                  <a:srgbClr val="FF0000"/>
                </a:solidFill>
                <a:latin typeface="Arial Black" panose="020B0A04020102020204" pitchFamily="34" charset="0"/>
              </a:rPr>
              <a:t>otroške</a:t>
            </a:r>
            <a:r>
              <a:rPr lang="sl-SI" altLang="sl-SI" sz="1800" dirty="0" smtClean="0">
                <a:latin typeface="Arial Black" panose="020B0A04020102020204" pitchFamily="34" charset="0"/>
              </a:rPr>
              <a:t> pevske revije naše občine. Pesem smo vključili leta 2017 tudi v 26. glasbeni festival, kjer so vsi tekmovalci peli le znane pesmi iz filmov, </a:t>
            </a:r>
            <a:r>
              <a:rPr lang="sl-SI" altLang="sl-SI" sz="1800" dirty="0" err="1" smtClean="0">
                <a:latin typeface="Arial Black" panose="020B0A04020102020204" pitchFamily="34" charset="0"/>
              </a:rPr>
              <a:t>muziklov</a:t>
            </a:r>
            <a:r>
              <a:rPr lang="sl-SI" altLang="sl-SI" sz="1800" dirty="0" smtClean="0">
                <a:latin typeface="Arial Black" panose="020B0A04020102020204" pitchFamily="34" charset="0"/>
              </a:rPr>
              <a:t> in risank. </a:t>
            </a:r>
            <a:r>
              <a:rPr lang="sl-SI" altLang="sl-SI" sz="1800" dirty="0" smtClean="0">
                <a:solidFill>
                  <a:srgbClr val="FF0000"/>
                </a:solidFill>
                <a:latin typeface="Arial Black" panose="020B0A04020102020204" pitchFamily="34" charset="0"/>
              </a:rPr>
              <a:t>Zapoj jo tudi ti.</a:t>
            </a:r>
            <a:endParaRPr lang="sl-SI" altLang="sl-SI"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419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p:cNvSpPr>
            <a:spLocks noChangeArrowheads="1"/>
          </p:cNvSpPr>
          <p:nvPr/>
        </p:nvSpPr>
        <p:spPr bwMode="auto">
          <a:xfrm>
            <a:off x="123092" y="589065"/>
            <a:ext cx="11869616"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11500" dirty="0">
                <a:solidFill>
                  <a:srgbClr val="00B0F0"/>
                </a:solidFill>
                <a:latin typeface="Arial Black" panose="020B0A04020102020204" pitchFamily="34" charset="0"/>
              </a:rPr>
              <a:t>Jani </a:t>
            </a:r>
            <a:r>
              <a:rPr lang="sl-SI" altLang="sl-SI" sz="11500" dirty="0" smtClean="0">
                <a:solidFill>
                  <a:srgbClr val="00B0F0"/>
                </a:solidFill>
                <a:latin typeface="Arial Black" panose="020B0A04020102020204" pitchFamily="34" charset="0"/>
              </a:rPr>
              <a:t>Golob </a:t>
            </a:r>
            <a:r>
              <a:rPr lang="sl-SI" altLang="sl-SI" sz="5400" dirty="0" smtClean="0">
                <a:solidFill>
                  <a:srgbClr val="FF0000"/>
                </a:solidFill>
                <a:latin typeface="Arial Black" panose="020B0A04020102020204" pitchFamily="34" charset="0"/>
              </a:rPr>
              <a:t/>
            </a:r>
            <a:br>
              <a:rPr lang="sl-SI" altLang="sl-SI" sz="5400" dirty="0" smtClean="0">
                <a:solidFill>
                  <a:srgbClr val="FF0000"/>
                </a:solidFill>
                <a:latin typeface="Arial Black" panose="020B0A04020102020204" pitchFamily="34" charset="0"/>
              </a:rPr>
            </a:br>
            <a:r>
              <a:rPr lang="sl-SI" altLang="sl-SI" sz="8000" dirty="0" smtClean="0">
                <a:solidFill>
                  <a:srgbClr val="FF0000"/>
                </a:solidFill>
                <a:latin typeface="Arial Black" panose="020B0A04020102020204" pitchFamily="34" charset="0"/>
              </a:rPr>
              <a:t>Pustite </a:t>
            </a:r>
            <a:r>
              <a:rPr lang="sl-SI" altLang="sl-SI" sz="8000" dirty="0">
                <a:solidFill>
                  <a:srgbClr val="FF0000"/>
                </a:solidFill>
                <a:latin typeface="Arial Black" panose="020B0A04020102020204" pitchFamily="34" charset="0"/>
              </a:rPr>
              <a:t>nam ta </a:t>
            </a:r>
            <a:r>
              <a:rPr lang="sl-SI" altLang="sl-SI" sz="8000" dirty="0" smtClean="0">
                <a:solidFill>
                  <a:srgbClr val="FF0000"/>
                </a:solidFill>
                <a:latin typeface="Arial Black" panose="020B0A04020102020204" pitchFamily="34" charset="0"/>
              </a:rPr>
              <a:t>svet </a:t>
            </a:r>
            <a:r>
              <a:rPr lang="sl-SI" altLang="sl-SI" sz="6600" dirty="0" smtClean="0">
                <a:solidFill>
                  <a:srgbClr val="FF0000"/>
                </a:solidFill>
                <a:latin typeface="Arial Black" panose="020B0A04020102020204" pitchFamily="34" charset="0"/>
              </a:rPr>
              <a:t/>
            </a:r>
            <a:br>
              <a:rPr lang="sl-SI" altLang="sl-SI" sz="6600" dirty="0" smtClean="0">
                <a:solidFill>
                  <a:srgbClr val="FF0000"/>
                </a:solidFill>
                <a:latin typeface="Arial Black" panose="020B0A04020102020204" pitchFamily="34" charset="0"/>
              </a:rPr>
            </a:br>
            <a:r>
              <a:rPr lang="sl-SI" altLang="sl-SI" sz="6600" dirty="0" smtClean="0">
                <a:solidFill>
                  <a:srgbClr val="FFC000"/>
                </a:solidFill>
                <a:latin typeface="Arial Black" panose="020B0A04020102020204" pitchFamily="34" charset="0"/>
              </a:rPr>
              <a:t>iz filma </a:t>
            </a:r>
            <a:r>
              <a:rPr lang="sl-SI" altLang="sl-SI" sz="6600" dirty="0" smtClean="0">
                <a:solidFill>
                  <a:srgbClr val="FFFF00"/>
                </a:solidFill>
                <a:latin typeface="Arial Black" panose="020B0A04020102020204" pitchFamily="34" charset="0"/>
              </a:rPr>
              <a:t>Čisto </a:t>
            </a:r>
            <a:r>
              <a:rPr lang="sl-SI" altLang="sl-SI" sz="6600" dirty="0">
                <a:solidFill>
                  <a:srgbClr val="FFFF00"/>
                </a:solidFill>
                <a:latin typeface="Arial Black" panose="020B0A04020102020204" pitchFamily="34" charset="0"/>
              </a:rPr>
              <a:t>pravi gusar</a:t>
            </a:r>
            <a:r>
              <a:rPr lang="sl-SI" altLang="sl-SI" sz="2800" dirty="0">
                <a:solidFill>
                  <a:srgbClr val="FF0000"/>
                </a:solidFill>
                <a:latin typeface="Arial Black" panose="020B0A04020102020204" pitchFamily="34" charset="0"/>
              </a:rPr>
              <a:t/>
            </a:r>
            <a:br>
              <a:rPr lang="sl-SI" altLang="sl-SI" sz="2800" dirty="0">
                <a:solidFill>
                  <a:srgbClr val="FF0000"/>
                </a:solidFill>
                <a:latin typeface="Arial Black" panose="020B0A04020102020204" pitchFamily="34" charset="0"/>
              </a:rPr>
            </a:br>
            <a:r>
              <a:rPr lang="sl-SI" altLang="sl-SI" dirty="0">
                <a:solidFill>
                  <a:srgbClr val="FF0000"/>
                </a:solidFill>
                <a:latin typeface="Arial Narrow" panose="020B0606020202030204" pitchFamily="34" charset="0"/>
                <a:hlinkClick r:id="rId4"/>
              </a:rPr>
              <a:t>https://</a:t>
            </a:r>
            <a:r>
              <a:rPr lang="sl-SI" altLang="sl-SI" dirty="0" smtClean="0">
                <a:solidFill>
                  <a:srgbClr val="FF0000"/>
                </a:solidFill>
                <a:latin typeface="Arial Narrow" panose="020B0606020202030204" pitchFamily="34" charset="0"/>
                <a:hlinkClick r:id="rId4"/>
              </a:rPr>
              <a:t>www.youtube.com/watch?v=tCY5NFh4Cho&amp;ab_channel=mitjasa19</a:t>
            </a:r>
            <a:r>
              <a:rPr lang="sl-SI" altLang="sl-SI" dirty="0" smtClean="0">
                <a:solidFill>
                  <a:srgbClr val="FF0000"/>
                </a:solidFill>
                <a:latin typeface="Arial Narrow" panose="020B0606020202030204" pitchFamily="34" charset="0"/>
              </a:rPr>
              <a:t> </a:t>
            </a:r>
            <a:endParaRPr lang="sl-SI" altLang="sl-SI" sz="44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9043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52753" y="1196976"/>
            <a:ext cx="12071838" cy="4385816"/>
          </a:xfrm>
          <a:prstGeom prst="rect">
            <a:avLst/>
          </a:prstGeom>
          <a:solidFill>
            <a:srgbClr val="99FFCC"/>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2400" dirty="0">
                <a:solidFill>
                  <a:schemeClr val="accent1"/>
                </a:solidFill>
                <a:latin typeface="Arial Black" panose="020B0A04020102020204" pitchFamily="34" charset="0"/>
              </a:rPr>
              <a:t>1. Vse naše pravljice s papirja nam bežijo,</a:t>
            </a:r>
          </a:p>
          <a:p>
            <a:pPr algn="ctr" eaLnBrk="1" hangingPunct="1">
              <a:spcBef>
                <a:spcPct val="0"/>
              </a:spcBef>
              <a:buFontTx/>
              <a:buNone/>
            </a:pPr>
            <a:r>
              <a:rPr lang="sl-SI" altLang="sl-SI" sz="2400" dirty="0">
                <a:solidFill>
                  <a:schemeClr val="accent1"/>
                </a:solidFill>
                <a:latin typeface="Arial Black" panose="020B0A04020102020204" pitchFamily="34" charset="0"/>
              </a:rPr>
              <a:t>    junaki njihovi med nami oživijo.</a:t>
            </a:r>
            <a:endParaRPr lang="en-US" altLang="sl-SI" sz="800" dirty="0">
              <a:solidFill>
                <a:schemeClr val="accent1"/>
              </a:solidFill>
              <a:latin typeface="Arial Black" panose="020B0A04020102020204" pitchFamily="34" charset="0"/>
            </a:endParaRPr>
          </a:p>
          <a:p>
            <a:pPr algn="ctr" eaLnBrk="1" hangingPunct="1">
              <a:spcBef>
                <a:spcPct val="0"/>
              </a:spcBef>
              <a:buFontTx/>
              <a:buNone/>
            </a:pPr>
            <a:endParaRPr lang="sl-SI" altLang="sl-SI" sz="800" dirty="0">
              <a:solidFill>
                <a:schemeClr val="accent1"/>
              </a:solidFill>
              <a:latin typeface="Arial Black" panose="020B0A04020102020204" pitchFamily="34" charset="0"/>
            </a:endParaRPr>
          </a:p>
          <a:p>
            <a:pPr algn="ctr" eaLnBrk="1" hangingPunct="1">
              <a:spcBef>
                <a:spcPct val="0"/>
              </a:spcBef>
              <a:buFontTx/>
              <a:buNone/>
            </a:pPr>
            <a:r>
              <a:rPr lang="sl-SI" altLang="sl-SI" sz="2400" dirty="0">
                <a:solidFill>
                  <a:schemeClr val="accent1"/>
                </a:solidFill>
                <a:latin typeface="Arial Black" panose="020B0A04020102020204" pitchFamily="34" charset="0"/>
              </a:rPr>
              <a:t>2. Vse naše pravljice zaklepamo v svet zase</a:t>
            </a:r>
          </a:p>
          <a:p>
            <a:pPr algn="ctr" eaLnBrk="1" hangingPunct="1">
              <a:spcBef>
                <a:spcPct val="0"/>
              </a:spcBef>
              <a:buFontTx/>
              <a:buNone/>
            </a:pPr>
            <a:r>
              <a:rPr lang="sl-SI" altLang="sl-SI" sz="2400" dirty="0">
                <a:solidFill>
                  <a:schemeClr val="accent1"/>
                </a:solidFill>
                <a:latin typeface="Arial Black" panose="020B0A04020102020204" pitchFamily="34" charset="0"/>
              </a:rPr>
              <a:t>    na vratih piše le: »Ni vhoda za odrasle!«</a:t>
            </a:r>
            <a:endParaRPr lang="en-US" altLang="sl-SI" sz="2400" dirty="0">
              <a:solidFill>
                <a:schemeClr val="accent1"/>
              </a:solidFill>
              <a:latin typeface="Arial Black" panose="020B0A04020102020204" pitchFamily="34" charset="0"/>
            </a:endParaRPr>
          </a:p>
          <a:p>
            <a:pPr algn="ctr" eaLnBrk="1" hangingPunct="1">
              <a:spcBef>
                <a:spcPct val="0"/>
              </a:spcBef>
              <a:buFontTx/>
              <a:buNone/>
            </a:pPr>
            <a:endParaRPr lang="sl-SI" altLang="sl-SI" sz="600" dirty="0">
              <a:solidFill>
                <a:schemeClr val="accent1"/>
              </a:solidFill>
              <a:latin typeface="Arial Black" panose="020B0A04020102020204" pitchFamily="34" charset="0"/>
            </a:endParaRPr>
          </a:p>
          <a:p>
            <a:pPr algn="ctr" eaLnBrk="1" hangingPunct="1">
              <a:spcBef>
                <a:spcPct val="0"/>
              </a:spcBef>
              <a:buFontTx/>
              <a:buNone/>
            </a:pPr>
            <a:r>
              <a:rPr lang="sl-SI" altLang="sl-SI" sz="2400" dirty="0">
                <a:solidFill>
                  <a:srgbClr val="0070C0"/>
                </a:solidFill>
                <a:latin typeface="Arial Black" panose="020B0A04020102020204" pitchFamily="34" charset="0"/>
              </a:rPr>
              <a:t>Pustite nam ta svet, nedolžen in drugačen</a:t>
            </a:r>
          </a:p>
          <a:p>
            <a:pPr algn="ctr" eaLnBrk="1" hangingPunct="1">
              <a:spcBef>
                <a:spcPct val="0"/>
              </a:spcBef>
              <a:buFontTx/>
              <a:buNone/>
            </a:pPr>
            <a:r>
              <a:rPr lang="sl-SI" altLang="sl-SI" sz="2400" dirty="0">
                <a:solidFill>
                  <a:srgbClr val="0070C0"/>
                </a:solidFill>
                <a:latin typeface="Arial Black" panose="020B0A04020102020204" pitchFamily="34" charset="0"/>
              </a:rPr>
              <a:t>naj vsak, ki vanj je ujet, bo pristen, nepopačen.</a:t>
            </a:r>
          </a:p>
          <a:p>
            <a:pPr algn="ctr" eaLnBrk="1" hangingPunct="1">
              <a:spcBef>
                <a:spcPct val="0"/>
              </a:spcBef>
              <a:buFontTx/>
              <a:buNone/>
            </a:pPr>
            <a:endParaRPr lang="sl-SI" altLang="sl-SI" sz="800" dirty="0">
              <a:solidFill>
                <a:srgbClr val="FFFF00"/>
              </a:solidFill>
              <a:latin typeface="Arial Black" panose="020B0A04020102020204" pitchFamily="34" charset="0"/>
            </a:endParaRPr>
          </a:p>
          <a:p>
            <a:pPr algn="ctr" eaLnBrk="1" hangingPunct="1">
              <a:spcBef>
                <a:spcPct val="0"/>
              </a:spcBef>
              <a:buFontTx/>
              <a:buNone/>
            </a:pPr>
            <a:r>
              <a:rPr lang="sl-SI" altLang="sl-SI" sz="2400" dirty="0">
                <a:latin typeface="Arial Black" panose="020B0A04020102020204" pitchFamily="34" charset="0"/>
              </a:rPr>
              <a:t>3. Vse naše pravljice so naše prve želje,</a:t>
            </a:r>
          </a:p>
          <a:p>
            <a:pPr algn="ctr" eaLnBrk="1" hangingPunct="1">
              <a:spcBef>
                <a:spcPct val="0"/>
              </a:spcBef>
              <a:buFontTx/>
              <a:buNone/>
            </a:pPr>
            <a:r>
              <a:rPr lang="sl-SI" altLang="sl-SI" sz="2400" dirty="0">
                <a:latin typeface="Arial Black" panose="020B0A04020102020204" pitchFamily="34" charset="0"/>
              </a:rPr>
              <a:t>kdor ne sanjari več naj ne zahaja vanje.</a:t>
            </a:r>
            <a:endParaRPr lang="en-US" altLang="sl-SI" sz="2400" dirty="0">
              <a:latin typeface="Arial Black" panose="020B0A04020102020204" pitchFamily="34" charset="0"/>
            </a:endParaRPr>
          </a:p>
          <a:p>
            <a:pPr algn="ctr" eaLnBrk="1" hangingPunct="1">
              <a:spcBef>
                <a:spcPct val="0"/>
              </a:spcBef>
              <a:buFontTx/>
              <a:buNone/>
            </a:pPr>
            <a:r>
              <a:rPr lang="sl-SI" altLang="sl-SI" sz="800" dirty="0">
                <a:latin typeface="Arial Black" panose="020B0A04020102020204" pitchFamily="34" charset="0"/>
              </a:rPr>
              <a:t>-</a:t>
            </a:r>
          </a:p>
          <a:p>
            <a:pPr algn="ctr" eaLnBrk="1" hangingPunct="1">
              <a:spcBef>
                <a:spcPct val="0"/>
              </a:spcBef>
              <a:buFontTx/>
              <a:buNone/>
            </a:pPr>
            <a:r>
              <a:rPr lang="sl-SI" altLang="sl-SI" sz="2400" dirty="0">
                <a:latin typeface="Arial Black" panose="020B0A04020102020204" pitchFamily="34" charset="0"/>
              </a:rPr>
              <a:t>4. Vse naše pravljice so stvarnost ne prividi,</a:t>
            </a:r>
          </a:p>
          <a:p>
            <a:pPr algn="ctr" eaLnBrk="1" hangingPunct="1">
              <a:spcBef>
                <a:spcPct val="0"/>
              </a:spcBef>
              <a:buFontTx/>
              <a:buNone/>
            </a:pPr>
            <a:r>
              <a:rPr lang="sl-SI" altLang="sl-SI" sz="2400" dirty="0">
                <a:latin typeface="Arial Black" panose="020B0A04020102020204" pitchFamily="34" charset="0"/>
              </a:rPr>
              <a:t>    kdor sam ni del tega, ne sliši in ne vidi.</a:t>
            </a:r>
          </a:p>
        </p:txBody>
      </p:sp>
      <p:sp>
        <p:nvSpPr>
          <p:cNvPr id="92163" name="Rectangle 3"/>
          <p:cNvSpPr>
            <a:spLocks noChangeArrowheads="1"/>
          </p:cNvSpPr>
          <p:nvPr/>
        </p:nvSpPr>
        <p:spPr bwMode="auto">
          <a:xfrm>
            <a:off x="52752" y="44450"/>
            <a:ext cx="12071839" cy="1081088"/>
          </a:xfrm>
          <a:prstGeom prst="rect">
            <a:avLst/>
          </a:prstGeom>
          <a:gradFill rotWithShape="1">
            <a:gsLst>
              <a:gs pos="0">
                <a:srgbClr val="FF33CC"/>
              </a:gs>
              <a:gs pos="100000">
                <a:srgbClr val="00FF99"/>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PUSTITE NAM TA SVET</a:t>
            </a:r>
          </a:p>
          <a:p>
            <a:pPr algn="ctr" eaLnBrk="1" hangingPunct="1">
              <a:spcBef>
                <a:spcPct val="0"/>
              </a:spcBef>
              <a:buFontTx/>
              <a:buNone/>
            </a:pPr>
            <a:r>
              <a:rPr lang="sl-SI" altLang="sl-SI" sz="2800" dirty="0">
                <a:solidFill>
                  <a:schemeClr val="bg1"/>
                </a:solidFill>
                <a:latin typeface="Arial Black" panose="020B0A04020102020204" pitchFamily="34" charset="0"/>
              </a:rPr>
              <a:t>                      Dušan Velkaverh     Jani Golob   </a:t>
            </a:r>
            <a:endParaRPr lang="en-US" altLang="sl-SI" sz="2800" dirty="0">
              <a:solidFill>
                <a:srgbClr val="3399FF"/>
              </a:solidFill>
              <a:latin typeface="Arial Black" panose="020B0A04020102020204" pitchFamily="34" charset="0"/>
            </a:endParaRPr>
          </a:p>
        </p:txBody>
      </p:sp>
      <p:sp>
        <p:nvSpPr>
          <p:cNvPr id="5" name="Rectangle 8"/>
          <p:cNvSpPr>
            <a:spLocks noChangeArrowheads="1"/>
          </p:cNvSpPr>
          <p:nvPr/>
        </p:nvSpPr>
        <p:spPr bwMode="auto">
          <a:xfrm>
            <a:off x="79131" y="5736118"/>
            <a:ext cx="12045459" cy="923330"/>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smtClean="0">
                <a:latin typeface="Arial Black" panose="020B0A04020102020204" pitchFamily="34" charset="0"/>
              </a:rPr>
              <a:t>Veliko melodij se ohrani in izvaja tudi izven filmov. Zgornja pesem je avizo, oziroma stalna pesem za </a:t>
            </a:r>
            <a:r>
              <a:rPr lang="sl-SI" altLang="sl-SI" sz="1800" u="sng" dirty="0" smtClean="0">
                <a:solidFill>
                  <a:srgbClr val="FF0000"/>
                </a:solidFill>
                <a:cs typeface="Arial" panose="020B0604020202020204" pitchFamily="34" charset="0"/>
              </a:rPr>
              <a:t>mladinske</a:t>
            </a:r>
            <a:r>
              <a:rPr lang="sl-SI" altLang="sl-SI" sz="1800" dirty="0" smtClean="0">
                <a:cs typeface="Arial" panose="020B0604020202020204" pitchFamily="34" charset="0"/>
              </a:rPr>
              <a:t> </a:t>
            </a:r>
            <a:r>
              <a:rPr lang="sl-SI" altLang="sl-SI" sz="1800" dirty="0" smtClean="0">
                <a:latin typeface="Arial Black" panose="020B0A04020102020204" pitchFamily="34" charset="0"/>
              </a:rPr>
              <a:t>pevske revije naše občine. Pesem smo vključili leta 2017 tudi v 26. glasbeni festival, kjer so vsi tekmovalci peli le znane pesmi iz filmov, </a:t>
            </a:r>
            <a:r>
              <a:rPr lang="sl-SI" altLang="sl-SI" sz="1800" dirty="0" err="1" smtClean="0">
                <a:latin typeface="Arial Black" panose="020B0A04020102020204" pitchFamily="34" charset="0"/>
              </a:rPr>
              <a:t>muziklov</a:t>
            </a:r>
            <a:r>
              <a:rPr lang="sl-SI" altLang="sl-SI" sz="1800" dirty="0" smtClean="0">
                <a:latin typeface="Arial Black" panose="020B0A04020102020204" pitchFamily="34" charset="0"/>
              </a:rPr>
              <a:t> in risank. </a:t>
            </a:r>
            <a:r>
              <a:rPr lang="sl-SI" altLang="sl-SI" sz="1800" dirty="0" smtClean="0">
                <a:solidFill>
                  <a:srgbClr val="FF0000"/>
                </a:solidFill>
                <a:latin typeface="Arial Black" panose="020B0A04020102020204" pitchFamily="34" charset="0"/>
              </a:rPr>
              <a:t>Zapoj jo tudi ti.</a:t>
            </a:r>
            <a:endParaRPr lang="sl-SI" altLang="sl-SI"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0155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672501" y="1910686"/>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873455" y="4190144"/>
            <a:ext cx="100993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4000" b="1" dirty="0">
                <a:latin typeface="Arial Narrow" pitchFamily="34" charset="0"/>
              </a:rPr>
              <a:t>Pred </a:t>
            </a:r>
            <a:r>
              <a:rPr lang="sl-SI" altLang="sl-SI" sz="4000" b="1" dirty="0" smtClean="0">
                <a:latin typeface="Arial Narrow" pitchFamily="34" charset="0"/>
              </a:rPr>
              <a:t>nadaljevanjem današnjega kulturnega dne </a:t>
            </a:r>
            <a:r>
              <a:rPr lang="sl-SI" altLang="sl-SI" sz="4000" b="1" dirty="0">
                <a:latin typeface="Arial Narrow" pitchFamily="34" charset="0"/>
              </a:rPr>
              <a:t>se malo odpočij, pojdi na kratek sprehod, se razmigaj, poigraj in nato nadaljuj z delom, ki te čaka ob naslednjem kliku z miško.</a:t>
            </a:r>
          </a:p>
        </p:txBody>
      </p:sp>
      <p:sp>
        <p:nvSpPr>
          <p:cNvPr id="3" name="Pravokotnik 2"/>
          <p:cNvSpPr/>
          <p:nvPr/>
        </p:nvSpPr>
        <p:spPr>
          <a:xfrm>
            <a:off x="3480178" y="158470"/>
            <a:ext cx="8557146" cy="2031325"/>
          </a:xfrm>
          <a:prstGeom prst="rect">
            <a:avLst/>
          </a:prstGeom>
          <a:solidFill>
            <a:schemeClr val="bg1">
              <a:lumMod val="85000"/>
            </a:schemeClr>
          </a:solidFill>
        </p:spPr>
        <p:txBody>
          <a:bodyPr wrap="square">
            <a:spAutoFit/>
          </a:bodyPr>
          <a:lstStyle/>
          <a:p>
            <a:pPr algn="just">
              <a:spcAft>
                <a:spcPts val="0"/>
              </a:spcAft>
            </a:pPr>
            <a:r>
              <a:rPr lang="sl-SI" dirty="0">
                <a:latin typeface="Arial Narrow" panose="020B0606020202030204" pitchFamily="34" charset="0"/>
                <a:ea typeface="Times New Roman" panose="02020603050405020304" pitchFamily="18" charset="0"/>
              </a:rPr>
              <a:t>Tako poustvarjalci kot gledalci morajo pri izbiri filma v kinodvorani in doma biti pozorni na 5 K-jev:</a:t>
            </a:r>
            <a:endParaRPr lang="sl-SI" sz="1200" dirty="0">
              <a:latin typeface="Times New Roman" panose="02020603050405020304" pitchFamily="18" charset="0"/>
              <a:ea typeface="Times New Roman" panose="02020603050405020304" pitchFamily="18" charset="0"/>
            </a:endParaRPr>
          </a:p>
          <a:p>
            <a:pPr algn="just">
              <a:spcAft>
                <a:spcPts val="0"/>
              </a:spcAft>
            </a:pPr>
            <a:r>
              <a:rPr lang="sl-SI" dirty="0">
                <a:latin typeface="Arial Narrow" panose="020B0606020202030204" pitchFamily="34" charset="0"/>
                <a:ea typeface="Times New Roman" panose="02020603050405020304" pitchFamily="18" charset="0"/>
              </a:rPr>
              <a:t>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chemeClr val="bg1"/>
                </a:solidFill>
                <a:latin typeface="Arial Black" panose="020B0A04020102020204" pitchFamily="34" charset="0"/>
                <a:ea typeface="Times New Roman" panose="02020603050405020304" pitchFamily="18" charset="0"/>
              </a:rPr>
              <a:t>KAJ </a:t>
            </a:r>
            <a:r>
              <a:rPr lang="sl-SI" dirty="0">
                <a:latin typeface="Arial Black" panose="020B0A04020102020204" pitchFamily="34" charset="0"/>
                <a:ea typeface="Times New Roman" panose="02020603050405020304" pitchFamily="18" charset="0"/>
              </a:rPr>
              <a:t>(vrsta filma: komedija, drama, kriminalka, fantastika…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C000"/>
                </a:solidFill>
                <a:latin typeface="Arial Black" panose="020B0A04020102020204" pitchFamily="34" charset="0"/>
                <a:ea typeface="Times New Roman" panose="02020603050405020304" pitchFamily="18" charset="0"/>
              </a:rPr>
              <a:t>KDO</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(režiser, glavni igralci, filmski poklici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9900"/>
                </a:solidFill>
                <a:latin typeface="Arial Black" panose="020B0A04020102020204" pitchFamily="34" charset="0"/>
                <a:ea typeface="Times New Roman" panose="02020603050405020304" pitchFamily="18" charset="0"/>
              </a:rPr>
              <a:t>KJE</a:t>
            </a:r>
            <a:r>
              <a:rPr lang="sl-SI" dirty="0">
                <a:latin typeface="Arial Black" panose="020B0A04020102020204" pitchFamily="34" charset="0"/>
                <a:ea typeface="Times New Roman" panose="02020603050405020304" pitchFamily="18" charset="0"/>
              </a:rPr>
              <a:t> (kinodvorana, televizija, računalnik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70C0"/>
                </a:solidFill>
                <a:latin typeface="Arial Black" panose="020B0A04020102020204" pitchFamily="34" charset="0"/>
                <a:ea typeface="Times New Roman" panose="02020603050405020304" pitchFamily="18" charset="0"/>
              </a:rPr>
              <a:t>KDAJ</a:t>
            </a:r>
            <a:r>
              <a:rPr lang="sl-SI" dirty="0">
                <a:latin typeface="Arial Black" panose="020B0A04020102020204" pitchFamily="34" charset="0"/>
                <a:ea typeface="Times New Roman" panose="02020603050405020304" pitchFamily="18" charset="0"/>
              </a:rPr>
              <a:t> (točen čas, če je v kinu, drugače si čas sam izbereš)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0000"/>
                </a:solidFill>
                <a:latin typeface="Arial Black" panose="020B0A04020102020204" pitchFamily="34" charset="0"/>
                <a:ea typeface="Times New Roman" panose="02020603050405020304" pitchFamily="18" charset="0"/>
              </a:rPr>
              <a:t>KOMU</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(primernost: za otroke +12, +</a:t>
            </a:r>
            <a:r>
              <a:rPr lang="sl-SI" dirty="0" smtClean="0">
                <a:latin typeface="Arial Black" panose="020B0A04020102020204" pitchFamily="34" charset="0"/>
                <a:ea typeface="Times New Roman" panose="02020603050405020304" pitchFamily="18" charset="0"/>
              </a:rPr>
              <a:t>15, </a:t>
            </a:r>
            <a:r>
              <a:rPr lang="sl-SI" dirty="0">
                <a:latin typeface="Arial Black" panose="020B0A04020102020204" pitchFamily="34" charset="0"/>
                <a:ea typeface="Times New Roman" panose="02020603050405020304" pitchFamily="18" charset="0"/>
              </a:rPr>
              <a:t>+</a:t>
            </a:r>
            <a:r>
              <a:rPr lang="sl-SI" dirty="0" smtClean="0">
                <a:latin typeface="Arial Black" panose="020B0A04020102020204" pitchFamily="34" charset="0"/>
                <a:ea typeface="Times New Roman" panose="02020603050405020304" pitchFamily="18" charset="0"/>
              </a:rPr>
              <a:t>18, </a:t>
            </a:r>
            <a:r>
              <a:rPr lang="sl-SI" dirty="0">
                <a:latin typeface="Arial Black" panose="020B0A04020102020204" pitchFamily="34" charset="0"/>
                <a:ea typeface="Times New Roman" panose="02020603050405020304" pitchFamily="18" charset="0"/>
              </a:rPr>
              <a:t>za starejše, za </a:t>
            </a:r>
            <a:r>
              <a:rPr lang="sl-SI" dirty="0" smtClean="0">
                <a:latin typeface="Arial Black" panose="020B0A04020102020204" pitchFamily="34" charset="0"/>
                <a:ea typeface="Times New Roman" panose="02020603050405020304" pitchFamily="18" charset="0"/>
              </a:rPr>
              <a:t>vse)</a:t>
            </a:r>
            <a:endParaRPr lang="sl-SI" sz="1200" dirty="0">
              <a:effectLst/>
              <a:latin typeface="Arial Black" panose="020B0A04020102020204" pitchFamily="34" charset="0"/>
              <a:ea typeface="Times New Roman" panose="02020603050405020304" pitchFamily="18" charset="0"/>
            </a:endParaRPr>
          </a:p>
        </p:txBody>
      </p:sp>
      <p:pic>
        <p:nvPicPr>
          <p:cNvPr id="1028" name="Picture 4" descr="Miša Hrovat on Twitter: &quot;Pred oddajo Sinji planet na tvs2 opozorilo staršem  ?!?…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7" y="2306757"/>
            <a:ext cx="11936341" cy="4399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aščita otrok in mladoletnik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3" y="158470"/>
            <a:ext cx="3379195"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28"/>
                                        </p:tgtEl>
                                      </p:cBhvr>
                                    </p:animEffect>
                                    <p:set>
                                      <p:cBhvr>
                                        <p:cTn id="12"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Star Wars: How John Williams Helped Created An Epic | uDis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822326"/>
            <a:ext cx="555300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even Spielberg's Nocturnal Fears: inside the terrifying ET sequel that  never w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084" y="4044462"/>
            <a:ext cx="12489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17245" y="2166106"/>
            <a:ext cx="63685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800" dirty="0" smtClean="0">
                <a:solidFill>
                  <a:srgbClr val="00FF99"/>
                </a:solidFill>
                <a:cs typeface="Arial" panose="020B0604020202020204" pitchFamily="34" charset="0"/>
              </a:rPr>
              <a:t>Harry </a:t>
            </a:r>
            <a:r>
              <a:rPr lang="sl-SI" altLang="sl-SI" sz="2800" dirty="0">
                <a:solidFill>
                  <a:srgbClr val="00FF99"/>
                </a:solidFill>
                <a:cs typeface="Arial" panose="020B0604020202020204" pitchFamily="34" charset="0"/>
              </a:rPr>
              <a:t>Potter, </a:t>
            </a:r>
            <a:r>
              <a:rPr lang="sl-SI" altLang="sl-SI" sz="2800" dirty="0" smtClean="0">
                <a:solidFill>
                  <a:srgbClr val="00FF99"/>
                </a:solidFill>
                <a:cs typeface="Arial" panose="020B0604020202020204" pitchFamily="34" charset="0"/>
              </a:rPr>
              <a:t>E. T. vesoljček, Sam doma, </a:t>
            </a:r>
            <a:r>
              <a:rPr lang="sl-SI" altLang="sl-SI" sz="2800" dirty="0" err="1" smtClean="0">
                <a:solidFill>
                  <a:srgbClr val="00FF99"/>
                </a:solidFill>
                <a:cs typeface="Arial" panose="020B0604020202020204" pitchFamily="34" charset="0"/>
              </a:rPr>
              <a:t>Superman</a:t>
            </a:r>
            <a:r>
              <a:rPr lang="sl-SI" altLang="sl-SI" sz="2800" dirty="0" smtClean="0">
                <a:solidFill>
                  <a:srgbClr val="00FF99"/>
                </a:solidFill>
                <a:cs typeface="Arial" panose="020B0604020202020204" pitchFamily="34" charset="0"/>
              </a:rPr>
              <a:t>, Jurski park ...</a:t>
            </a:r>
            <a:endParaRPr lang="sl-SI" altLang="sl-SI" sz="2800" dirty="0">
              <a:solidFill>
                <a:srgbClr val="00FF99"/>
              </a:solidFill>
              <a:cs typeface="Arial" panose="020B0604020202020204" pitchFamily="34" charset="0"/>
            </a:endParaRPr>
          </a:p>
        </p:txBody>
      </p:sp>
      <p:pic>
        <p:nvPicPr>
          <p:cNvPr id="1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966788"/>
            <a:ext cx="1258887" cy="6715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9330" name="Picture 2" descr="Superma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955" y="4044462"/>
            <a:ext cx="1310054" cy="22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Amazon.com: Harry Potter and The Sorcerer's Stone - Movie Poster (Regular  Style) (Size: 27 x 40 inches): Posters &amp; Pri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47" y="4044461"/>
            <a:ext cx="12748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avokotnik 11"/>
          <p:cNvSpPr/>
          <p:nvPr/>
        </p:nvSpPr>
        <p:spPr>
          <a:xfrm>
            <a:off x="170383" y="822326"/>
            <a:ext cx="6256793" cy="1323439"/>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0000"/>
                </a:solidFill>
                <a:latin typeface="Arial Black" panose="020B0A04020102020204" pitchFamily="34" charset="0"/>
                <a:cs typeface="Arial" panose="020B0604020202020204" pitchFamily="34" charset="0"/>
              </a:rPr>
              <a:t>John Williams </a:t>
            </a:r>
            <a:br>
              <a:rPr lang="sl-SI" sz="4000" dirty="0" smtClean="0">
                <a:solidFill>
                  <a:srgbClr val="FF0000"/>
                </a:solidFill>
                <a:latin typeface="Arial Black" panose="020B0A04020102020204" pitchFamily="34" charset="0"/>
                <a:cs typeface="Arial" panose="020B0604020202020204" pitchFamily="34" charset="0"/>
              </a:rPr>
            </a:br>
            <a:r>
              <a:rPr lang="sl-SI" sz="4000" dirty="0" smtClean="0">
                <a:cs typeface="Arial" panose="020B0604020202020204" pitchFamily="34" charset="0"/>
              </a:rPr>
              <a:t>(1932)</a:t>
            </a:r>
            <a:endParaRPr lang="sl-SI" sz="2850" dirty="0">
              <a:cs typeface="Arial" panose="020B0604020202020204" pitchFamily="34" charset="0"/>
            </a:endParaRPr>
          </a:p>
        </p:txBody>
      </p:sp>
      <p:sp>
        <p:nvSpPr>
          <p:cNvPr id="11"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tuji 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4100" name="Picture 4" descr="JOHN WILLIAMS JURASSIC PARK COLLECTION, THE: LIMITED EDITION (4-CD SET) -  La-La Land Reco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9009" y="4044461"/>
            <a:ext cx="1234400" cy="2250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ve A Movie Life: Sám doma (Home Alone - 1990) - John Willia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4070" y="4044460"/>
            <a:ext cx="1274886" cy="22508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47" y="3588948"/>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30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fade">
                                      <p:cBhvr>
                                        <p:cTn id="12" dur="500"/>
                                        <p:tgtEl>
                                          <p:spTgt spid="993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0"/>
                                        </p:tgtEl>
                                        <p:attrNameLst>
                                          <p:attrName>style.visibility</p:attrName>
                                        </p:attrNameLst>
                                      </p:cBhvr>
                                      <p:to>
                                        <p:strVal val="visible"/>
                                      </p:to>
                                    </p:set>
                                    <p:animEffect transition="in" filter="fade">
                                      <p:cBhvr>
                                        <p:cTn id="27" dur="500"/>
                                        <p:tgtEl>
                                          <p:spTgt spid="993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9"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883166" y="1204512"/>
            <a:ext cx="10700239"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9600" dirty="0">
                <a:solidFill>
                  <a:srgbClr val="FF0000"/>
                </a:solidFill>
                <a:latin typeface="Arial Black" panose="020B0A04020102020204" pitchFamily="34" charset="0"/>
              </a:rPr>
              <a:t>John </a:t>
            </a:r>
            <a:r>
              <a:rPr lang="sl-SI" altLang="sl-SI" sz="9600" dirty="0" smtClean="0">
                <a:solidFill>
                  <a:srgbClr val="FF0000"/>
                </a:solidFill>
                <a:latin typeface="Arial Black" panose="020B0A04020102020204" pitchFamily="34" charset="0"/>
              </a:rPr>
              <a:t>Williams </a:t>
            </a:r>
            <a:r>
              <a:rPr lang="sl-SI" altLang="sl-SI" sz="7200" dirty="0">
                <a:solidFill>
                  <a:srgbClr val="FF0000"/>
                </a:solidFill>
                <a:latin typeface="+mj-lt"/>
              </a:rPr>
              <a:t/>
            </a:r>
            <a:br>
              <a:rPr lang="sl-SI" altLang="sl-SI" sz="7200" dirty="0">
                <a:solidFill>
                  <a:srgbClr val="FF0000"/>
                </a:solidFill>
                <a:latin typeface="+mj-lt"/>
              </a:rPr>
            </a:br>
            <a:r>
              <a:rPr lang="sl-SI" altLang="sl-SI" sz="11500" dirty="0" smtClean="0">
                <a:solidFill>
                  <a:srgbClr val="FFFF00"/>
                </a:solidFill>
                <a:latin typeface="Arial Black" panose="020B0A04020102020204" pitchFamily="34" charset="0"/>
              </a:rPr>
              <a:t>Harry Potter</a:t>
            </a:r>
            <a:endParaRPr lang="sl-SI" altLang="sl-SI" sz="6000" dirty="0">
              <a:solidFill>
                <a:srgbClr val="FFFF00"/>
              </a:solidFill>
              <a:latin typeface="Arial Black" panose="020B0A04020102020204" pitchFamily="34" charset="0"/>
            </a:endParaRPr>
          </a:p>
          <a:p>
            <a:pPr algn="ctr" eaLnBrk="1" hangingPunct="1">
              <a:spcBef>
                <a:spcPct val="0"/>
              </a:spcBef>
              <a:buFontTx/>
              <a:buNone/>
              <a:defRPr/>
            </a:pP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www.youtube.com/watch?v=Oban0vQYy7o</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12203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a:spLocks noChangeArrowheads="1"/>
          </p:cNvSpPr>
          <p:nvPr/>
        </p:nvSpPr>
        <p:spPr bwMode="auto">
          <a:xfrm>
            <a:off x="5697129" y="2167125"/>
            <a:ext cx="62608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3200" dirty="0" smtClean="0">
                <a:solidFill>
                  <a:srgbClr val="00FF99"/>
                </a:solidFill>
                <a:cs typeface="Arial" panose="020B0604020202020204" pitchFamily="34" charset="0"/>
              </a:rPr>
              <a:t>Ognjene kočije, Antarktika, 1492-Osvajanje raja...</a:t>
            </a:r>
            <a:endParaRPr lang="sl-SI" altLang="sl-SI" sz="3200" dirty="0">
              <a:solidFill>
                <a:srgbClr val="00FF99"/>
              </a:solidFill>
              <a:cs typeface="Arial" panose="020B0604020202020204" pitchFamily="34" charset="0"/>
            </a:endParaRPr>
          </a:p>
        </p:txBody>
      </p:sp>
      <p:pic>
        <p:nvPicPr>
          <p:cNvPr id="1026" name="Picture 2" descr="Vangelis na premieri filma El Greco oktobra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87" y="920928"/>
            <a:ext cx="4560170" cy="58210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gnjene kočije (1981) - Posters — The Movie Database (TM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89" y="4063313"/>
            <a:ext cx="1291834" cy="22759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tarctica - Gefangen im Eis: Amazon.de: Paul Walker, Bruce Greenwood, Moon  Bloodgood, Jason Biggs, Gerard Plunkett, Wendy Crewson, Belinda Metz,  Connor Christopher Levins, Mark Isham, Frank Marshall, Paul Walker, Bruce  Greenwood, Jo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923" y="4063313"/>
            <a:ext cx="1257300" cy="22759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Prevajalci, sodni tolmač za grški jezi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0133" y="1048676"/>
            <a:ext cx="1258886" cy="6715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mazon.com: 1492: Conquest of Paradise (1992): Gerard Depardieu, Sigourney  Weaver, Armand Assante, Michael Wincott, Frank Langella, Arnold Vosloo,  Tcheky Karyo, Fernando Rey, Ridley Scott: Movies &amp; T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3224" y="4063313"/>
            <a:ext cx="1266092" cy="2249806"/>
          </a:xfrm>
          <a:prstGeom prst="rect">
            <a:avLst/>
          </a:prstGeom>
          <a:noFill/>
          <a:extLst>
            <a:ext uri="{909E8E84-426E-40DD-AFC4-6F175D3DCCD1}">
              <a14:hiddenFill xmlns:a14="http://schemas.microsoft.com/office/drawing/2010/main">
                <a:solidFill>
                  <a:srgbClr val="FFFFFF"/>
                </a:solidFill>
              </a14:hiddenFill>
            </a:ext>
          </a:extLst>
        </p:spPr>
      </p:pic>
      <p:sp>
        <p:nvSpPr>
          <p:cNvPr id="23" name="Pravokotnik 22"/>
          <p:cNvSpPr/>
          <p:nvPr/>
        </p:nvSpPr>
        <p:spPr>
          <a:xfrm>
            <a:off x="5704765" y="862437"/>
            <a:ext cx="6351982"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err="1" smtClean="0">
                <a:solidFill>
                  <a:srgbClr val="0000FF"/>
                </a:solidFill>
                <a:latin typeface="Arial Black" panose="020B0A04020102020204" pitchFamily="34" charset="0"/>
                <a:cs typeface="Arial" panose="020B0604020202020204" pitchFamily="34" charset="0"/>
              </a:rPr>
              <a:t>Vangelis</a:t>
            </a:r>
            <a:r>
              <a:rPr lang="sl-SI" sz="4000" dirty="0" smtClean="0">
                <a:solidFill>
                  <a:srgbClr val="0000FF"/>
                </a:solidFill>
                <a:latin typeface="Arial Black" panose="020B0A0402010202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Evangelos</a:t>
            </a:r>
            <a:r>
              <a:rPr lang="sl-SI" sz="2000" dirty="0" smtClean="0">
                <a:solidFill>
                  <a:srgbClr val="0000FF"/>
                </a:solidFill>
                <a:latin typeface="Arial Narrow" panose="020B060602020203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Odysseus</a:t>
            </a:r>
            <a:r>
              <a:rPr lang="sl-SI" sz="2000" dirty="0" smtClean="0">
                <a:solidFill>
                  <a:srgbClr val="0000FF"/>
                </a:solidFill>
                <a:latin typeface="Arial Narrow" panose="020B0606020202030204" pitchFamily="34" charset="0"/>
                <a:cs typeface="Arial" panose="020B0604020202020204" pitchFamily="34" charset="0"/>
              </a:rPr>
              <a:t> </a:t>
            </a:r>
            <a:r>
              <a:rPr lang="sl-SI" sz="2000" dirty="0" err="1" smtClean="0">
                <a:solidFill>
                  <a:srgbClr val="0000FF"/>
                </a:solidFill>
                <a:latin typeface="Arial Narrow" panose="020B0606020202030204" pitchFamily="34" charset="0"/>
                <a:cs typeface="Arial" panose="020B0604020202020204" pitchFamily="34" charset="0"/>
              </a:rPr>
              <a:t>Papathanassiou</a:t>
            </a:r>
            <a:r>
              <a:rPr lang="sl-SI" sz="2000" dirty="0" smtClean="0">
                <a:solidFill>
                  <a:srgbClr val="0000FF"/>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(1932)</a:t>
            </a:r>
            <a:endParaRPr lang="sl-SI" sz="2800" dirty="0">
              <a:cs typeface="Arial" panose="020B0604020202020204" pitchFamily="34" charset="0"/>
            </a:endParaRPr>
          </a:p>
        </p:txBody>
      </p:sp>
      <p:sp>
        <p:nvSpPr>
          <p:cNvPr id="10"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Znani tuji 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3074" name="Picture 2" descr="Alexander (soundtrack)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9316" y="4063313"/>
            <a:ext cx="1301261" cy="2294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angelis Collector - Movies - The Boun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0577" y="4063313"/>
            <a:ext cx="1286170" cy="22947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7921" y="3657635"/>
            <a:ext cx="6438826"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776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500"/>
                                        <p:tgtEl>
                                          <p:spTgt spid="1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6"/>
                                        </p:tgtEl>
                                        <p:attrNameLst>
                                          <p:attrName>style.visibility</p:attrName>
                                        </p:attrNameLst>
                                      </p:cBhvr>
                                      <p:to>
                                        <p:strVal val="visible"/>
                                      </p:to>
                                    </p:set>
                                    <p:animEffect transition="in" filter="fade">
                                      <p:cBhvr>
                                        <p:cTn id="22" dur="500"/>
                                        <p:tgtEl>
                                          <p:spTgt spid="1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slov 4"/>
          <p:cNvSpPr>
            <a:spLocks noGrp="1"/>
          </p:cNvSpPr>
          <p:nvPr>
            <p:ph type="subTitle" idx="1"/>
          </p:nvPr>
        </p:nvSpPr>
        <p:spPr>
          <a:xfrm>
            <a:off x="161366" y="2185444"/>
            <a:ext cx="4625788" cy="955565"/>
          </a:xfrm>
        </p:spPr>
        <p:txBody>
          <a:bodyPr>
            <a:noAutofit/>
          </a:bodyPr>
          <a:lstStyle/>
          <a:p>
            <a:r>
              <a:rPr lang="sl-SI" sz="2400" b="1" dirty="0" smtClean="0"/>
              <a:t>KDAJ JE NASTAL PRVI FILM?</a:t>
            </a:r>
          </a:p>
          <a:p>
            <a:endParaRPr lang="sl-SI" sz="2400" b="1" dirty="0" smtClean="0"/>
          </a:p>
          <a:p>
            <a:r>
              <a:rPr lang="sl-SI" sz="2400" b="1" dirty="0" smtClean="0"/>
              <a:t>KDAJ JE NASTAL PRVI ZVOČNI FILM? KAKO SE IMENUJE?</a:t>
            </a:r>
          </a:p>
          <a:p>
            <a:endParaRPr lang="sl-SI" sz="2400" b="1" dirty="0" smtClean="0"/>
          </a:p>
          <a:p>
            <a:r>
              <a:rPr lang="sl-SI" sz="2400" b="1" dirty="0" smtClean="0"/>
              <a:t>KAJ JE BISTVENA SESTAVINA ZARES KVALITETNEGA FILMA?</a:t>
            </a:r>
            <a:endParaRPr lang="sl-SI" sz="2400" b="1" dirty="0"/>
          </a:p>
        </p:txBody>
      </p:sp>
      <p:pic>
        <p:nvPicPr>
          <p:cNvPr id="9" name="Ograda slike 8" descr="film.jpg"/>
          <p:cNvPicPr>
            <a:picLocks noGrp="1" noChangeAspect="1"/>
          </p:cNvPicPr>
          <p:nvPr>
            <p:ph type="pic" sz="quarter" idx="13"/>
          </p:nvPr>
        </p:nvPicPr>
        <p:blipFill>
          <a:blip r:embed="rId2" cstate="print"/>
          <a:srcRect t="2515" b="2515"/>
          <a:stretch>
            <a:fillRect/>
          </a:stretch>
        </p:blipFill>
        <p:spPr>
          <a:xfrm>
            <a:off x="4881564" y="1169988"/>
            <a:ext cx="7310437" cy="4491037"/>
          </a:xfrm>
        </p:spPr>
      </p:pic>
      <p:pic>
        <p:nvPicPr>
          <p:cNvPr id="2050" name="Picture 2" descr="Academy Award 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145" y="1169988"/>
            <a:ext cx="2085975" cy="4491037"/>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223253" y="96116"/>
            <a:ext cx="8722136" cy="909724"/>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800" b="1" dirty="0" smtClean="0">
                <a:solidFill>
                  <a:srgbClr val="00B050"/>
                </a:solidFill>
                <a:latin typeface="Arial Black" panose="020B0A04020102020204" pitchFamily="34" charset="0"/>
              </a:rPr>
              <a:t>Filmska nagrada </a:t>
            </a:r>
            <a:r>
              <a:rPr lang="sl-SI" sz="4800" b="1" dirty="0" smtClean="0">
                <a:solidFill>
                  <a:srgbClr val="FF0000"/>
                </a:solidFill>
                <a:latin typeface="Arial Black" panose="020B0A04020102020204" pitchFamily="34" charset="0"/>
              </a:rPr>
              <a:t>OSKAR</a:t>
            </a:r>
            <a:endParaRPr lang="sl-SI" sz="4800" b="1" dirty="0">
              <a:solidFill>
                <a:srgbClr val="FF0000"/>
              </a:solidFill>
              <a:latin typeface="Arial Black" panose="020B0A04020102020204" pitchFamily="34" charset="0"/>
            </a:endParaRPr>
          </a:p>
        </p:txBody>
      </p:sp>
      <p:sp>
        <p:nvSpPr>
          <p:cNvPr id="8" name="Pravokotnik 7"/>
          <p:cNvSpPr/>
          <p:nvPr/>
        </p:nvSpPr>
        <p:spPr>
          <a:xfrm>
            <a:off x="2197289" y="4588986"/>
            <a:ext cx="7876497" cy="1200329"/>
          </a:xfrm>
          <a:prstGeom prst="rect">
            <a:avLst/>
          </a:prstGeom>
          <a:solidFill>
            <a:srgbClr val="FF0000"/>
          </a:solidFill>
          <a:ln w="76200">
            <a:solidFill>
              <a:srgbClr val="00CCFF"/>
            </a:solidFill>
          </a:ln>
        </p:spPr>
        <p:txBody>
          <a:bodyPr wrap="square">
            <a:spAutoFit/>
          </a:bodyPr>
          <a:lstStyle/>
          <a:p>
            <a:r>
              <a:rPr lang="sl-SI" b="1" dirty="0" smtClean="0">
                <a:solidFill>
                  <a:schemeClr val="bg1"/>
                </a:solidFill>
                <a:latin typeface="Arial Black" panose="020B0A04020102020204" pitchFamily="34" charset="0"/>
              </a:rPr>
              <a:t>Če želiš DANES zvedeti več </a:t>
            </a:r>
            <a:r>
              <a:rPr lang="sl-SI" dirty="0" smtClean="0">
                <a:solidFill>
                  <a:schemeClr val="bg1"/>
                </a:solidFill>
                <a:latin typeface="Arial Narrow" panose="020B0606020202030204" pitchFamily="34" charset="0"/>
              </a:rPr>
              <a:t>o določenem pojmu ali filmu, ki se ti izpiše ob kliku diaprojekcije, si </a:t>
            </a:r>
            <a:r>
              <a:rPr lang="sl-SI" u="sng" dirty="0" smtClean="0">
                <a:solidFill>
                  <a:srgbClr val="FFFF00"/>
                </a:solidFill>
                <a:latin typeface="Arial Narrow" panose="020B0606020202030204" pitchFamily="34" charset="0"/>
              </a:rPr>
              <a:t>preberi opis</a:t>
            </a:r>
            <a:r>
              <a:rPr lang="sl-SI" dirty="0" smtClean="0">
                <a:solidFill>
                  <a:schemeClr val="bg1"/>
                </a:solidFill>
                <a:latin typeface="Arial Narrow" panose="020B0606020202030204" pitchFamily="34" charset="0"/>
              </a:rPr>
              <a:t>. Če te ta pojem ali film ne zanima se s klikom pomakni </a:t>
            </a:r>
            <a:r>
              <a:rPr lang="sl-SI" b="1" dirty="0" smtClean="0">
                <a:solidFill>
                  <a:schemeClr val="bg1"/>
                </a:solidFill>
                <a:latin typeface="Arial" panose="020B0604020202020204" pitchFamily="34" charset="0"/>
                <a:cs typeface="Arial" panose="020B0604020202020204" pitchFamily="34" charset="0"/>
              </a:rPr>
              <a:t>naprej. </a:t>
            </a:r>
            <a:r>
              <a:rPr lang="sl-SI" dirty="0" smtClean="0">
                <a:solidFill>
                  <a:schemeClr val="bg1"/>
                </a:solidFill>
                <a:latin typeface="Arial Narrow" panose="020B0606020202030204" pitchFamily="34" charset="0"/>
              </a:rPr>
              <a:t/>
            </a:r>
            <a:br>
              <a:rPr lang="sl-SI" dirty="0" smtClean="0">
                <a:solidFill>
                  <a:schemeClr val="bg1"/>
                </a:solidFill>
                <a:latin typeface="Arial Narrow" panose="020B0606020202030204" pitchFamily="34" charset="0"/>
              </a:rPr>
            </a:br>
            <a:r>
              <a:rPr lang="sl-SI" dirty="0" smtClean="0">
                <a:solidFill>
                  <a:schemeClr val="bg1"/>
                </a:solidFill>
                <a:latin typeface="Arial Narrow" panose="020B0606020202030204" pitchFamily="34" charset="0"/>
              </a:rPr>
              <a:t>Vsak klik na </a:t>
            </a:r>
            <a:r>
              <a:rPr lang="sl-SI" u="sng" dirty="0" err="1" smtClean="0">
                <a:solidFill>
                  <a:srgbClr val="33CC33"/>
                </a:solidFill>
                <a:latin typeface="Arial Narrow" panose="020B0606020202030204" pitchFamily="34" charset="0"/>
              </a:rPr>
              <a:t>čudnohtpps</a:t>
            </a:r>
            <a:r>
              <a:rPr lang="sl-SI" u="sng" dirty="0" smtClean="0">
                <a:solidFill>
                  <a:srgbClr val="33CC33"/>
                </a:solidFill>
                <a:latin typeface="Arial Narrow" panose="020B0606020202030204" pitchFamily="34" charset="0"/>
              </a:rPr>
              <a:t>://</a:t>
            </a:r>
            <a:r>
              <a:rPr lang="sl-SI" u="sng" dirty="0" err="1" smtClean="0">
                <a:solidFill>
                  <a:srgbClr val="33CC33"/>
                </a:solidFill>
                <a:latin typeface="Arial Narrow" panose="020B0606020202030204" pitchFamily="34" charset="0"/>
              </a:rPr>
              <a:t>zmešnjavočrk</a:t>
            </a:r>
            <a:r>
              <a:rPr lang="sl-SI" u="sng" dirty="0" smtClean="0">
                <a:solidFill>
                  <a:srgbClr val="33CC33"/>
                </a:solidFill>
                <a:latin typeface="Arial Narrow" panose="020B0606020202030204" pitchFamily="34" charset="0"/>
              </a:rPr>
              <a:t>// </a:t>
            </a:r>
            <a:r>
              <a:rPr lang="sl-SI" dirty="0" smtClean="0">
                <a:solidFill>
                  <a:schemeClr val="bg1"/>
                </a:solidFill>
                <a:latin typeface="Arial Narrow" panose="020B0606020202030204" pitchFamily="34" charset="0"/>
              </a:rPr>
              <a:t>te vodi do res zanimivih posnetkov.</a:t>
            </a:r>
          </a:p>
          <a:p>
            <a:r>
              <a:rPr lang="sl-SI" dirty="0" smtClean="0">
                <a:solidFill>
                  <a:schemeClr val="bg1"/>
                </a:solidFill>
                <a:latin typeface="Arial Narrow" panose="020B0606020202030204" pitchFamily="34" charset="0"/>
              </a:rPr>
              <a:t> Pozorno si jih oglej. </a:t>
            </a:r>
            <a:r>
              <a:rPr lang="sl-SI" dirty="0" smtClean="0">
                <a:solidFill>
                  <a:schemeClr val="bg1"/>
                </a:solidFill>
                <a:latin typeface="Arial Narrow" panose="020B0606020202030204" pitchFamily="34" charset="0"/>
                <a:cs typeface="Arial" panose="020B0604020202020204" pitchFamily="34" charset="0"/>
              </a:rPr>
              <a:t>Na njih te bo opozarjala </a:t>
            </a:r>
            <a:r>
              <a:rPr lang="sl-SI" b="1" dirty="0" smtClean="0">
                <a:solidFill>
                  <a:schemeClr val="bg1"/>
                </a:solidFill>
                <a:latin typeface="Arial Black" panose="020B0A04020102020204" pitchFamily="34" charset="0"/>
              </a:rPr>
              <a:t>filmska slika oz. ikona</a:t>
            </a:r>
            <a:r>
              <a:rPr lang="sl-SI" dirty="0" smtClean="0">
                <a:solidFill>
                  <a:schemeClr val="bg1"/>
                </a:solidFill>
                <a:latin typeface="Arial Narrow" panose="020B0606020202030204" pitchFamily="34" charset="0"/>
              </a:rPr>
              <a:t>.  </a:t>
            </a:r>
            <a:endParaRPr lang="sl-SI" dirty="0">
              <a:solidFill>
                <a:schemeClr val="bg1"/>
              </a:solidFill>
              <a:latin typeface="Arial Narrow" panose="020B0606020202030204" pitchFamily="34"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038" y="5189150"/>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Quilts and Thoughts… » Free filmstrip digi st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 y="5797469"/>
            <a:ext cx="12185040" cy="1089114"/>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otnik 11"/>
          <p:cNvSpPr/>
          <p:nvPr/>
        </p:nvSpPr>
        <p:spPr>
          <a:xfrm>
            <a:off x="207627" y="5899522"/>
            <a:ext cx="11841493" cy="707886"/>
          </a:xfrm>
          <a:prstGeom prst="rect">
            <a:avLst/>
          </a:prstGeom>
        </p:spPr>
        <p:txBody>
          <a:bodyPr wrap="square">
            <a:spAutoFit/>
          </a:bodyPr>
          <a:lstStyle/>
          <a:p>
            <a:r>
              <a:rPr lang="sl-SI" sz="2000" dirty="0" smtClean="0">
                <a:solidFill>
                  <a:schemeClr val="bg1"/>
                </a:solidFill>
                <a:latin typeface="Tahoma" panose="020B0604030504040204" pitchFamily="34" charset="0"/>
                <a:ea typeface="Calibri" panose="020F0502020204030204" pitchFamily="34" charset="0"/>
              </a:rPr>
              <a:t>To je filmski trak. Pred iznajdbo nove digitalne tehnike se je na njega </a:t>
            </a:r>
            <a:r>
              <a:rPr lang="sl-SI" sz="2000" b="1" dirty="0" smtClean="0">
                <a:solidFill>
                  <a:schemeClr val="bg1"/>
                </a:solidFill>
                <a:latin typeface="Tahoma" panose="020B0604030504040204" pitchFamily="34" charset="0"/>
                <a:ea typeface="Calibri" panose="020F0502020204030204" pitchFamily="34" charset="0"/>
              </a:rPr>
              <a:t>fotografiralo</a:t>
            </a:r>
            <a:r>
              <a:rPr lang="sl-SI" sz="2000" dirty="0" smtClean="0">
                <a:solidFill>
                  <a:schemeClr val="bg1"/>
                </a:solidFill>
                <a:latin typeface="Tahoma" panose="020B0604030504040204" pitchFamily="34" charset="0"/>
                <a:ea typeface="Calibri" panose="020F0502020204030204" pitchFamily="34" charset="0"/>
              </a:rPr>
              <a:t> in </a:t>
            </a:r>
            <a:r>
              <a:rPr lang="sl-SI" sz="2000" b="1" dirty="0" smtClean="0">
                <a:solidFill>
                  <a:schemeClr val="bg1"/>
                </a:solidFill>
                <a:latin typeface="Tahoma" panose="020B0604030504040204" pitchFamily="34" charset="0"/>
                <a:ea typeface="Calibri" panose="020F0502020204030204" pitchFamily="34" charset="0"/>
              </a:rPr>
              <a:t>snemalo</a:t>
            </a:r>
            <a:r>
              <a:rPr lang="sl-SI" sz="2000" dirty="0" smtClean="0">
                <a:solidFill>
                  <a:schemeClr val="bg1"/>
                </a:solidFill>
                <a:latin typeface="Tahoma" panose="020B0604030504040204" pitchFamily="34" charset="0"/>
                <a:ea typeface="Calibri" panose="020F0502020204030204" pitchFamily="34" charset="0"/>
              </a:rPr>
              <a:t>. Prav </a:t>
            </a:r>
            <a:br>
              <a:rPr lang="sl-SI" sz="2000" dirty="0" smtClean="0">
                <a:solidFill>
                  <a:schemeClr val="bg1"/>
                </a:solidFill>
                <a:latin typeface="Tahoma" panose="020B0604030504040204" pitchFamily="34" charset="0"/>
                <a:ea typeface="Calibri" panose="020F0502020204030204" pitchFamily="34" charset="0"/>
              </a:rPr>
            </a:br>
            <a:r>
              <a:rPr lang="sl-SI" sz="2000" dirty="0" smtClean="0">
                <a:solidFill>
                  <a:schemeClr val="bg1"/>
                </a:solidFill>
                <a:latin typeface="Tahoma" panose="020B0604030504040204" pitchFamily="34" charset="0"/>
                <a:ea typeface="Calibri" panose="020F0502020204030204" pitchFamily="34" charset="0"/>
              </a:rPr>
              <a:t>gotovo ga imate še kje doma. (video kaseta, film s slikami, </a:t>
            </a:r>
            <a:r>
              <a:rPr lang="sl-SI" sz="2000" dirty="0" err="1" smtClean="0">
                <a:solidFill>
                  <a:schemeClr val="bg1"/>
                </a:solidFill>
                <a:latin typeface="Tahoma" panose="020B0604030504040204" pitchFamily="34" charset="0"/>
                <a:ea typeface="Calibri" panose="020F0502020204030204" pitchFamily="34" charset="0"/>
              </a:rPr>
              <a:t>diafilm</a:t>
            </a:r>
            <a:r>
              <a:rPr lang="sl-SI" sz="2000" dirty="0" smtClean="0">
                <a:solidFill>
                  <a:schemeClr val="bg1"/>
                </a:solidFill>
                <a:latin typeface="Tahoma" panose="020B0604030504040204" pitchFamily="34" charset="0"/>
                <a:ea typeface="Calibri" panose="020F0502020204030204" pitchFamily="34" charset="0"/>
              </a:rPr>
              <a:t>… Povprašaj starše in stare starše). </a:t>
            </a:r>
            <a:endParaRPr lang="sl-SI" sz="2000" dirty="0">
              <a:solidFill>
                <a:schemeClr val="bg1"/>
              </a:solidFill>
            </a:endParaRPr>
          </a:p>
        </p:txBody>
      </p:sp>
      <p:sp>
        <p:nvSpPr>
          <p:cNvPr id="13" name="Pravokotnik 12"/>
          <p:cNvSpPr/>
          <p:nvPr/>
        </p:nvSpPr>
        <p:spPr>
          <a:xfrm>
            <a:off x="6960" y="5951454"/>
            <a:ext cx="11841493" cy="707886"/>
          </a:xfrm>
          <a:prstGeom prst="rect">
            <a:avLst/>
          </a:prstGeom>
        </p:spPr>
        <p:txBody>
          <a:bodyPr wrap="square">
            <a:spAutoFit/>
          </a:bodyPr>
          <a:lstStyle/>
          <a:p>
            <a:pPr algn="ctr"/>
            <a:r>
              <a:rPr lang="sl-SI" sz="2000" dirty="0" smtClean="0">
                <a:solidFill>
                  <a:schemeClr val="bg1"/>
                </a:solidFill>
                <a:latin typeface="Tahoma" panose="020B0604030504040204" pitchFamily="34" charset="0"/>
                <a:ea typeface="Calibri" panose="020F0502020204030204" pitchFamily="34" charset="0"/>
              </a:rPr>
              <a:t>Danes s svojim telefonom lahko vsak posname različne dogodke ali film brez filmskega traku.</a:t>
            </a:r>
            <a:br>
              <a:rPr lang="sl-SI" sz="2000" dirty="0" smtClean="0">
                <a:solidFill>
                  <a:schemeClr val="bg1"/>
                </a:solidFill>
                <a:latin typeface="Tahoma" panose="020B0604030504040204" pitchFamily="34" charset="0"/>
                <a:ea typeface="Calibri" panose="020F0502020204030204" pitchFamily="34" charset="0"/>
              </a:rPr>
            </a:br>
            <a:r>
              <a:rPr lang="sl-SI" sz="2000" b="1" dirty="0" smtClean="0">
                <a:solidFill>
                  <a:schemeClr val="bg1"/>
                </a:solidFill>
                <a:latin typeface="Arial Narrow" panose="020B0606020202030204" pitchFamily="34" charset="0"/>
                <a:ea typeface="Calibri" panose="020F0502020204030204" pitchFamily="34" charset="0"/>
              </a:rPr>
              <a:t>Tudi pouk na daljavo je film, saj uporabljaš kamero, računalnik … Oglej si zgornjo kamero in jo primerjaj s svojo. </a:t>
            </a:r>
            <a:endParaRPr lang="sl-SI" sz="2000" b="1" dirty="0">
              <a:solidFill>
                <a:schemeClr val="bg1"/>
              </a:solidFill>
              <a:latin typeface="Arial Narrow" panose="020B0606020202030204" pitchFamily="34" charset="0"/>
            </a:endParaRPr>
          </a:p>
        </p:txBody>
      </p:sp>
      <p:sp>
        <p:nvSpPr>
          <p:cNvPr id="14" name="Pravokotnik 13"/>
          <p:cNvSpPr/>
          <p:nvPr/>
        </p:nvSpPr>
        <p:spPr>
          <a:xfrm>
            <a:off x="6079648" y="2956343"/>
            <a:ext cx="2656053" cy="523220"/>
          </a:xfrm>
          <a:prstGeom prst="rect">
            <a:avLst/>
          </a:prstGeom>
          <a:noFill/>
        </p:spPr>
        <p:txBody>
          <a:bodyPr wrap="square">
            <a:spAutoFit/>
          </a:bodyPr>
          <a:lstStyle/>
          <a:p>
            <a:r>
              <a:rPr lang="sl-SI" sz="2800" b="1" dirty="0" smtClean="0">
                <a:solidFill>
                  <a:schemeClr val="bg1"/>
                </a:solidFill>
                <a:latin typeface="Arial Black" panose="020B0A04020102020204" pitchFamily="34" charset="0"/>
              </a:rPr>
              <a:t>K A M E R A</a:t>
            </a:r>
            <a:endParaRPr lang="sl-SI" sz="2800" dirty="0">
              <a:solidFill>
                <a:schemeClr val="bg1"/>
              </a:solidFill>
            </a:endParaRPr>
          </a:p>
        </p:txBody>
      </p:sp>
      <p:sp>
        <p:nvSpPr>
          <p:cNvPr id="15" name="Pravokotnik 14"/>
          <p:cNvSpPr/>
          <p:nvPr/>
        </p:nvSpPr>
        <p:spPr>
          <a:xfrm>
            <a:off x="350505" y="5781278"/>
            <a:ext cx="11841493" cy="1015663"/>
          </a:xfrm>
          <a:prstGeom prst="rect">
            <a:avLst/>
          </a:prstGeom>
        </p:spPr>
        <p:txBody>
          <a:bodyPr wrap="square">
            <a:spAutoFit/>
          </a:bodyPr>
          <a:lstStyle/>
          <a:p>
            <a:r>
              <a:rPr lang="sl-SI" sz="2000" dirty="0">
                <a:solidFill>
                  <a:schemeClr val="bg1"/>
                </a:solidFill>
                <a:latin typeface="Tahoma" panose="020B0604030504040204" pitchFamily="34" charset="0"/>
                <a:ea typeface="Calibri" panose="020F0502020204030204" pitchFamily="34" charset="0"/>
              </a:rPr>
              <a:t>Ali si lahko predstavljaš film brez glasbe? Zagotovo nas filmi ne bi popolnoma prepričali. Romantični položaj bi izgubil ves čar, grozljivka ne bi bila zares strašna, kriminalka pa bi izgubila vso </a:t>
            </a:r>
            <a:r>
              <a:rPr lang="sl-SI" sz="2000" dirty="0" smtClean="0">
                <a:solidFill>
                  <a:schemeClr val="bg1"/>
                </a:solidFill>
                <a:latin typeface="Tahoma" panose="020B0604030504040204" pitchFamily="34" charset="0"/>
                <a:ea typeface="Calibri" panose="020F0502020204030204" pitchFamily="34" charset="0"/>
              </a:rPr>
              <a:t>napetost. Poišči na televiziji bilo kateri film in izključi zvok. Kaj ugotoviš po par minutah? Res je brez veze?</a:t>
            </a:r>
            <a:endParaRPr lang="sl-SI" sz="2000" dirty="0">
              <a:solidFill>
                <a:schemeClr val="bg1"/>
              </a:solidFill>
            </a:endParaRPr>
          </a:p>
        </p:txBody>
      </p:sp>
      <p:sp>
        <p:nvSpPr>
          <p:cNvPr id="16" name="Pravokotnik 15"/>
          <p:cNvSpPr/>
          <p:nvPr/>
        </p:nvSpPr>
        <p:spPr>
          <a:xfrm>
            <a:off x="3223253" y="104626"/>
            <a:ext cx="8749672" cy="830997"/>
          </a:xfrm>
          <a:prstGeom prst="rect">
            <a:avLst/>
          </a:prstGeom>
          <a:solidFill>
            <a:schemeClr val="tx1"/>
          </a:solidFill>
        </p:spPr>
        <p:txBody>
          <a:bodyPr wrap="square">
            <a:spAutoFit/>
          </a:bodyPr>
          <a:lstStyle/>
          <a:p>
            <a:r>
              <a:rPr lang="sl-SI" sz="2400" b="1" dirty="0">
                <a:solidFill>
                  <a:schemeClr val="bg1"/>
                </a:solidFill>
                <a:latin typeface="Arial Black" panose="020B0A04020102020204" pitchFamily="34" charset="0"/>
              </a:rPr>
              <a:t>Óskar</a:t>
            </a:r>
            <a:r>
              <a:rPr lang="sl-SI" sz="2400" dirty="0">
                <a:solidFill>
                  <a:schemeClr val="bg1"/>
                </a:solidFill>
                <a:latin typeface="Arial" panose="020B0604020202020204" pitchFamily="34" charset="0"/>
              </a:rPr>
              <a:t> </a:t>
            </a:r>
            <a:r>
              <a:rPr lang="sl-SI" sz="2400" dirty="0" smtClean="0">
                <a:solidFill>
                  <a:schemeClr val="bg1"/>
                </a:solidFill>
                <a:latin typeface="Arial" panose="020B0604020202020204" pitchFamily="34" charset="0"/>
              </a:rPr>
              <a:t>je ime za </a:t>
            </a:r>
            <a:r>
              <a:rPr lang="sl-SI" sz="2400" dirty="0" smtClean="0">
                <a:solidFill>
                  <a:schemeClr val="bg1"/>
                </a:solidFill>
                <a:latin typeface="Arial Black" panose="020B0A04020102020204" pitchFamily="34" charset="0"/>
              </a:rPr>
              <a:t>najboljšo</a:t>
            </a:r>
            <a:r>
              <a:rPr lang="sl-SI" sz="2400" dirty="0">
                <a:solidFill>
                  <a:schemeClr val="bg1"/>
                </a:solidFill>
                <a:latin typeface="Arial Black" panose="020B0A04020102020204" pitchFamily="34" charset="0"/>
              </a:rPr>
              <a:t> filmsko nagrado</a:t>
            </a:r>
            <a:r>
              <a:rPr lang="sl-SI" sz="2400" dirty="0">
                <a:solidFill>
                  <a:schemeClr val="bg1"/>
                </a:solidFill>
                <a:latin typeface="Arial" panose="020B0604020202020204" pitchFamily="34" charset="0"/>
              </a:rPr>
              <a:t> v ZDA, ki </a:t>
            </a:r>
            <a:r>
              <a:rPr lang="sl-SI" sz="2400" dirty="0" smtClean="0">
                <a:solidFill>
                  <a:schemeClr val="bg1"/>
                </a:solidFill>
                <a:latin typeface="Arial" panose="020B0604020202020204" pitchFamily="34" charset="0"/>
              </a:rPr>
              <a:t>jo podeljujejo že  </a:t>
            </a:r>
            <a:r>
              <a:rPr lang="sl-SI" sz="2400" dirty="0">
                <a:solidFill>
                  <a:schemeClr val="bg1"/>
                </a:solidFill>
                <a:latin typeface="Arial" panose="020B0604020202020204" pitchFamily="34" charset="0"/>
              </a:rPr>
              <a:t>od leta </a:t>
            </a:r>
            <a:r>
              <a:rPr lang="sl-SI" sz="2400" dirty="0" smtClean="0">
                <a:solidFill>
                  <a:schemeClr val="bg1"/>
                </a:solidFill>
                <a:latin typeface="Arial Black" panose="020B0A04020102020204" pitchFamily="34" charset="0"/>
              </a:rPr>
              <a:t>1929 za </a:t>
            </a:r>
            <a:r>
              <a:rPr lang="sl-SI" sz="2400" dirty="0">
                <a:solidFill>
                  <a:schemeClr val="bg1"/>
                </a:solidFill>
                <a:latin typeface="Arial Black" panose="020B0A04020102020204" pitchFamily="34" charset="0"/>
              </a:rPr>
              <a:t>umetnosti gibljivih slik</a:t>
            </a:r>
            <a:r>
              <a:rPr lang="sl-SI" sz="2400" dirty="0">
                <a:solidFill>
                  <a:schemeClr val="bg1"/>
                </a:solidFill>
                <a:latin typeface="Arial" panose="020B0604020202020204" pitchFamily="34" charset="0"/>
              </a:rPr>
              <a:t>.</a:t>
            </a:r>
            <a:endParaRPr lang="sl-SI" sz="2400" dirty="0">
              <a:solidFill>
                <a:schemeClr val="bg1"/>
              </a:solidFill>
            </a:endParaRPr>
          </a:p>
        </p:txBody>
      </p:sp>
    </p:spTree>
    <p:extLst>
      <p:ext uri="{BB962C8B-B14F-4D97-AF65-F5344CB8AC3E}">
        <p14:creationId xmlns:p14="http://schemas.microsoft.com/office/powerpoint/2010/main" val="192031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500"/>
                                        <p:tgtEl>
                                          <p:spTgt spid="20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2" grpId="0"/>
      <p:bldP spid="12" grpId="1"/>
      <p:bldP spid="13" grpId="0"/>
      <p:bldP spid="13" grpId="1"/>
      <p:bldP spid="14" grpId="0"/>
      <p:bldP spid="15" grpId="0"/>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184638" y="123578"/>
            <a:ext cx="11755316"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err="1" smtClean="0">
                <a:solidFill>
                  <a:srgbClr val="FF0000"/>
                </a:solidFill>
                <a:latin typeface="Arial Black" panose="020B0A04020102020204" pitchFamily="34" charset="0"/>
              </a:rPr>
              <a:t>Vangelis</a:t>
            </a:r>
            <a:r>
              <a:rPr lang="sl-SI" altLang="sl-SI" sz="7200" dirty="0" smtClean="0">
                <a:solidFill>
                  <a:srgbClr val="FF0000"/>
                </a:solidFill>
                <a:latin typeface="+mj-lt"/>
              </a:rPr>
              <a:t> </a:t>
            </a:r>
            <a:r>
              <a:rPr lang="sl-SI" altLang="sl-SI" sz="7200" dirty="0">
                <a:solidFill>
                  <a:srgbClr val="FF0000"/>
                </a:solidFill>
                <a:latin typeface="+mj-lt"/>
              </a:rPr>
              <a:t/>
            </a:r>
            <a:br>
              <a:rPr lang="sl-SI" altLang="sl-SI" sz="7200" dirty="0">
                <a:solidFill>
                  <a:srgbClr val="FF0000"/>
                </a:solidFill>
                <a:latin typeface="+mj-lt"/>
              </a:rPr>
            </a:br>
            <a:r>
              <a:rPr lang="sl-SI" altLang="sl-SI" sz="8000" dirty="0" err="1" smtClean="0">
                <a:solidFill>
                  <a:srgbClr val="FFFF00"/>
                </a:solidFill>
                <a:latin typeface="Arial Black" panose="020B0A04020102020204" pitchFamily="34" charset="0"/>
              </a:rPr>
              <a:t>Chariots</a:t>
            </a:r>
            <a:r>
              <a:rPr lang="sl-SI" altLang="sl-SI" sz="8000" dirty="0" smtClean="0">
                <a:solidFill>
                  <a:srgbClr val="FFFF00"/>
                </a:solidFill>
                <a:latin typeface="Arial Black" panose="020B0A04020102020204" pitchFamily="34" charset="0"/>
              </a:rPr>
              <a:t> </a:t>
            </a:r>
            <a:r>
              <a:rPr lang="sl-SI" altLang="sl-SI" sz="8000" dirty="0" err="1" smtClean="0">
                <a:solidFill>
                  <a:srgbClr val="FFFF00"/>
                </a:solidFill>
                <a:latin typeface="Arial Black" panose="020B0A04020102020204" pitchFamily="34" charset="0"/>
              </a:rPr>
              <a:t>of</a:t>
            </a:r>
            <a:r>
              <a:rPr lang="sl-SI" altLang="sl-SI" sz="8000" dirty="0" smtClean="0">
                <a:solidFill>
                  <a:srgbClr val="FFFF00"/>
                </a:solidFill>
                <a:latin typeface="Arial Black" panose="020B0A04020102020204" pitchFamily="34" charset="0"/>
              </a:rPr>
              <a:t> </a:t>
            </a:r>
            <a:r>
              <a:rPr lang="sl-SI" altLang="sl-SI" sz="8000" dirty="0" err="1" smtClean="0">
                <a:solidFill>
                  <a:srgbClr val="FFFF00"/>
                </a:solidFill>
                <a:latin typeface="Arial Black" panose="020B0A04020102020204" pitchFamily="34" charset="0"/>
              </a:rPr>
              <a:t>Fire</a:t>
            </a:r>
            <a:endParaRPr lang="sl-SI" altLang="sl-SI" sz="6000" dirty="0">
              <a:solidFill>
                <a:srgbClr val="FFFF00"/>
              </a:solidFill>
              <a:latin typeface="Arial Black" panose="020B0A04020102020204" pitchFamily="34" charset="0"/>
            </a:endParaRPr>
          </a:p>
          <a:p>
            <a:pPr algn="ctr" eaLnBrk="1" hangingPunct="1">
              <a:spcBef>
                <a:spcPct val="0"/>
              </a:spcBef>
              <a:buFontTx/>
              <a:buNone/>
              <a:defRPr/>
            </a:pPr>
            <a:r>
              <a:rPr lang="sl-SI" altLang="sl-SI" sz="6000" dirty="0" smtClean="0">
                <a:solidFill>
                  <a:srgbClr val="FFC000"/>
                </a:solidFill>
                <a:latin typeface="Arial Black" panose="020B0A04020102020204" pitchFamily="34" charset="0"/>
              </a:rPr>
              <a:t>(Ognjene kočije)</a:t>
            </a:r>
          </a:p>
          <a:p>
            <a:pPr algn="ctr" eaLnBrk="1" hangingPunct="1">
              <a:spcBef>
                <a:spcPct val="0"/>
              </a:spcBef>
              <a:buFontTx/>
              <a:buNone/>
              <a:defRPr/>
            </a:pPr>
            <a:r>
              <a:rPr lang="sl-SI" altLang="sl-SI" sz="4400" dirty="0" smtClean="0">
                <a:solidFill>
                  <a:srgbClr val="00B0F0"/>
                </a:solidFill>
                <a:latin typeface="Arial Narrow" panose="020B0606020202030204" pitchFamily="34" charset="0"/>
              </a:rPr>
              <a:t>Koncertna šala Rowana </a:t>
            </a:r>
            <a:r>
              <a:rPr lang="sl-SI" altLang="sl-SI" sz="4400" dirty="0" err="1" smtClean="0">
                <a:solidFill>
                  <a:srgbClr val="00B0F0"/>
                </a:solidFill>
                <a:latin typeface="Arial Narrow" panose="020B0606020202030204" pitchFamily="34" charset="0"/>
              </a:rPr>
              <a:t>Atkinsona</a:t>
            </a:r>
            <a:r>
              <a:rPr lang="sl-SI" altLang="sl-SI" sz="4400" dirty="0" smtClean="0">
                <a:solidFill>
                  <a:srgbClr val="00B0F0"/>
                </a:solidFill>
                <a:latin typeface="Arial Narrow" panose="020B0606020202030204" pitchFamily="34" charset="0"/>
              </a:rPr>
              <a:t> na filmsko glasbo</a:t>
            </a:r>
            <a:r>
              <a:rPr lang="sl-SI" altLang="sl-SI" sz="5400" dirty="0">
                <a:solidFill>
                  <a:srgbClr val="00B0F0"/>
                </a:solidFill>
                <a:latin typeface="Arial Black" panose="020B0A04020102020204" pitchFamily="34" charset="0"/>
              </a:rPr>
              <a:t/>
            </a:r>
            <a:br>
              <a:rPr lang="sl-SI" altLang="sl-SI" sz="5400" dirty="0">
                <a:solidFill>
                  <a:srgbClr val="00B0F0"/>
                </a:solidFill>
                <a:latin typeface="Arial Black" panose="020B0A04020102020204" pitchFamily="34" charset="0"/>
              </a:rPr>
            </a:br>
            <a:r>
              <a:rPr lang="sl-SI" altLang="sl-SI" sz="3600" dirty="0" smtClean="0">
                <a:solidFill>
                  <a:srgbClr val="00B0F0"/>
                </a:solidFill>
                <a:latin typeface="Arial Narrow" panose="020B0606020202030204" pitchFamily="34" charset="0"/>
                <a:hlinkClick r:id="rId4"/>
              </a:rPr>
              <a:t>https://www.youtube.com/watch?v=owOcW6mjl6Y</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39962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Read why Hans Zimmer picked new Villeneuve film over Christopher Nolan- The  New Indian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051" y="862013"/>
            <a:ext cx="5468863" cy="58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70384" y="2157414"/>
            <a:ext cx="64526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400" dirty="0" smtClean="0">
                <a:solidFill>
                  <a:srgbClr val="00FF99"/>
                </a:solidFill>
                <a:cs typeface="Arial" panose="020B0604020202020204" pitchFamily="34" charset="0"/>
              </a:rPr>
              <a:t>Levji kralj, Pirati </a:t>
            </a:r>
            <a:r>
              <a:rPr lang="sl-SI" altLang="sl-SI" sz="2400" dirty="0">
                <a:solidFill>
                  <a:srgbClr val="00FF99"/>
                </a:solidFill>
                <a:cs typeface="Arial" panose="020B0604020202020204" pitchFamily="34" charset="0"/>
              </a:rPr>
              <a:t>s Karibov, </a:t>
            </a:r>
            <a:r>
              <a:rPr lang="sl-SI" altLang="sl-SI" sz="2400" dirty="0" smtClean="0">
                <a:solidFill>
                  <a:srgbClr val="00FF99"/>
                </a:solidFill>
                <a:cs typeface="Arial" panose="020B0604020202020204" pitchFamily="34" charset="0"/>
              </a:rPr>
              <a:t>Super man ali </a:t>
            </a:r>
            <a:br>
              <a:rPr lang="sl-SI" altLang="sl-SI" sz="2400" dirty="0" smtClean="0">
                <a:solidFill>
                  <a:srgbClr val="00FF99"/>
                </a:solidFill>
                <a:cs typeface="Arial" panose="020B0604020202020204" pitchFamily="34" charset="0"/>
              </a:rPr>
            </a:br>
            <a:r>
              <a:rPr lang="sl-SI" altLang="sl-SI" sz="2400" dirty="0" err="1" smtClean="0">
                <a:solidFill>
                  <a:srgbClr val="00FF99"/>
                </a:solidFill>
                <a:cs typeface="Arial" panose="020B0604020202020204" pitchFamily="34" charset="0"/>
              </a:rPr>
              <a:t>Steel</a:t>
            </a:r>
            <a:r>
              <a:rPr lang="sl-SI" altLang="sl-SI" sz="2400" dirty="0" smtClean="0">
                <a:solidFill>
                  <a:srgbClr val="00FF99"/>
                </a:solidFill>
                <a:cs typeface="Arial" panose="020B0604020202020204" pitchFamily="34" charset="0"/>
              </a:rPr>
              <a:t> man, Batman, Madagaskar ...  </a:t>
            </a:r>
            <a:endParaRPr lang="sl-SI" altLang="sl-SI" sz="2400" dirty="0">
              <a:solidFill>
                <a:srgbClr val="00FF99"/>
              </a:solidFill>
              <a:cs typeface="Arial" panose="020B0604020202020204" pitchFamily="34" charset="0"/>
            </a:endParaRPr>
          </a:p>
        </p:txBody>
      </p:sp>
      <p:pic>
        <p:nvPicPr>
          <p:cNvPr id="101380" name="Picture 4" descr="Kolosej - Filmi - Pirati s Karibov: Mrtvečeva skri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563" y="3998913"/>
            <a:ext cx="132763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778" y="944808"/>
            <a:ext cx="1141413" cy="695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Levji kralj 2: Simbov ponos (1998) - opis filma na Spored.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83" y="3985264"/>
            <a:ext cx="1257299"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descr="Batman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1" y="3998913"/>
            <a:ext cx="1266092" cy="226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avokotnik 10"/>
          <p:cNvSpPr/>
          <p:nvPr/>
        </p:nvSpPr>
        <p:spPr>
          <a:xfrm>
            <a:off x="170383" y="862013"/>
            <a:ext cx="6369261"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Hans </a:t>
            </a:r>
            <a:r>
              <a:rPr lang="sl-SI" sz="4000" dirty="0" err="1" smtClean="0">
                <a:solidFill>
                  <a:srgbClr val="FFC000"/>
                </a:solidFill>
                <a:latin typeface="Arial Black" panose="020B0A04020102020204" pitchFamily="34" charset="0"/>
                <a:cs typeface="Arial" panose="020B0604020202020204" pitchFamily="34" charset="0"/>
              </a:rPr>
              <a:t>Zimmer</a:t>
            </a:r>
            <a:r>
              <a:rPr lang="sl-SI" sz="2800" dirty="0" smtClean="0">
                <a:solidFill>
                  <a:srgbClr val="FFC000"/>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(1957)</a:t>
            </a:r>
            <a:endParaRPr lang="sl-SI" sz="2800" dirty="0">
              <a:cs typeface="Arial" panose="020B0604020202020204" pitchFamily="34" charset="0"/>
            </a:endParaRPr>
          </a:p>
        </p:txBody>
      </p:sp>
      <p:sp>
        <p:nvSpPr>
          <p:cNvPr id="13"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2050" name="Picture 2" descr="Hans Zimmer - &quot;Flight&quot; (Man of Ste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1" y="3998913"/>
            <a:ext cx="1245178" cy="22875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dagascar Movie 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6592" y="3985264"/>
            <a:ext cx="1257300" cy="22875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82" y="3627195"/>
            <a:ext cx="640309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872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fade">
                                      <p:cBhvr>
                                        <p:cTn id="12" dur="500"/>
                                        <p:tgtEl>
                                          <p:spTgt spid="101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fade">
                                      <p:cBhvr>
                                        <p:cTn id="17" dur="500"/>
                                        <p:tgtEl>
                                          <p:spTgt spid="1013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1384"/>
                                        </p:tgtEl>
                                        <p:attrNameLst>
                                          <p:attrName>style.visibility</p:attrName>
                                        </p:attrNameLst>
                                      </p:cBhvr>
                                      <p:to>
                                        <p:strVal val="visible"/>
                                      </p:to>
                                    </p:set>
                                    <p:animEffect transition="in" filter="fade">
                                      <p:cBhvr>
                                        <p:cTn id="27" dur="500"/>
                                        <p:tgtEl>
                                          <p:spTgt spid="1013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624253" y="139766"/>
            <a:ext cx="1038371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Arial Black" panose="020B0A04020102020204" pitchFamily="34" charset="0"/>
              </a:rPr>
              <a:t>Hans </a:t>
            </a:r>
            <a:r>
              <a:rPr lang="sl-SI" altLang="sl-SI" sz="7200" dirty="0" err="1" smtClean="0">
                <a:solidFill>
                  <a:srgbClr val="FF0000"/>
                </a:solidFill>
                <a:latin typeface="Arial Black" panose="020B0A04020102020204" pitchFamily="34" charset="0"/>
              </a:rPr>
              <a:t>Zimmer</a:t>
            </a:r>
            <a:r>
              <a:rPr lang="sl-SI" altLang="sl-SI" sz="7200" dirty="0" smtClean="0">
                <a:solidFill>
                  <a:srgbClr val="FF0000"/>
                </a:solidFill>
                <a:latin typeface="Arial Black" panose="020B0A04020102020204" pitchFamily="34" charset="0"/>
              </a:rPr>
              <a:t> </a:t>
            </a:r>
            <a:r>
              <a:rPr lang="sl-SI" altLang="sl-SI" sz="7200" dirty="0">
                <a:solidFill>
                  <a:srgbClr val="FF0000"/>
                </a:solidFill>
                <a:latin typeface="+mj-lt"/>
              </a:rPr>
              <a:t/>
            </a:r>
            <a:br>
              <a:rPr lang="sl-SI" altLang="sl-SI" sz="7200" dirty="0">
                <a:solidFill>
                  <a:srgbClr val="FF0000"/>
                </a:solidFill>
                <a:latin typeface="+mj-lt"/>
              </a:rPr>
            </a:br>
            <a:r>
              <a:rPr lang="sl-SI" altLang="sl-SI" sz="6000" dirty="0" smtClean="0">
                <a:solidFill>
                  <a:srgbClr val="FFFF00"/>
                </a:solidFill>
                <a:latin typeface="Arial Black" panose="020B0A04020102020204" pitchFamily="34" charset="0"/>
              </a:rPr>
              <a:t>LION KING</a:t>
            </a:r>
          </a:p>
          <a:p>
            <a:pPr algn="ctr" eaLnBrk="1" hangingPunct="1">
              <a:spcBef>
                <a:spcPct val="0"/>
              </a:spcBef>
              <a:buFontTx/>
              <a:buNone/>
              <a:defRPr/>
            </a:pPr>
            <a:r>
              <a:rPr lang="sl-SI" altLang="sl-SI" sz="6000" dirty="0" smtClean="0">
                <a:solidFill>
                  <a:srgbClr val="00FFFF"/>
                </a:solidFill>
                <a:latin typeface="Arial Black" panose="020B0A04020102020204" pitchFamily="34" charset="0"/>
              </a:rPr>
              <a:t>(Levji kralj)</a:t>
            </a:r>
            <a:br>
              <a:rPr lang="sl-SI" altLang="sl-SI" sz="6000" dirty="0" smtClean="0">
                <a:solidFill>
                  <a:srgbClr val="00FFFF"/>
                </a:solidFill>
                <a:latin typeface="Arial Black" panose="020B0A04020102020204" pitchFamily="34" charset="0"/>
              </a:rPr>
            </a:br>
            <a:r>
              <a:rPr lang="sl-SI" altLang="sl-SI" sz="5400" dirty="0">
                <a:solidFill>
                  <a:srgbClr val="00B0F0"/>
                </a:solidFill>
                <a:latin typeface="Arial Black" panose="020B0A04020102020204" pitchFamily="34" charset="0"/>
              </a:rPr>
              <a:t>Snemanje filmske glasbe v živo na </a:t>
            </a:r>
            <a:r>
              <a:rPr lang="sl-SI" altLang="sl-SI" sz="5400" dirty="0" smtClean="0">
                <a:solidFill>
                  <a:srgbClr val="00B0F0"/>
                </a:solidFill>
                <a:latin typeface="Arial Black" panose="020B0A04020102020204" pitchFamily="34" charset="0"/>
              </a:rPr>
              <a:t>koncertnem odru</a:t>
            </a:r>
            <a:r>
              <a:rPr lang="sl-SI" altLang="sl-SI" sz="5400" dirty="0">
                <a:solidFill>
                  <a:srgbClr val="00B0F0"/>
                </a:solidFill>
                <a:latin typeface="Arial Black" panose="020B0A04020102020204" pitchFamily="34" charset="0"/>
              </a:rPr>
              <a:t/>
            </a:r>
            <a:br>
              <a:rPr lang="sl-SI" altLang="sl-SI" sz="5400" dirty="0">
                <a:solidFill>
                  <a:srgbClr val="00B0F0"/>
                </a:solidFill>
                <a:latin typeface="Arial Black" panose="020B0A04020102020204" pitchFamily="34" charset="0"/>
              </a:rPr>
            </a:b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www.youtube.com/watch?v=utJkh-RjveM</a:t>
            </a:r>
            <a:r>
              <a:rPr lang="sl-SI" altLang="sl-SI" sz="3600" dirty="0" smtClean="0">
                <a:solidFill>
                  <a:srgbClr val="00B0F0"/>
                </a:solidFill>
                <a:latin typeface="Arial Narrow" panose="020B0606020202030204" pitchFamily="34" charset="0"/>
              </a:rPr>
              <a:t> </a:t>
            </a: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413488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17093" y="1274414"/>
            <a:ext cx="10790831" cy="5539978"/>
          </a:xfrm>
          <a:prstGeom prst="rect">
            <a:avLst/>
          </a:prstGeom>
        </p:spPr>
        <p:txBody>
          <a:bodyPr wrap="square">
            <a:spAutoFit/>
          </a:bodyPr>
          <a:lstStyle/>
          <a:p>
            <a:pPr>
              <a:lnSpc>
                <a:spcPct val="150000"/>
              </a:lnSpc>
              <a:spcAft>
                <a:spcPts val="800"/>
              </a:spcAft>
            </a:pPr>
            <a:r>
              <a:rPr lang="sl-SI" sz="32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Glasbo običajno skladatelj napiše točno za določen film. Včasih </a:t>
            </a:r>
            <a:r>
              <a:rPr lang="sl-SI" sz="3200"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pa se režiser odloči, da v </a:t>
            </a:r>
            <a:r>
              <a:rPr lang="sl-SI" sz="32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svoj film </a:t>
            </a:r>
            <a:r>
              <a:rPr lang="sl-SI" sz="3200" dirty="0">
                <a:solidFill>
                  <a:srgbClr val="0070C0"/>
                </a:solidFill>
                <a:latin typeface="Tahoma" panose="020B0604030504040204" pitchFamily="34" charset="0"/>
                <a:ea typeface="Calibri" panose="020F0502020204030204" pitchFamily="34" charset="0"/>
                <a:cs typeface="Times New Roman" panose="02020603050405020304" pitchFamily="18" charset="0"/>
              </a:rPr>
              <a:t>umesti tudi glasbo največjih </a:t>
            </a:r>
            <a: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svetovnih skladateljev.  </a:t>
            </a:r>
            <a:b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Npr</a:t>
            </a:r>
            <a:r>
              <a:rPr lang="sl-SI" sz="3200" dirty="0">
                <a:solidFill>
                  <a:srgbClr val="00B050"/>
                </a:solidFill>
                <a:latin typeface="Tahoma" panose="020B0604030504040204" pitchFamily="34" charset="0"/>
                <a:ea typeface="Calibri" panose="020F0502020204030204" pitchFamily="34" charset="0"/>
                <a:cs typeface="Times New Roman" panose="02020603050405020304" pitchFamily="18" charset="0"/>
              </a:rPr>
              <a:t>.: Bacha, Mozarta, Beethovna, </a:t>
            </a: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Brahmsa, Griega, Liszta, Rossinija, Čajkovskega </a:t>
            </a:r>
            <a:r>
              <a:rPr lang="sl-SI" sz="3200" dirty="0">
                <a:solidFill>
                  <a:srgbClr val="00B050"/>
                </a:solidFill>
                <a:latin typeface="Tahoma" panose="020B0604030504040204" pitchFamily="34" charset="0"/>
                <a:ea typeface="Calibri" panose="020F0502020204030204" pitchFamily="34" charset="0"/>
                <a:cs typeface="Times New Roman" panose="02020603050405020304" pitchFamily="18" charset="0"/>
              </a:rPr>
              <a:t>in še mnogih drugih! </a:t>
            </a:r>
            <a: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t>!!!!!!! </a:t>
            </a:r>
            <a:br>
              <a:rPr lang="sl-SI" sz="3200" dirty="0" smtClean="0">
                <a:solidFill>
                  <a:srgbClr val="00B05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Tej glasbi je posvečeno nadaljevanje današnjega dne.       </a:t>
            </a:r>
            <a:b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a:t>
            </a:r>
            <a:r>
              <a:rPr lang="sl-SI" sz="44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Uživaj!</a:t>
            </a:r>
            <a:endParaRPr lang="sl-SI" sz="2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88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6727" y="277211"/>
            <a:ext cx="11068335" cy="1502847"/>
          </a:xfrm>
          <a:prstGeom prst="rect">
            <a:avLst/>
          </a:prstGeom>
        </p:spPr>
        <p:txBody>
          <a:bodyPr wrap="square">
            <a:spAutoFit/>
          </a:bodyPr>
          <a:lstStyle/>
          <a:p>
            <a:pPr fontAlgn="base">
              <a:lnSpc>
                <a:spcPct val="150000"/>
              </a:lnSpc>
              <a:spcAft>
                <a:spcPts val="0"/>
              </a:spcAft>
            </a:pP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Večino glasbe, ki jo boš slišal/a na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posnetkih v nadaljevanju,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igra simfonični orkester.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
            </a:r>
            <a:b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Velikokrat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skladatelji vključujejo tudi mnoga druga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zvočila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in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 zvočnih efektov.</a:t>
            </a:r>
            <a:b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avokotnik 1"/>
          <p:cNvSpPr/>
          <p:nvPr/>
        </p:nvSpPr>
        <p:spPr>
          <a:xfrm>
            <a:off x="561073" y="4082687"/>
            <a:ext cx="10943990" cy="830997"/>
          </a:xfrm>
          <a:prstGeom prst="rect">
            <a:avLst/>
          </a:prstGeom>
        </p:spPr>
        <p:txBody>
          <a:bodyPr wrap="square">
            <a:spAutoFit/>
          </a:bodyPr>
          <a:lstStyle/>
          <a:p>
            <a:r>
              <a:rPr lang="sl-SI" sz="2400" b="1" dirty="0">
                <a:solidFill>
                  <a:srgbClr val="FF0000"/>
                </a:solidFill>
                <a:latin typeface="Arial Narrow" panose="020B0606020202030204" pitchFamily="34" charset="0"/>
              </a:rPr>
              <a:t>V nadaljevanju današnjega kulturnega dne si boš </a:t>
            </a:r>
            <a:r>
              <a:rPr lang="sl-SI" sz="2400" b="1" dirty="0" smtClean="0">
                <a:solidFill>
                  <a:srgbClr val="FF0000"/>
                </a:solidFill>
                <a:latin typeface="Arial Narrow" panose="020B0606020202030204" pitchFamily="34" charset="0"/>
              </a:rPr>
              <a:t>ogledal/a </a:t>
            </a:r>
            <a:r>
              <a:rPr lang="sl-SI" sz="2400" b="1" dirty="0">
                <a:solidFill>
                  <a:srgbClr val="FF0000"/>
                </a:solidFill>
                <a:latin typeface="Arial Narrow" panose="020B0606020202030204" pitchFamily="34" charset="0"/>
              </a:rPr>
              <a:t>odlomke iz </a:t>
            </a:r>
            <a:r>
              <a:rPr lang="sl-SI" sz="2400" b="1" dirty="0" smtClean="0">
                <a:solidFill>
                  <a:srgbClr val="FF0000"/>
                </a:solidFill>
                <a:latin typeface="Arial Narrow" panose="020B0606020202030204" pitchFamily="34" charset="0"/>
              </a:rPr>
              <a:t>5 </a:t>
            </a:r>
            <a:r>
              <a:rPr lang="sl-SI" sz="2400" b="1" dirty="0">
                <a:solidFill>
                  <a:srgbClr val="FF0000"/>
                </a:solidFill>
                <a:latin typeface="Arial Narrow" panose="020B0606020202030204" pitchFamily="34" charset="0"/>
              </a:rPr>
              <a:t>filmov v katerih je uporabljena že prej ustvarjena </a:t>
            </a:r>
            <a:r>
              <a:rPr lang="sl-SI" sz="2400" b="1" dirty="0" smtClean="0">
                <a:solidFill>
                  <a:srgbClr val="FF0000"/>
                </a:solidFill>
                <a:latin typeface="Arial Narrow" panose="020B0606020202030204" pitchFamily="34" charset="0"/>
              </a:rPr>
              <a:t>znana glasba. Ob koncu vseh posnetkov te čaka še delo.</a:t>
            </a:r>
            <a:endParaRPr lang="sl-SI" sz="2400" dirty="0">
              <a:latin typeface="Arial Narrow" panose="020B0606020202030204" pitchFamily="34" charset="0"/>
            </a:endParaRPr>
          </a:p>
        </p:txBody>
      </p:sp>
      <p:sp>
        <p:nvSpPr>
          <p:cNvPr id="5" name="Pravokotnik 4"/>
          <p:cNvSpPr/>
          <p:nvPr/>
        </p:nvSpPr>
        <p:spPr>
          <a:xfrm>
            <a:off x="327546" y="4979735"/>
            <a:ext cx="11532358" cy="1200329"/>
          </a:xfrm>
          <a:prstGeom prst="rect">
            <a:avLst/>
          </a:prstGeom>
        </p:spPr>
        <p:txBody>
          <a:bodyPr wrap="square">
            <a:spAutoFit/>
          </a:bodyPr>
          <a:lstStyle/>
          <a:p>
            <a:r>
              <a:rPr lang="sl-SI" sz="2400" b="1" dirty="0">
                <a:solidFill>
                  <a:srgbClr val="00B050"/>
                </a:solidFill>
                <a:latin typeface="Arial" panose="020B0604020202020204" pitchFamily="34" charset="0"/>
                <a:cs typeface="Arial" panose="020B0604020202020204" pitchFamily="34" charset="0"/>
              </a:rPr>
              <a:t>Pri vsaki točki imaš </a:t>
            </a:r>
            <a:r>
              <a:rPr lang="sl-SI" sz="2400" b="1" dirty="0" smtClean="0">
                <a:solidFill>
                  <a:srgbClr val="00B050"/>
                </a:solidFill>
                <a:latin typeface="Arial" panose="020B0604020202020204" pitchFamily="34" charset="0"/>
                <a:cs typeface="Arial" panose="020B0604020202020204" pitchFamily="34" charset="0"/>
              </a:rPr>
              <a:t>napisan </a:t>
            </a:r>
            <a:r>
              <a:rPr lang="sl-SI" sz="2400" b="1" dirty="0">
                <a:solidFill>
                  <a:srgbClr val="FF0000"/>
                </a:solidFill>
                <a:latin typeface="Arial" panose="020B0604020202020204" pitchFamily="34" charset="0"/>
                <a:cs typeface="Arial" panose="020B0604020202020204" pitchFamily="34" charset="0"/>
              </a:rPr>
              <a:t>naslov </a:t>
            </a:r>
            <a:r>
              <a:rPr lang="sl-SI" sz="2400" b="1" dirty="0" smtClean="0">
                <a:solidFill>
                  <a:srgbClr val="FF0000"/>
                </a:solidFill>
                <a:latin typeface="Arial" panose="020B0604020202020204" pitchFamily="34" charset="0"/>
                <a:cs typeface="Arial" panose="020B0604020202020204" pitchFamily="34" charset="0"/>
              </a:rPr>
              <a:t>filma</a:t>
            </a:r>
            <a:r>
              <a:rPr lang="sl-SI" sz="2400" b="1" dirty="0" smtClean="0">
                <a:solidFill>
                  <a:srgbClr val="00B050"/>
                </a:solidFill>
                <a:latin typeface="Arial" panose="020B0604020202020204" pitchFamily="34" charset="0"/>
                <a:cs typeface="Arial" panose="020B0604020202020204" pitchFamily="34" charset="0"/>
              </a:rPr>
              <a:t>, ime </a:t>
            </a:r>
            <a:r>
              <a:rPr lang="sl-SI" sz="2400" b="1" dirty="0">
                <a:solidFill>
                  <a:srgbClr val="00B050"/>
                </a:solidFill>
                <a:latin typeface="Arial" panose="020B0604020202020204" pitchFamily="34" charset="0"/>
                <a:cs typeface="Arial" panose="020B0604020202020204" pitchFamily="34" charset="0"/>
              </a:rPr>
              <a:t>in priimek </a:t>
            </a:r>
            <a:r>
              <a:rPr lang="sl-SI" sz="2400" b="1" dirty="0">
                <a:solidFill>
                  <a:srgbClr val="FFC000"/>
                </a:solidFill>
                <a:latin typeface="Arial" panose="020B0604020202020204" pitchFamily="34" charset="0"/>
                <a:cs typeface="Arial" panose="020B0604020202020204" pitchFamily="34" charset="0"/>
              </a:rPr>
              <a:t>režiserja</a:t>
            </a:r>
            <a:r>
              <a:rPr lang="sl-SI" sz="2400" b="1" dirty="0">
                <a:solidFill>
                  <a:srgbClr val="00B050"/>
                </a:solidFill>
                <a:latin typeface="Arial" panose="020B0604020202020204" pitchFamily="34" charset="0"/>
                <a:cs typeface="Arial" panose="020B0604020202020204" pitchFamily="34" charset="0"/>
              </a:rPr>
              <a:t>, </a:t>
            </a:r>
            <a:r>
              <a:rPr lang="sl-SI" sz="2400" b="1" dirty="0" smtClean="0">
                <a:solidFill>
                  <a:srgbClr val="7030A0"/>
                </a:solidFill>
                <a:latin typeface="Arial" panose="020B0604020202020204" pitchFamily="34" charset="0"/>
                <a:cs typeface="Arial" panose="020B0604020202020204" pitchFamily="34" charset="0"/>
              </a:rPr>
              <a:t>letnico </a:t>
            </a:r>
            <a:r>
              <a:rPr lang="sl-SI" sz="2400" b="1" dirty="0">
                <a:solidFill>
                  <a:srgbClr val="7030A0"/>
                </a:solidFill>
                <a:latin typeface="Arial" panose="020B0604020202020204" pitchFamily="34" charset="0"/>
                <a:cs typeface="Arial" panose="020B0604020202020204" pitchFamily="34" charset="0"/>
              </a:rPr>
              <a:t>premiere</a:t>
            </a:r>
            <a:r>
              <a:rPr lang="sl-SI" sz="2400" b="1" dirty="0">
                <a:solidFill>
                  <a:srgbClr val="00B050"/>
                </a:solidFill>
                <a:latin typeface="Arial" panose="020B0604020202020204" pitchFamily="34" charset="0"/>
                <a:cs typeface="Arial" panose="020B0604020202020204" pitchFamily="34" charset="0"/>
              </a:rPr>
              <a:t>, </a:t>
            </a:r>
            <a:r>
              <a:rPr lang="sl-SI" sz="2400" b="1" dirty="0" smtClean="0">
                <a:solidFill>
                  <a:srgbClr val="00B050"/>
                </a:solidFill>
                <a:latin typeface="Arial" panose="020B0604020202020204" pitchFamily="34" charset="0"/>
                <a:cs typeface="Arial" panose="020B0604020202020204" pitchFamily="34" charset="0"/>
              </a:rPr>
              <a:t>nekaj </a:t>
            </a:r>
            <a:r>
              <a:rPr lang="sl-SI" sz="2400" b="1" dirty="0" smtClean="0">
                <a:solidFill>
                  <a:srgbClr val="A65C0A"/>
                </a:solidFill>
                <a:latin typeface="Arial" panose="020B0604020202020204" pitchFamily="34" charset="0"/>
                <a:cs typeface="Arial" panose="020B0604020202020204" pitchFamily="34" charset="0"/>
              </a:rPr>
              <a:t>zanimivosti o filmu</a:t>
            </a:r>
            <a:r>
              <a:rPr lang="sl-SI" sz="2400" b="1" dirty="0" smtClean="0">
                <a:solidFill>
                  <a:srgbClr val="00B050"/>
                </a:solidFill>
                <a:latin typeface="Arial" panose="020B0604020202020204" pitchFamily="34" charset="0"/>
                <a:cs typeface="Arial" panose="020B0604020202020204" pitchFamily="34" charset="0"/>
              </a:rPr>
              <a:t>, ime </a:t>
            </a:r>
            <a:r>
              <a:rPr lang="sl-SI" sz="2400" b="1" dirty="0">
                <a:solidFill>
                  <a:srgbClr val="00B050"/>
                </a:solidFill>
                <a:latin typeface="Arial" panose="020B0604020202020204" pitchFamily="34" charset="0"/>
                <a:cs typeface="Arial" panose="020B0604020202020204" pitchFamily="34" charset="0"/>
              </a:rPr>
              <a:t>in priimek </a:t>
            </a:r>
            <a:r>
              <a:rPr lang="sl-SI" sz="2400" b="1" dirty="0" smtClean="0">
                <a:latin typeface="Arial" panose="020B0604020202020204" pitchFamily="34" charset="0"/>
                <a:cs typeface="Arial" panose="020B0604020202020204" pitchFamily="34" charset="0"/>
              </a:rPr>
              <a:t>skladatelja,</a:t>
            </a:r>
            <a:r>
              <a:rPr lang="sl-SI" sz="2400" b="1" dirty="0" smtClean="0">
                <a:solidFill>
                  <a:srgbClr val="00B050"/>
                </a:solidFill>
                <a:latin typeface="Arial" panose="020B0604020202020204" pitchFamily="34" charset="0"/>
                <a:cs typeface="Arial" panose="020B0604020202020204" pitchFamily="34" charset="0"/>
              </a:rPr>
              <a:t> </a:t>
            </a:r>
            <a:r>
              <a:rPr lang="sl-SI" sz="2400" b="1" dirty="0" smtClean="0">
                <a:solidFill>
                  <a:srgbClr val="00FFFF"/>
                </a:solidFill>
                <a:latin typeface="Arial" panose="020B0604020202020204" pitchFamily="34" charset="0"/>
                <a:cs typeface="Arial" panose="020B0604020202020204" pitchFamily="34" charset="0"/>
              </a:rPr>
              <a:t>naslov</a:t>
            </a:r>
            <a:r>
              <a:rPr lang="sl-SI" sz="2400" b="1" dirty="0" smtClean="0">
                <a:solidFill>
                  <a:srgbClr val="00B050"/>
                </a:solidFill>
                <a:latin typeface="Arial" panose="020B0604020202020204" pitchFamily="34" charset="0"/>
                <a:cs typeface="Arial" panose="020B0604020202020204" pitchFamily="34" charset="0"/>
              </a:rPr>
              <a:t> njegove znane skladbe in </a:t>
            </a:r>
            <a:r>
              <a:rPr lang="sl-SI" sz="2400" b="1" dirty="0" smtClean="0">
                <a:solidFill>
                  <a:srgbClr val="00B0F0"/>
                </a:solidFill>
                <a:latin typeface="Arial" panose="020B0604020202020204" pitchFamily="34" charset="0"/>
                <a:cs typeface="Arial" panose="020B0604020202020204" pitchFamily="34" charset="0"/>
              </a:rPr>
              <a:t>link do posnetka</a:t>
            </a:r>
            <a:r>
              <a:rPr lang="sl-SI" sz="2400" b="1" dirty="0" smtClean="0">
                <a:solidFill>
                  <a:srgbClr val="00B050"/>
                </a:solidFill>
                <a:latin typeface="Arial" panose="020B0604020202020204" pitchFamily="34" charset="0"/>
                <a:cs typeface="Arial" panose="020B0604020202020204" pitchFamily="34" charset="0"/>
              </a:rPr>
              <a:t>. </a:t>
            </a:r>
            <a:endParaRPr lang="sl-SI" dirty="0">
              <a:latin typeface="Arial Narrow" panose="020B0606020202030204" pitchFamily="34" charset="0"/>
              <a:cs typeface="Arial" panose="020B0604020202020204" pitchFamily="34" charset="0"/>
            </a:endParaRPr>
          </a:p>
        </p:txBody>
      </p:sp>
      <p:sp>
        <p:nvSpPr>
          <p:cNvPr id="6" name="Pravokotnik 5"/>
          <p:cNvSpPr/>
          <p:nvPr/>
        </p:nvSpPr>
        <p:spPr>
          <a:xfrm>
            <a:off x="202224" y="1317634"/>
            <a:ext cx="11657680" cy="2031325"/>
          </a:xfrm>
          <a:prstGeom prst="rect">
            <a:avLst/>
          </a:prstGeom>
        </p:spPr>
        <p:txBody>
          <a:bodyPr wrap="square">
            <a:spAutoFit/>
          </a:bodyPr>
          <a:lstStyle/>
          <a:p>
            <a:pPr fontAlgn="base">
              <a:lnSpc>
                <a:spcPct val="150000"/>
              </a:lnSpc>
              <a:spcAft>
                <a:spcPts val="0"/>
              </a:spcAft>
            </a:pP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Da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pripraviš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 delo si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najprej oglej znano reklamo,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ki je tudi film. Spodnji posnetek, ki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te dni vrti na televiziji in vključuje znano skladbo </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Wolfganga </a:t>
            </a:r>
            <a:r>
              <a:rPr lang="sl-SI" sz="2800" dirty="0" err="1">
                <a:solidFill>
                  <a:srgbClr val="009900"/>
                </a:solidFill>
                <a:latin typeface="Tahoma" panose="020B0604030504040204" pitchFamily="34" charset="0"/>
                <a:ea typeface="Times New Roman" panose="02020603050405020304" pitchFamily="18" charset="0"/>
                <a:cs typeface="Times New Roman" panose="02020603050405020304" pitchFamily="18" charset="0"/>
              </a:rPr>
              <a:t>Amadeusa</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 Mozarta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z naslovom </a:t>
            </a:r>
            <a:r>
              <a:rPr lang="sl-SI" sz="2800" b="1"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Mala nočna </a:t>
            </a:r>
            <a:r>
              <a:rPr lang="sl-SI" sz="2800" b="1"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glasba</a:t>
            </a:r>
            <a:endParaRPr lang="sl-SI"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967920" y="3304604"/>
            <a:ext cx="11068335" cy="749629"/>
          </a:xfrm>
          <a:prstGeom prst="rect">
            <a:avLst/>
          </a:prstGeom>
        </p:spPr>
        <p:txBody>
          <a:bodyPr wrap="square">
            <a:spAutoFit/>
          </a:bodyPr>
          <a:lstStyle/>
          <a:p>
            <a:pPr fontAlgn="base">
              <a:lnSpc>
                <a:spcPct val="150000"/>
              </a:lnSpc>
              <a:spcAft>
                <a:spcPts val="0"/>
              </a:spcAft>
            </a:pPr>
            <a:r>
              <a:rPr lang="sl-SI" sz="3200" u="sng" dirty="0" smtClean="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https</a:t>
            </a:r>
            <a:r>
              <a:rPr lang="sl-SI" sz="3200" u="sng"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://www.youtube.com/watch?v=TRJtvgXC8As</a:t>
            </a:r>
            <a:r>
              <a:rPr lang="sl-SI" sz="3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8" y="341559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Pravokotnik 8"/>
          <p:cNvSpPr/>
          <p:nvPr/>
        </p:nvSpPr>
        <p:spPr>
          <a:xfrm>
            <a:off x="6196084" y="5878695"/>
            <a:ext cx="5800780" cy="892552"/>
          </a:xfrm>
          <a:prstGeom prst="rect">
            <a:avLst/>
          </a:prstGeom>
          <a:ln w="76200">
            <a:solidFill>
              <a:schemeClr val="tx1"/>
            </a:solidFill>
          </a:ln>
        </p:spPr>
        <p:txBody>
          <a:bodyPr wrap="square">
            <a:spAutoFit/>
          </a:bodyPr>
          <a:lstStyle/>
          <a:p>
            <a:pPr algn="ctr"/>
            <a:r>
              <a:rPr lang="sl-SI" dirty="0" smtClean="0">
                <a:latin typeface="Arial Narrow" panose="020B0606020202030204" pitchFamily="34" charset="0"/>
                <a:cs typeface="Arial" panose="020B0604020202020204" pitchFamily="34" charset="0"/>
              </a:rPr>
              <a:t/>
            </a:r>
            <a:br>
              <a:rPr lang="sl-SI" dirty="0" smtClean="0">
                <a:latin typeface="Arial Narrow" panose="020B0606020202030204" pitchFamily="34" charset="0"/>
                <a:cs typeface="Arial" panose="020B0604020202020204" pitchFamily="34" charset="0"/>
              </a:rPr>
            </a:br>
            <a:r>
              <a:rPr lang="sl-SI" sz="1600" dirty="0" smtClean="0">
                <a:latin typeface="Arial Narrow" panose="020B0606020202030204" pitchFamily="34" charset="0"/>
                <a:cs typeface="Arial" panose="020B0604020202020204" pitchFamily="34" charset="0"/>
              </a:rPr>
              <a:t>Če želiš, si lahko prebereš še opis filma, ki se skriva za filmskim platnom.</a:t>
            </a:r>
            <a:br>
              <a:rPr lang="sl-SI" sz="1600" dirty="0" smtClean="0">
                <a:latin typeface="Arial Narrow" panose="020B0606020202030204" pitchFamily="34" charset="0"/>
                <a:cs typeface="Arial" panose="020B0604020202020204" pitchFamily="34" charset="0"/>
              </a:rPr>
            </a:br>
            <a:r>
              <a:rPr lang="sl-SI" dirty="0" smtClean="0">
                <a:latin typeface="Arial Narrow" panose="020B0606020202030204" pitchFamily="34" charset="0"/>
                <a:cs typeface="Arial" panose="020B0604020202020204" pitchFamily="34" charset="0"/>
              </a:rPr>
              <a:t> </a:t>
            </a:r>
            <a:endParaRPr lang="sl-SI" dirty="0">
              <a:latin typeface="Arial Narrow" panose="020B0606020202030204" pitchFamily="34" charset="0"/>
              <a:cs typeface="Arial" panose="020B0604020202020204" pitchFamily="34" charset="0"/>
            </a:endParaRPr>
          </a:p>
        </p:txBody>
      </p:sp>
      <p:sp>
        <p:nvSpPr>
          <p:cNvPr id="10" name="Pravokotnik 9"/>
          <p:cNvSpPr/>
          <p:nvPr/>
        </p:nvSpPr>
        <p:spPr>
          <a:xfrm>
            <a:off x="202224" y="6138006"/>
            <a:ext cx="5750692" cy="646331"/>
          </a:xfrm>
          <a:prstGeom prst="rect">
            <a:avLst/>
          </a:prstGeom>
          <a:solidFill>
            <a:srgbClr val="FF0000"/>
          </a:solidFill>
          <a:ln w="76200">
            <a:solidFill>
              <a:srgbClr val="00CCFF"/>
            </a:solidFill>
          </a:ln>
        </p:spPr>
        <p:txBody>
          <a:bodyPr wrap="square">
            <a:spAutoFit/>
          </a:bodyPr>
          <a:lstStyle/>
          <a:p>
            <a:r>
              <a:rPr lang="sl-SI" dirty="0" smtClean="0">
                <a:solidFill>
                  <a:schemeClr val="bg1"/>
                </a:solidFill>
                <a:latin typeface="Arial Narrow" panose="020B0606020202030204" pitchFamily="34" charset="0"/>
              </a:rPr>
              <a:t>Če te ogled ali opis filma ne zanima se s klikom pomakni </a:t>
            </a:r>
            <a:r>
              <a:rPr lang="sl-SI" b="1" dirty="0" smtClean="0">
                <a:solidFill>
                  <a:schemeClr val="bg1"/>
                </a:solidFill>
                <a:latin typeface="Arial" panose="020B0604020202020204" pitchFamily="34" charset="0"/>
                <a:cs typeface="Arial" panose="020B0604020202020204" pitchFamily="34" charset="0"/>
              </a:rPr>
              <a:t>naprej. </a:t>
            </a:r>
            <a:r>
              <a:rPr lang="sl-SI" dirty="0" smtClean="0">
                <a:solidFill>
                  <a:schemeClr val="bg1"/>
                </a:solidFill>
                <a:latin typeface="Arial Narrow" panose="020B0606020202030204" pitchFamily="34" charset="0"/>
              </a:rPr>
              <a:t/>
            </a:r>
            <a:br>
              <a:rPr lang="sl-SI" dirty="0" smtClean="0">
                <a:solidFill>
                  <a:schemeClr val="bg1"/>
                </a:solidFill>
                <a:latin typeface="Arial Narrow" panose="020B0606020202030204" pitchFamily="34" charset="0"/>
              </a:rPr>
            </a:br>
            <a:r>
              <a:rPr lang="sl-SI" dirty="0" smtClean="0">
                <a:solidFill>
                  <a:schemeClr val="bg1"/>
                </a:solidFill>
                <a:latin typeface="Arial Narrow" panose="020B0606020202030204" pitchFamily="34" charset="0"/>
              </a:rPr>
              <a:t> Pazi na link za povezavo na katero te opozarja slika.  </a:t>
            </a:r>
            <a:endParaRPr lang="sl-SI" dirty="0">
              <a:solidFill>
                <a:schemeClr val="bg1"/>
              </a:solidFill>
              <a:latin typeface="Arial Narrow" panose="020B0606020202030204" pitchFamily="34"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129" y="6452733"/>
            <a:ext cx="875465" cy="3316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3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277957" y="177421"/>
            <a:ext cx="5522341" cy="5317783"/>
          </a:xfrm>
        </p:spPr>
        <p:txBody>
          <a:bodyPr>
            <a:normAutofit fontScale="62500" lnSpcReduction="20000"/>
          </a:bodyPr>
          <a:lstStyle/>
          <a:p>
            <a:pPr>
              <a:lnSpc>
                <a:spcPct val="150000"/>
              </a:lnSpc>
            </a:pPr>
            <a:r>
              <a:rPr lang="sl-SI" sz="5100" b="1" dirty="0" smtClean="0"/>
              <a:t>1. film: </a:t>
            </a:r>
            <a:r>
              <a:rPr lang="sl-SI" sz="5100" b="1" dirty="0" smtClean="0">
                <a:solidFill>
                  <a:schemeClr val="accent5">
                    <a:lumMod val="75000"/>
                  </a:schemeClr>
                </a:solidFill>
              </a:rPr>
              <a:t>Veliki diktator </a:t>
            </a:r>
            <a:br>
              <a:rPr lang="sl-SI" sz="5100" b="1" dirty="0" smtClean="0">
                <a:solidFill>
                  <a:schemeClr val="accent5">
                    <a:lumMod val="75000"/>
                  </a:schemeClr>
                </a:solidFill>
              </a:rPr>
            </a:br>
            <a:r>
              <a:rPr lang="sl-SI" sz="3200" dirty="0" smtClean="0"/>
              <a:t>(</a:t>
            </a:r>
            <a:r>
              <a:rPr lang="sl-SI" sz="3200" dirty="0" err="1" smtClean="0"/>
              <a:t>Great</a:t>
            </a:r>
            <a:r>
              <a:rPr lang="sl-SI" sz="3200" dirty="0" smtClean="0"/>
              <a:t> </a:t>
            </a:r>
            <a:r>
              <a:rPr lang="sl-SI" sz="3200" dirty="0" err="1" smtClean="0"/>
              <a:t>Dictator</a:t>
            </a:r>
            <a:r>
              <a:rPr lang="sl-SI" sz="3200" dirty="0" smtClean="0"/>
              <a:t>, režija Charles Chaplin, 1940)</a:t>
            </a:r>
            <a:r>
              <a:rPr lang="sl-SI" sz="2200" dirty="0" smtClean="0"/>
              <a:t/>
            </a:r>
            <a:br>
              <a:rPr lang="sl-SI" sz="2200" dirty="0" smtClean="0"/>
            </a:br>
            <a:r>
              <a:rPr lang="sl-SI" sz="2200" dirty="0" smtClean="0"/>
              <a:t/>
            </a:r>
            <a:br>
              <a:rPr lang="sl-SI" sz="2200" dirty="0" smtClean="0"/>
            </a:br>
            <a:r>
              <a:rPr lang="sl-SI" sz="2200" dirty="0" smtClean="0"/>
              <a:t/>
            </a:r>
            <a:br>
              <a:rPr lang="sl-SI" sz="2200" dirty="0" smtClean="0"/>
            </a:br>
            <a:r>
              <a:rPr lang="sl-SI" sz="2200" dirty="0" smtClean="0"/>
              <a:t/>
            </a:r>
            <a:br>
              <a:rPr lang="sl-SI" sz="2200" dirty="0" smtClean="0"/>
            </a:br>
            <a:r>
              <a:rPr lang="sl-SI" sz="2900" dirty="0" smtClean="0"/>
              <a:t>To je </a:t>
            </a:r>
            <a:r>
              <a:rPr lang="sl-SI" sz="2900" dirty="0"/>
              <a:t>ameriški komično-dramski </a:t>
            </a:r>
            <a:r>
              <a:rPr lang="sl-SI" sz="2900" dirty="0" smtClean="0"/>
              <a:t>film</a:t>
            </a:r>
            <a:r>
              <a:rPr lang="sl-SI" sz="2900" dirty="0"/>
              <a:t>, premierno prikazan septembra </a:t>
            </a:r>
            <a:r>
              <a:rPr lang="sl-SI" sz="2900" dirty="0">
                <a:hlinkClick r:id="rId2" tooltip="1940"/>
              </a:rPr>
              <a:t>1940</a:t>
            </a:r>
            <a:r>
              <a:rPr lang="sl-SI" sz="2900" dirty="0"/>
              <a:t>. Film je popolno avtorsko delo </a:t>
            </a:r>
            <a:r>
              <a:rPr lang="sl-SI" sz="2900" dirty="0" err="1"/>
              <a:t>Charlieja</a:t>
            </a:r>
            <a:r>
              <a:rPr lang="sl-SI" sz="2900" dirty="0"/>
              <a:t> Chaplina, ki je napisal scenarij in glasbeno podlago, ga produciral, režiral in v njem odigral glavno vlogo, kar je običajno za njegove filme. To je bil njegov prvi pravi zvočni film in tudi njegov finančno najuspešnejši film. </a:t>
            </a:r>
            <a:endParaRPr lang="sl-SI" sz="2900" dirty="0" smtClean="0"/>
          </a:p>
          <a:p>
            <a:pPr>
              <a:lnSpc>
                <a:spcPct val="150000"/>
              </a:lnSpc>
            </a:pPr>
            <a:r>
              <a:rPr lang="sl-SI" sz="2000" dirty="0" smtClean="0"/>
              <a:t/>
            </a:r>
            <a:br>
              <a:rPr lang="sl-SI" sz="2000" dirty="0" smtClean="0"/>
            </a:br>
            <a:r>
              <a:rPr lang="sl-SI" sz="3000" b="1" dirty="0">
                <a:solidFill>
                  <a:schemeClr val="accent5">
                    <a:lumMod val="75000"/>
                  </a:schemeClr>
                </a:solidFill>
              </a:rPr>
              <a:t>G</a:t>
            </a:r>
            <a:r>
              <a:rPr lang="sl-SI" sz="3000" b="1" dirty="0" smtClean="0">
                <a:solidFill>
                  <a:schemeClr val="accent5">
                    <a:lumMod val="75000"/>
                  </a:schemeClr>
                </a:solidFill>
              </a:rPr>
              <a:t>lasba: </a:t>
            </a:r>
            <a:r>
              <a:rPr lang="sl-SI" sz="3000" b="1" dirty="0" err="1" smtClean="0">
                <a:solidFill>
                  <a:schemeClr val="accent5">
                    <a:lumMod val="75000"/>
                  </a:schemeClr>
                </a:solidFill>
              </a:rPr>
              <a:t>Johannes</a:t>
            </a:r>
            <a:r>
              <a:rPr lang="sl-SI" sz="3000" b="1" dirty="0" smtClean="0">
                <a:solidFill>
                  <a:schemeClr val="accent5">
                    <a:lumMod val="75000"/>
                  </a:schemeClr>
                </a:solidFill>
              </a:rPr>
              <a:t> Brahms, Madžarski ples št. 5</a:t>
            </a:r>
            <a:endParaRPr lang="sl-SI" sz="3000" b="1" dirty="0">
              <a:solidFill>
                <a:schemeClr val="accent5">
                  <a:lumMod val="75000"/>
                </a:schemeClr>
              </a:solidFill>
            </a:endParaRPr>
          </a:p>
        </p:txBody>
      </p:sp>
      <p:sp>
        <p:nvSpPr>
          <p:cNvPr id="7" name="Pravokotnik 6"/>
          <p:cNvSpPr/>
          <p:nvPr/>
        </p:nvSpPr>
        <p:spPr>
          <a:xfrm>
            <a:off x="433109" y="6172199"/>
            <a:ext cx="5294526" cy="507831"/>
          </a:xfrm>
          <a:prstGeom prst="rect">
            <a:avLst/>
          </a:prstGeom>
        </p:spPr>
        <p:txBody>
          <a:bodyPr wrap="none">
            <a:spAutoFit/>
          </a:bodyPr>
          <a:lstStyle/>
          <a:p>
            <a:pPr fontAlgn="base">
              <a:lnSpc>
                <a:spcPct val="150000"/>
              </a:lnSpc>
              <a:spcAft>
                <a:spcPts val="0"/>
              </a:spcAft>
            </a:pPr>
            <a:r>
              <a:rPr lang="sl-SI" u="sng" dirty="0">
                <a:solidFill>
                  <a:srgbClr val="0070C0"/>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https://www.youtube.com/watch?v=beika6qENYU</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The Great Dictator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98" y="119021"/>
            <a:ext cx="6350759" cy="6633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291" y="5592463"/>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Pravokotnik 1"/>
          <p:cNvSpPr/>
          <p:nvPr/>
        </p:nvSpPr>
        <p:spPr>
          <a:xfrm>
            <a:off x="129560" y="1405720"/>
            <a:ext cx="5598075" cy="3490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290253" y="280241"/>
            <a:ext cx="6419896" cy="6397398"/>
          </a:xfrm>
        </p:spPr>
        <p:txBody>
          <a:bodyPr>
            <a:normAutofit/>
          </a:bodyPr>
          <a:lstStyle/>
          <a:p>
            <a:r>
              <a:rPr lang="sl-SI" sz="3200" b="1" dirty="0" smtClean="0"/>
              <a:t>2. film</a:t>
            </a:r>
            <a:r>
              <a:rPr lang="sl-SI" sz="3200" b="1" dirty="0"/>
              <a:t>: </a:t>
            </a:r>
            <a:r>
              <a:rPr lang="sl-SI" sz="3200" b="1" dirty="0" smtClean="0"/>
              <a:t>Miki miška - Dirigent </a:t>
            </a:r>
            <a:r>
              <a:rPr lang="sl-SI" b="1" dirty="0" smtClean="0"/>
              <a:t> </a:t>
            </a:r>
            <a:br>
              <a:rPr lang="sl-SI" b="1" dirty="0" smtClean="0"/>
            </a:br>
            <a:r>
              <a:rPr lang="sl-SI" b="1" dirty="0" smtClean="0"/>
              <a:t>                       </a:t>
            </a:r>
            <a:r>
              <a:rPr lang="sl-SI" sz="2400" b="1" dirty="0" smtClean="0"/>
              <a:t>režija </a:t>
            </a:r>
            <a:r>
              <a:rPr lang="sl-SI" sz="2400" dirty="0" smtClean="0"/>
              <a:t>Walt Disney </a:t>
            </a:r>
            <a:r>
              <a:rPr lang="sl-SI" sz="2400" b="1" dirty="0"/>
              <a:t>(</a:t>
            </a:r>
            <a:r>
              <a:rPr lang="sl-SI" sz="2400" b="1" dirty="0" smtClean="0"/>
              <a:t>1928)</a:t>
            </a:r>
            <a:br>
              <a:rPr lang="sl-SI" sz="2400" b="1" dirty="0" smtClean="0"/>
            </a:br>
            <a:r>
              <a:rPr lang="sl-SI" sz="3500" dirty="0"/>
              <a:t> </a:t>
            </a:r>
            <a:r>
              <a:rPr lang="sl-SI" sz="3500" dirty="0" smtClean="0"/>
              <a:t/>
            </a:r>
            <a:br>
              <a:rPr lang="sl-SI" sz="3500" dirty="0" smtClean="0"/>
            </a:br>
            <a:r>
              <a:rPr lang="sl-SI" b="1" dirty="0"/>
              <a:t>Miki Miška</a:t>
            </a:r>
            <a:r>
              <a:rPr lang="sl-SI" dirty="0"/>
              <a:t> je najbolj </a:t>
            </a:r>
            <a:r>
              <a:rPr lang="sl-SI" dirty="0" smtClean="0"/>
              <a:t>znan </a:t>
            </a:r>
            <a:r>
              <a:rPr lang="sl-SI" dirty="0"/>
              <a:t>junak stripov in </a:t>
            </a:r>
            <a:r>
              <a:rPr lang="sl-SI" dirty="0" smtClean="0"/>
              <a:t>animiranih </a:t>
            </a:r>
            <a:r>
              <a:rPr lang="sl-SI" dirty="0"/>
              <a:t>filmov Walta </a:t>
            </a:r>
            <a:r>
              <a:rPr lang="sl-SI" dirty="0" err="1"/>
              <a:t>Disneya</a:t>
            </a:r>
            <a:r>
              <a:rPr lang="sl-SI" dirty="0"/>
              <a:t>, ki je postal tudi ikona </a:t>
            </a:r>
            <a:r>
              <a:rPr lang="sl-SI" dirty="0" smtClean="0"/>
              <a:t>studia.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endParaRPr lang="sl-SI" dirty="0" smtClean="0"/>
          </a:p>
          <a:p>
            <a:pPr marL="514350" indent="-514350">
              <a:buAutoNum type="arabicPeriod"/>
            </a:pPr>
            <a:endParaRPr lang="sl-SI" dirty="0" smtClean="0"/>
          </a:p>
          <a:p>
            <a:r>
              <a:rPr lang="sl-SI" dirty="0" smtClean="0"/>
              <a:t>Podjetje </a:t>
            </a:r>
            <a:r>
              <a:rPr lang="sl-SI" dirty="0"/>
              <a:t>Disney je za Mikijev rojstni dan določilo 18. </a:t>
            </a:r>
            <a:r>
              <a:rPr lang="sl-SI" dirty="0" smtClean="0"/>
              <a:t>november 1928. V </a:t>
            </a:r>
            <a:r>
              <a:rPr lang="sl-SI" dirty="0"/>
              <a:t>Sloveniji se </a:t>
            </a:r>
            <a:r>
              <a:rPr lang="sl-SI" dirty="0" smtClean="0"/>
              <a:t>je ta junak </a:t>
            </a:r>
            <a:r>
              <a:rPr lang="sl-SI" dirty="0"/>
              <a:t>pojavil že kmalu po </a:t>
            </a:r>
            <a:r>
              <a:rPr lang="sl-SI" dirty="0" smtClean="0"/>
              <a:t>premieri. V </a:t>
            </a:r>
            <a:r>
              <a:rPr lang="sl-SI" dirty="0"/>
              <a:t>stripu se v Sloveniji prvič pojavi v časniku </a:t>
            </a:r>
            <a:r>
              <a:rPr lang="sl-SI" dirty="0" smtClean="0"/>
              <a:t>Jutro leta 1930.</a:t>
            </a:r>
            <a:endParaRPr lang="sl-SI" dirty="0"/>
          </a:p>
        </p:txBody>
      </p:sp>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23" y="616225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Pravokotnik 1"/>
          <p:cNvSpPr/>
          <p:nvPr/>
        </p:nvSpPr>
        <p:spPr>
          <a:xfrm>
            <a:off x="387358" y="5281697"/>
            <a:ext cx="7433477" cy="954107"/>
          </a:xfrm>
          <a:prstGeom prst="rect">
            <a:avLst/>
          </a:prstGeom>
        </p:spPr>
        <p:txBody>
          <a:bodyPr wrap="square">
            <a:spAutoFit/>
          </a:bodyPr>
          <a:lstStyle/>
          <a:p>
            <a:r>
              <a:rPr lang="sl-SI" sz="2800" dirty="0"/>
              <a:t>Glasba: </a:t>
            </a:r>
            <a:r>
              <a:rPr lang="sl-SI" sz="2800" b="1" dirty="0" err="1" smtClean="0">
                <a:solidFill>
                  <a:schemeClr val="accent5">
                    <a:lumMod val="75000"/>
                  </a:schemeClr>
                </a:solidFill>
              </a:rPr>
              <a:t>Johannes</a:t>
            </a:r>
            <a:r>
              <a:rPr lang="sl-SI" sz="2800" b="1" dirty="0" smtClean="0">
                <a:solidFill>
                  <a:schemeClr val="accent5">
                    <a:lumMod val="75000"/>
                  </a:schemeClr>
                </a:solidFill>
              </a:rPr>
              <a:t> Brahms </a:t>
            </a:r>
            <a:br>
              <a:rPr lang="sl-SI" sz="2800" b="1" dirty="0" smtClean="0">
                <a:solidFill>
                  <a:schemeClr val="accent5">
                    <a:lumMod val="75000"/>
                  </a:schemeClr>
                </a:solidFill>
              </a:rPr>
            </a:br>
            <a:r>
              <a:rPr lang="sl-SI" sz="2800" b="1" dirty="0" smtClean="0">
                <a:solidFill>
                  <a:schemeClr val="accent5">
                    <a:lumMod val="75000"/>
                  </a:schemeClr>
                </a:solidFill>
              </a:rPr>
              <a:t>             Uspavanka</a:t>
            </a:r>
            <a:endParaRPr lang="sl-SI" b="1" dirty="0">
              <a:solidFill>
                <a:schemeClr val="accent5">
                  <a:lumMod val="75000"/>
                </a:schemeClr>
              </a:solidFill>
            </a:endParaRPr>
          </a:p>
        </p:txBody>
      </p:sp>
      <p:sp>
        <p:nvSpPr>
          <p:cNvPr id="3" name="Pravokotnik 2"/>
          <p:cNvSpPr/>
          <p:nvPr/>
        </p:nvSpPr>
        <p:spPr>
          <a:xfrm>
            <a:off x="1415759" y="6287444"/>
            <a:ext cx="6405076" cy="338554"/>
          </a:xfrm>
          <a:prstGeom prst="rect">
            <a:avLst/>
          </a:prstGeom>
        </p:spPr>
        <p:txBody>
          <a:bodyPr wrap="square">
            <a:spAutoFit/>
          </a:bodyPr>
          <a:lstStyle/>
          <a:p>
            <a:r>
              <a:rPr lang="sl-SI"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https://www.youtube.com/watch?v=dWLhKS6q8Ck&amp;t=19s</a:t>
            </a:r>
            <a:r>
              <a:rPr lang="sl-SI" sz="1600" dirty="0">
                <a:latin typeface="Tahoma" panose="020B0604030504040204" pitchFamily="34" charset="0"/>
                <a:ea typeface="Calibri" panose="020F0502020204030204" pitchFamily="34" charset="0"/>
                <a:cs typeface="Times New Roman" panose="02020603050405020304" pitchFamily="18" charset="0"/>
              </a:rPr>
              <a:t> </a:t>
            </a:r>
            <a:endParaRPr lang="sl-SI" sz="1600" dirty="0"/>
          </a:p>
        </p:txBody>
      </p:sp>
      <p:pic>
        <p:nvPicPr>
          <p:cNvPr id="1028" name="Picture 4" descr="Disney mickey mouse franc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990" y="1390192"/>
            <a:ext cx="5004687" cy="5172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ney will pause production of some live films amid coronavirus pandemic -  C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2695" y="2124319"/>
            <a:ext cx="3586682" cy="2065545"/>
          </a:xfrm>
          <a:prstGeom prst="rect">
            <a:avLst/>
          </a:prstGeom>
          <a:noFill/>
          <a:extLst>
            <a:ext uri="{909E8E84-426E-40DD-AFC4-6F175D3DCCD1}">
              <a14:hiddenFill xmlns:a14="http://schemas.microsoft.com/office/drawing/2010/main">
                <a:solidFill>
                  <a:srgbClr val="FFFFFF"/>
                </a:solidFill>
              </a14:hiddenFill>
            </a:ext>
          </a:extLst>
        </p:spPr>
      </p:pic>
      <p:sp>
        <p:nvSpPr>
          <p:cNvPr id="17" name="Pravokotnik 16"/>
          <p:cNvSpPr/>
          <p:nvPr/>
        </p:nvSpPr>
        <p:spPr>
          <a:xfrm>
            <a:off x="206091" y="1405871"/>
            <a:ext cx="6588219" cy="383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19294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381969" y="371904"/>
            <a:ext cx="5489442" cy="5933367"/>
          </a:xfrm>
        </p:spPr>
        <p:txBody>
          <a:bodyPr>
            <a:normAutofit fontScale="92500"/>
          </a:bodyPr>
          <a:lstStyle/>
          <a:p>
            <a:r>
              <a:rPr lang="sl-SI" sz="3200" b="1" dirty="0"/>
              <a:t>3</a:t>
            </a:r>
            <a:r>
              <a:rPr lang="sl-SI" sz="3200" b="1" dirty="0" smtClean="0"/>
              <a:t>. film: </a:t>
            </a:r>
            <a:r>
              <a:rPr lang="sl-SI" sz="3200" b="1" dirty="0" err="1" smtClean="0">
                <a:solidFill>
                  <a:schemeClr val="accent5">
                    <a:lumMod val="75000"/>
                  </a:schemeClr>
                </a:solidFill>
              </a:rPr>
              <a:t>Amadeus</a:t>
            </a:r>
            <a:r>
              <a:rPr lang="sl-SI" sz="3200" b="1" dirty="0" smtClean="0"/>
              <a:t> </a:t>
            </a:r>
            <a:br>
              <a:rPr lang="sl-SI" sz="3200" b="1" dirty="0" smtClean="0"/>
            </a:br>
            <a:r>
              <a:rPr lang="sl-SI" sz="2000" b="1" dirty="0" smtClean="0"/>
              <a:t>(</a:t>
            </a:r>
            <a:r>
              <a:rPr lang="sl-SI" sz="2600" b="1" dirty="0" err="1" smtClean="0"/>
              <a:t>Amadeus</a:t>
            </a:r>
            <a:r>
              <a:rPr lang="sl-SI" sz="2600" b="1" dirty="0" smtClean="0"/>
              <a:t>, režija Miloš Forman, 1984)</a:t>
            </a:r>
            <a:br>
              <a:rPr lang="sl-SI" sz="2600" b="1" dirty="0" smtClean="0"/>
            </a:br>
            <a:r>
              <a:rPr lang="sl-SI" sz="3200" b="1" dirty="0" smtClean="0"/>
              <a:t/>
            </a:r>
            <a:br>
              <a:rPr lang="sl-SI" sz="3200" b="1" dirty="0" smtClean="0"/>
            </a:br>
            <a:r>
              <a:rPr lang="sl-SI" b="1" i="1" dirty="0" err="1"/>
              <a:t>Amadeus</a:t>
            </a:r>
            <a:r>
              <a:rPr lang="sl-SI" dirty="0"/>
              <a:t> je </a:t>
            </a:r>
            <a:r>
              <a:rPr lang="sl-SI" dirty="0" smtClean="0"/>
              <a:t>zgodovinski</a:t>
            </a:r>
            <a:r>
              <a:rPr lang="sl-SI" dirty="0"/>
              <a:t> </a:t>
            </a:r>
            <a:r>
              <a:rPr lang="sl-SI" dirty="0" smtClean="0"/>
              <a:t>film</a:t>
            </a:r>
            <a:r>
              <a:rPr lang="sl-SI" dirty="0"/>
              <a:t> iz leta 1984, ki prikazuje izmišljeno </a:t>
            </a:r>
            <a:r>
              <a:rPr lang="sl-SI" dirty="0" smtClean="0"/>
              <a:t>življenje skladatelja</a:t>
            </a:r>
            <a:r>
              <a:rPr lang="sl-SI" dirty="0"/>
              <a:t> Wolfganga </a:t>
            </a:r>
            <a:r>
              <a:rPr lang="sl-SI" dirty="0" err="1"/>
              <a:t>Amadeusa</a:t>
            </a:r>
            <a:r>
              <a:rPr lang="sl-SI" dirty="0"/>
              <a:t> Mozarta. Mozartova glasba tudi prevladuje v glasbeni podlagi </a:t>
            </a:r>
            <a:r>
              <a:rPr lang="sl-SI" dirty="0" smtClean="0"/>
              <a:t>filma, kar imenujemo „</a:t>
            </a:r>
            <a:r>
              <a:rPr lang="sl-SI" dirty="0" err="1" smtClean="0"/>
              <a:t>sountrack</a:t>
            </a:r>
            <a:r>
              <a:rPr lang="sl-SI" dirty="0" smtClean="0"/>
              <a:t>“. </a:t>
            </a:r>
            <a:endParaRPr lang="sl-SI" dirty="0"/>
          </a:p>
          <a:p>
            <a:r>
              <a:rPr lang="sl-SI" dirty="0"/>
              <a:t>Film  se je izkazal za uspešnico in prinesel 90 milijonov USD prihodka po svetu ob 18-milijonskem proračunu. Kritiki ga označujejo za enega najboljših filmov vseh časov, nominiran je bil za 53 filmskih nagrad in jih prejel 40, tudi osem oskarjev (mdr. za najboljši film) ter po štiri nagrade BAFTA in zlati globus. Leta 1998 ga je Ameriški filmski inštitut uvrstil na 53. mesto </a:t>
            </a:r>
            <a:r>
              <a:rPr lang="sl-SI" dirty="0" smtClean="0"/>
              <a:t>stotih </a:t>
            </a:r>
            <a:r>
              <a:rPr lang="sl-SI" dirty="0"/>
              <a:t>najboljših ameriških filmov vseh časov. </a:t>
            </a:r>
            <a:r>
              <a:rPr lang="sl-SI" dirty="0" smtClean="0"/>
              <a:t/>
            </a:r>
            <a:br>
              <a:rPr lang="sl-SI" dirty="0" smtClean="0"/>
            </a:br>
            <a:r>
              <a:rPr lang="sl-SI" sz="3200" b="1" dirty="0" smtClean="0"/>
              <a:t/>
            </a:r>
            <a:br>
              <a:rPr lang="sl-SI" sz="3200" b="1" dirty="0" smtClean="0"/>
            </a:br>
            <a:r>
              <a:rPr lang="sl-SI" sz="3200" b="1" dirty="0" smtClean="0">
                <a:latin typeface="Arial Narrow" panose="020B0606020202030204" pitchFamily="34" charset="0"/>
              </a:rPr>
              <a:t>Glasba: </a:t>
            </a:r>
            <a:r>
              <a:rPr lang="sl-SI" sz="3200" b="1" dirty="0" smtClean="0">
                <a:solidFill>
                  <a:schemeClr val="accent5">
                    <a:lumMod val="75000"/>
                  </a:schemeClr>
                </a:solidFill>
                <a:latin typeface="Arial Narrow" panose="020B0606020202030204" pitchFamily="34" charset="0"/>
              </a:rPr>
              <a:t>Wolfgang </a:t>
            </a:r>
            <a:r>
              <a:rPr lang="sl-SI" sz="3200" b="1" dirty="0" err="1" smtClean="0">
                <a:solidFill>
                  <a:schemeClr val="accent5">
                    <a:lumMod val="75000"/>
                  </a:schemeClr>
                </a:solidFill>
                <a:latin typeface="Arial Narrow" panose="020B0606020202030204" pitchFamily="34" charset="0"/>
              </a:rPr>
              <a:t>Amadeus</a:t>
            </a:r>
            <a:r>
              <a:rPr lang="sl-SI" sz="3200" b="1" dirty="0" smtClean="0">
                <a:solidFill>
                  <a:schemeClr val="accent5">
                    <a:lumMod val="75000"/>
                  </a:schemeClr>
                </a:solidFill>
                <a:latin typeface="Arial Narrow" panose="020B0606020202030204" pitchFamily="34" charset="0"/>
              </a:rPr>
              <a:t> Mozart</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Opera Čarobna piščal, </a:t>
            </a:r>
            <a:r>
              <a:rPr lang="sl-SI" sz="2600" dirty="0" smtClean="0">
                <a:solidFill>
                  <a:schemeClr val="accent5">
                    <a:lumMod val="75000"/>
                  </a:schemeClr>
                </a:solidFill>
                <a:latin typeface="Arial Narrow" panose="020B0606020202030204" pitchFamily="34" charset="0"/>
              </a:rPr>
              <a:t>arija Kraljice noči.</a:t>
            </a:r>
            <a:endParaRPr lang="sl-SI" sz="3200" dirty="0" smtClean="0">
              <a:solidFill>
                <a:schemeClr val="accent5">
                  <a:lumMod val="75000"/>
                </a:schemeClr>
              </a:solidFill>
              <a:latin typeface="Arial Narrow" panose="020B0606020202030204" pitchFamily="34" charset="0"/>
            </a:endParaRPr>
          </a:p>
          <a:p>
            <a:pPr>
              <a:lnSpc>
                <a:spcPct val="150000"/>
              </a:lnSpc>
              <a:spcBef>
                <a:spcPts val="0"/>
              </a:spcBef>
            </a:pPr>
            <a:endParaRPr lang="sl-SI" sz="3200" dirty="0"/>
          </a:p>
        </p:txBody>
      </p:sp>
      <p:sp>
        <p:nvSpPr>
          <p:cNvPr id="5" name="Pravokotnik 4"/>
          <p:cNvSpPr/>
          <p:nvPr/>
        </p:nvSpPr>
        <p:spPr>
          <a:xfrm>
            <a:off x="951489" y="6274137"/>
            <a:ext cx="5437194" cy="369332"/>
          </a:xfrm>
          <a:prstGeom prst="rect">
            <a:avLst/>
          </a:prstGeom>
        </p:spPr>
        <p:txBody>
          <a:bodyPr wrap="none">
            <a:spAutoFit/>
          </a:bodyPr>
          <a:lstStyle/>
          <a:p>
            <a:r>
              <a:rPr lang="sl-SI" dirty="0" smtClean="0">
                <a:hlinkClick r:id="rId2"/>
              </a:rPr>
              <a:t>https://www.youtube.com/watch?v=5wfp8EB179g</a:t>
            </a:r>
            <a:r>
              <a:rPr lang="sl-SI" dirty="0" smtClean="0"/>
              <a:t> </a:t>
            </a:r>
            <a:endParaRPr lang="sl-SI" dirty="0"/>
          </a:p>
        </p:txBody>
      </p:sp>
      <p:pic>
        <p:nvPicPr>
          <p:cNvPr id="35842" name="Picture 2" descr="Film 5000 - Reviews - Amadeus (1984)"/>
          <p:cNvPicPr>
            <a:picLocks noChangeAspect="1" noChangeArrowheads="1"/>
          </p:cNvPicPr>
          <p:nvPr/>
        </p:nvPicPr>
        <p:blipFill>
          <a:blip r:embed="rId3" cstate="print"/>
          <a:srcRect/>
          <a:stretch>
            <a:fillRect/>
          </a:stretch>
        </p:blipFill>
        <p:spPr bwMode="auto">
          <a:xfrm>
            <a:off x="6141492" y="218364"/>
            <a:ext cx="5818495" cy="6425105"/>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53" y="617320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194736" y="1475943"/>
            <a:ext cx="5811715" cy="3332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6730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49" y="139880"/>
            <a:ext cx="6419896" cy="6397398"/>
          </a:xfrm>
        </p:spPr>
        <p:txBody>
          <a:bodyPr>
            <a:normAutofit/>
          </a:bodyPr>
          <a:lstStyle/>
          <a:p>
            <a:r>
              <a:rPr lang="sl-SI" sz="3200" b="1" dirty="0"/>
              <a:t>4</a:t>
            </a:r>
            <a:r>
              <a:rPr lang="sl-SI" sz="3200" b="1" dirty="0" smtClean="0"/>
              <a:t>. film</a:t>
            </a:r>
            <a:r>
              <a:rPr lang="sl-SI" sz="3200" b="1" dirty="0"/>
              <a:t>: </a:t>
            </a:r>
            <a:r>
              <a:rPr lang="sl-SI" sz="3200" b="1" dirty="0" smtClean="0"/>
              <a:t>Mačji koncert </a:t>
            </a:r>
            <a:r>
              <a:rPr lang="sl-SI" b="1" dirty="0" smtClean="0"/>
              <a:t>(</a:t>
            </a:r>
            <a:r>
              <a:rPr lang="sl-SI" b="1" dirty="0" err="1" smtClean="0"/>
              <a:t>The</a:t>
            </a:r>
            <a:r>
              <a:rPr lang="sl-SI" b="1" dirty="0" smtClean="0"/>
              <a:t> </a:t>
            </a:r>
            <a:r>
              <a:rPr lang="sl-SI" b="1" dirty="0" err="1" smtClean="0"/>
              <a:t>Cat</a:t>
            </a:r>
            <a:r>
              <a:rPr lang="sl-SI" b="1" dirty="0" smtClean="0"/>
              <a:t> </a:t>
            </a:r>
            <a:r>
              <a:rPr lang="sl-SI" b="1" dirty="0" err="1" smtClean="0"/>
              <a:t>Concerto</a:t>
            </a:r>
            <a:r>
              <a:rPr lang="sl-SI" b="1" dirty="0" smtClean="0"/>
              <a:t>, </a:t>
            </a:r>
            <a:br>
              <a:rPr lang="sl-SI" b="1" dirty="0" smtClean="0"/>
            </a:br>
            <a:r>
              <a:rPr lang="sl-SI" sz="2400" b="1" dirty="0" smtClean="0"/>
              <a:t>režija </a:t>
            </a:r>
            <a:r>
              <a:rPr lang="sl-SI" sz="2400" dirty="0" smtClean="0"/>
              <a:t>William </a:t>
            </a:r>
            <a:r>
              <a:rPr lang="sl-SI" sz="2400" dirty="0" err="1" smtClean="0"/>
              <a:t>Hanna</a:t>
            </a:r>
            <a:r>
              <a:rPr lang="sl-SI" sz="2400" dirty="0" smtClean="0"/>
              <a:t> </a:t>
            </a:r>
            <a:r>
              <a:rPr lang="sl-SI" sz="2400" dirty="0"/>
              <a:t>in </a:t>
            </a:r>
            <a:r>
              <a:rPr lang="sl-SI" sz="2400" dirty="0" smtClean="0"/>
              <a:t>Joseph Barbara </a:t>
            </a:r>
            <a:r>
              <a:rPr lang="sl-SI" sz="2400" b="1" dirty="0"/>
              <a:t>(</a:t>
            </a:r>
            <a:r>
              <a:rPr lang="sl-SI" sz="2400" b="1" dirty="0" smtClean="0"/>
              <a:t>1947)</a:t>
            </a:r>
            <a:br>
              <a:rPr lang="sl-SI" sz="2400" b="1" dirty="0" smtClean="0"/>
            </a:br>
            <a:r>
              <a:rPr lang="sl-SI" sz="3500" dirty="0"/>
              <a:t> </a:t>
            </a:r>
            <a:r>
              <a:rPr lang="sl-SI" sz="3500" dirty="0" smtClean="0"/>
              <a:t/>
            </a:r>
            <a:br>
              <a:rPr lang="sl-SI" sz="3500" dirty="0" smtClean="0"/>
            </a:br>
            <a:r>
              <a:rPr lang="sl-SI" sz="2000" dirty="0" smtClean="0"/>
              <a:t>Risanka prikazuje večno tekmovalnost med mačkom Tomom in miškom </a:t>
            </a:r>
            <a:r>
              <a:rPr lang="sl-SI" sz="2000" dirty="0" err="1" smtClean="0"/>
              <a:t>Jerryem</a:t>
            </a:r>
            <a:r>
              <a:rPr lang="sl-SI" sz="2000" dirty="0" smtClean="0"/>
              <a:t>. Tom je pripravil klavirski koncert, a pri tem zmotil miška </a:t>
            </a:r>
            <a:r>
              <a:rPr lang="sl-SI" sz="2000" dirty="0" err="1" smtClean="0"/>
              <a:t>Jerrya</a:t>
            </a:r>
            <a:r>
              <a:rPr lang="sl-SI" sz="2000" dirty="0" smtClean="0"/>
              <a:t> pri njegovem počitku. V filmu je ob znani skladbi Franza Liszta prikazana odlična povezava in usklajenost glasbe </a:t>
            </a:r>
            <a:br>
              <a:rPr lang="sl-SI" sz="2000" dirty="0" smtClean="0"/>
            </a:br>
            <a:r>
              <a:rPr lang="sl-SI" sz="2000" dirty="0" smtClean="0"/>
              <a:t>in slike na filmu, čemur pravimo </a:t>
            </a:r>
            <a:r>
              <a:rPr lang="sl-SI" sz="2000" dirty="0" smtClean="0">
                <a:solidFill>
                  <a:srgbClr val="FF0000"/>
                </a:solidFill>
              </a:rPr>
              <a:t>sinhronizacija</a:t>
            </a:r>
            <a:r>
              <a:rPr lang="sl-SI" sz="2000" dirty="0" smtClean="0"/>
              <a:t>.</a:t>
            </a:r>
          </a:p>
          <a:p>
            <a:r>
              <a:rPr lang="sl-SI" sz="2800" dirty="0" smtClean="0"/>
              <a:t>Glasba: </a:t>
            </a:r>
            <a:r>
              <a:rPr lang="sl-SI" sz="2400" dirty="0" smtClean="0"/>
              <a:t>Franz </a:t>
            </a:r>
            <a:r>
              <a:rPr lang="sl-SI" sz="2400" dirty="0"/>
              <a:t>Liszt: </a:t>
            </a:r>
            <a:r>
              <a:rPr lang="sl-SI" sz="2400" b="1" dirty="0"/>
              <a:t>Madžarska </a:t>
            </a:r>
            <a:r>
              <a:rPr lang="sl-SI" sz="2400" b="1" dirty="0" smtClean="0"/>
              <a:t>rapsodija</a:t>
            </a:r>
            <a:br>
              <a:rPr lang="sl-SI" sz="2400" b="1" dirty="0" smtClean="0"/>
            </a:br>
            <a:endParaRPr lang="sl-SI" sz="3200" dirty="0"/>
          </a:p>
        </p:txBody>
      </p:sp>
      <p:pic>
        <p:nvPicPr>
          <p:cNvPr id="4100" name="Picture 4" descr="The Cat Concerto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326" y="139880"/>
            <a:ext cx="4646704" cy="6577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46" y="3633380"/>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17" y="593696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355857" y="1329946"/>
            <a:ext cx="7007469" cy="1802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Ograda besedila 3"/>
          <p:cNvSpPr txBox="1">
            <a:spLocks/>
          </p:cNvSpPr>
          <p:nvPr/>
        </p:nvSpPr>
        <p:spPr>
          <a:xfrm>
            <a:off x="1626183" y="3691123"/>
            <a:ext cx="6419896" cy="52199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4"/>
              </a:rPr>
              <a:t>https://www.youtube.com/watch?v=QpEfHVFilRc</a:t>
            </a:r>
            <a:endParaRPr lang="sl-SI" sz="3200" dirty="0"/>
          </a:p>
        </p:txBody>
      </p:sp>
      <p:sp>
        <p:nvSpPr>
          <p:cNvPr id="10" name="Ograda besedila 3"/>
          <p:cNvSpPr txBox="1">
            <a:spLocks/>
          </p:cNvSpPr>
          <p:nvPr/>
        </p:nvSpPr>
        <p:spPr>
          <a:xfrm>
            <a:off x="602617" y="4285151"/>
            <a:ext cx="6419896" cy="1473811"/>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dirty="0" smtClean="0"/>
              <a:t>Ta risanka je s svojo močjo glasbe odločilno vplivala na danes znanega pianista Lang </a:t>
            </a:r>
            <a:r>
              <a:rPr lang="sl-SI" dirty="0" err="1" smtClean="0"/>
              <a:t>Lang</a:t>
            </a:r>
            <a:r>
              <a:rPr lang="sl-SI" dirty="0" smtClean="0"/>
              <a:t>, ki se je rodil v Kitajski. To risanko je velikokrat gledal kot otrok. Lang je dejal, da ga je prav ta prvi stik s klasično glasbo spodbudil k učenju klavirja. Danes je svetovno znan pianist. Oglej si ga na koncertu, kako izvaja isto skladbo, kot pianist Tom v risanki.   </a:t>
            </a:r>
            <a:endParaRPr lang="sl-SI" sz="3200" dirty="0"/>
          </a:p>
        </p:txBody>
      </p:sp>
      <p:sp>
        <p:nvSpPr>
          <p:cNvPr id="11" name="Ograda besedila 3"/>
          <p:cNvSpPr txBox="1">
            <a:spLocks/>
          </p:cNvSpPr>
          <p:nvPr/>
        </p:nvSpPr>
        <p:spPr>
          <a:xfrm>
            <a:off x="1626183" y="5959489"/>
            <a:ext cx="6419896" cy="5294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5"/>
              </a:rPr>
              <a:t>https://www.youtube.com/watch?v=6oGEN7oS2z4</a:t>
            </a:r>
            <a:endParaRPr lang="sl-SI" sz="3200" dirty="0"/>
          </a:p>
        </p:txBody>
      </p:sp>
      <p:sp>
        <p:nvSpPr>
          <p:cNvPr id="12" name="Pravokotnik 11"/>
          <p:cNvSpPr/>
          <p:nvPr/>
        </p:nvSpPr>
        <p:spPr>
          <a:xfrm>
            <a:off x="308830" y="4283354"/>
            <a:ext cx="7007469" cy="2400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7450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298572" y="446863"/>
            <a:ext cx="6346709" cy="5352356"/>
          </a:xfrm>
        </p:spPr>
        <p:txBody>
          <a:bodyPr>
            <a:normAutofit lnSpcReduction="10000"/>
          </a:bodyPr>
          <a:lstStyle/>
          <a:p>
            <a:r>
              <a:rPr lang="sl-SI" sz="3200" b="1" dirty="0"/>
              <a:t>5</a:t>
            </a:r>
            <a:r>
              <a:rPr lang="sl-SI" sz="3200" b="1" dirty="0" smtClean="0"/>
              <a:t>. film</a:t>
            </a:r>
            <a:r>
              <a:rPr lang="sl-SI" sz="3200" b="1" dirty="0"/>
              <a:t>: </a:t>
            </a:r>
            <a:r>
              <a:rPr lang="sl-SI" sz="3500" b="1" dirty="0" smtClean="0"/>
              <a:t>Odiseja </a:t>
            </a:r>
            <a:r>
              <a:rPr lang="sl-SI" sz="3500" b="1" dirty="0"/>
              <a:t>2001</a:t>
            </a:r>
            <a:r>
              <a:rPr lang="sl-SI" sz="3500" dirty="0"/>
              <a:t> </a:t>
            </a:r>
            <a:r>
              <a:rPr lang="sl-SI" sz="3500" dirty="0" smtClean="0"/>
              <a:t/>
            </a:r>
            <a:br>
              <a:rPr lang="sl-SI" sz="3500" dirty="0" smtClean="0"/>
            </a:br>
            <a:r>
              <a:rPr lang="sl-SI" sz="2200" dirty="0" smtClean="0"/>
              <a:t>(A </a:t>
            </a:r>
            <a:r>
              <a:rPr lang="sl-SI" sz="2200" dirty="0" err="1"/>
              <a:t>Space</a:t>
            </a:r>
            <a:r>
              <a:rPr lang="sl-SI" sz="2200" dirty="0"/>
              <a:t> </a:t>
            </a:r>
            <a:r>
              <a:rPr lang="sl-SI" sz="2200" dirty="0" err="1" smtClean="0"/>
              <a:t>Odyssey</a:t>
            </a:r>
            <a:r>
              <a:rPr lang="sl-SI" sz="2200" dirty="0" smtClean="0"/>
              <a:t>, režija </a:t>
            </a:r>
            <a:r>
              <a:rPr lang="sl-SI" sz="2200" dirty="0"/>
              <a:t>Stanley </a:t>
            </a:r>
            <a:r>
              <a:rPr lang="sl-SI" sz="2200" dirty="0" smtClean="0"/>
              <a:t>Kubrick (1968)</a:t>
            </a:r>
            <a:r>
              <a:rPr lang="sl-SI" dirty="0" smtClean="0"/>
              <a:t/>
            </a:r>
            <a:br>
              <a:rPr lang="sl-SI" dirty="0" smtClean="0"/>
            </a:br>
            <a:r>
              <a:rPr lang="sl-SI" dirty="0"/>
              <a:t/>
            </a:r>
            <a:br>
              <a:rPr lang="sl-SI" dirty="0"/>
            </a:br>
            <a:r>
              <a:rPr lang="sl-SI" dirty="0"/>
              <a:t>Z</a:t>
            </a:r>
            <a:r>
              <a:rPr lang="sl-SI" dirty="0" smtClean="0"/>
              <a:t>nanstveno </a:t>
            </a:r>
            <a:r>
              <a:rPr lang="sl-SI" dirty="0"/>
              <a:t>fantastični film, posnet po istoimenskem </a:t>
            </a:r>
            <a:r>
              <a:rPr lang="sl-SI" dirty="0" smtClean="0"/>
              <a:t>romanu Arthurja </a:t>
            </a:r>
            <a:r>
              <a:rPr lang="sl-SI" dirty="0"/>
              <a:t>Charlesa </a:t>
            </a:r>
            <a:r>
              <a:rPr lang="sl-SI" dirty="0" err="1"/>
              <a:t>Clarkea</a:t>
            </a:r>
            <a:r>
              <a:rPr lang="sl-SI" dirty="0"/>
              <a:t>. Film </a:t>
            </a:r>
            <a:r>
              <a:rPr lang="sl-SI" dirty="0" smtClean="0"/>
              <a:t>prikazuje razvoj človeka, tehnologijo, umetno inteligenco </a:t>
            </a:r>
            <a:r>
              <a:rPr lang="sl-SI" dirty="0"/>
              <a:t>in zunajzemeljsko življenje. Znan je predvsem po začetkih posebnih učinkov v filmski industriji, pogosto neresničnih prizorih in </a:t>
            </a:r>
            <a:r>
              <a:rPr lang="sl-SI" dirty="0" smtClean="0"/>
              <a:t>malo </a:t>
            </a:r>
            <a:r>
              <a:rPr lang="sl-SI" dirty="0"/>
              <a:t>besedila (dialoga). </a:t>
            </a:r>
          </a:p>
          <a:p>
            <a:r>
              <a:rPr lang="sl-SI" dirty="0" smtClean="0"/>
              <a:t>Leta </a:t>
            </a:r>
            <a:r>
              <a:rPr lang="sl-SI" dirty="0"/>
              <a:t>2002 so </a:t>
            </a:r>
            <a:r>
              <a:rPr lang="sl-SI" dirty="0" smtClean="0"/>
              <a:t>film </a:t>
            </a:r>
            <a:r>
              <a:rPr lang="sl-SI" dirty="0"/>
              <a:t>kritiki revije </a:t>
            </a:r>
            <a:r>
              <a:rPr lang="sl-SI" dirty="0" err="1"/>
              <a:t>Sight</a:t>
            </a:r>
            <a:r>
              <a:rPr lang="sl-SI" dirty="0"/>
              <a:t> &amp; </a:t>
            </a:r>
            <a:r>
              <a:rPr lang="sl-SI" dirty="0" err="1"/>
              <a:t>Sound</a:t>
            </a:r>
            <a:r>
              <a:rPr lang="sl-SI" dirty="0"/>
              <a:t> uvrstili med deset najboljših vseh časov. Nominiran je bil za štiri oskarje, prejel pa enega za vizualne učinke.</a:t>
            </a:r>
          </a:p>
          <a:p>
            <a:pPr fontAlgn="base"/>
            <a:r>
              <a:rPr lang="sl-SI" dirty="0"/>
              <a:t> </a:t>
            </a:r>
            <a:r>
              <a:rPr lang="sl-SI" dirty="0" smtClean="0"/>
              <a:t/>
            </a:r>
            <a:br>
              <a:rPr lang="sl-SI" dirty="0" smtClean="0"/>
            </a:br>
            <a:r>
              <a:rPr lang="sl-SI" sz="1900" dirty="0" smtClean="0"/>
              <a:t>V </a:t>
            </a:r>
            <a:r>
              <a:rPr lang="sl-SI" sz="1900" dirty="0"/>
              <a:t>treh ključnih scenah se pojavi glasba Richarda Straussa: </a:t>
            </a:r>
            <a:r>
              <a:rPr lang="sl-SI" sz="2200" dirty="0"/>
              <a:t>Simfonična pesnitev </a:t>
            </a:r>
            <a:r>
              <a:rPr lang="sl-SI" sz="2200" b="1" dirty="0" smtClean="0"/>
              <a:t>Tako </a:t>
            </a:r>
            <a:r>
              <a:rPr lang="sl-SI" sz="2200" b="1" dirty="0"/>
              <a:t>je govoril </a:t>
            </a:r>
            <a:r>
              <a:rPr lang="sl-SI" sz="2200" b="1" dirty="0" err="1"/>
              <a:t>Zarathustra</a:t>
            </a:r>
            <a:r>
              <a:rPr lang="sl-SI" sz="2200" b="1" dirty="0"/>
              <a:t> </a:t>
            </a:r>
            <a:endParaRPr lang="sl-SI" sz="1900" dirty="0"/>
          </a:p>
          <a:p>
            <a:pPr fontAlgn="base"/>
            <a:r>
              <a:rPr lang="sl-SI" sz="1500" u="sng" dirty="0" smtClean="0">
                <a:hlinkClick r:id="rId2"/>
              </a:rPr>
              <a:t>https</a:t>
            </a:r>
            <a:r>
              <a:rPr lang="sl-SI" sz="1500" u="sng" dirty="0">
                <a:hlinkClick r:id="rId2"/>
              </a:rPr>
              <a:t>://</a:t>
            </a:r>
            <a:r>
              <a:rPr lang="sl-SI" sz="1500" u="sng" dirty="0" smtClean="0">
                <a:hlinkClick r:id="rId2"/>
              </a:rPr>
              <a:t>www.youtube.com/watch?v=e-QFj59PON4&amp;ab_channel=ilcon</a:t>
            </a:r>
            <a:r>
              <a:rPr lang="sl-SI" sz="1500" u="sng" dirty="0" smtClean="0"/>
              <a:t> </a:t>
            </a:r>
            <a:r>
              <a:rPr lang="sl-SI" dirty="0"/>
              <a:t/>
            </a:r>
            <a:br>
              <a:rPr lang="sl-SI" dirty="0"/>
            </a:br>
            <a:r>
              <a:rPr lang="sl-SI" dirty="0" smtClean="0"/>
              <a:t>              </a:t>
            </a:r>
            <a:br>
              <a:rPr lang="sl-SI" dirty="0" smtClean="0"/>
            </a:br>
            <a:r>
              <a:rPr lang="sl-SI" dirty="0" smtClean="0"/>
              <a:t>              </a:t>
            </a:r>
            <a:r>
              <a:rPr lang="sl-SI" u="sng" dirty="0" smtClean="0">
                <a:hlinkClick r:id="rId3"/>
              </a:rPr>
              <a:t>https</a:t>
            </a:r>
            <a:r>
              <a:rPr lang="sl-SI" u="sng" dirty="0">
                <a:hlinkClick r:id="rId3"/>
              </a:rPr>
              <a:t>://www.youtube.com/watch?v=U2iiPpcwfCA</a:t>
            </a:r>
            <a:r>
              <a:rPr lang="sl-SI" dirty="0"/>
              <a:t/>
            </a:r>
            <a:br>
              <a:rPr lang="sl-SI" dirty="0"/>
            </a:br>
            <a:r>
              <a:rPr lang="sl-SI" dirty="0" smtClean="0"/>
              <a:t>                     </a:t>
            </a:r>
            <a:br>
              <a:rPr lang="sl-SI" dirty="0" smtClean="0"/>
            </a:br>
            <a:r>
              <a:rPr lang="sl-SI" dirty="0" smtClean="0"/>
              <a:t>                </a:t>
            </a:r>
            <a:r>
              <a:rPr lang="sl-SI" u="sng" dirty="0" smtClean="0">
                <a:hlinkClick r:id="rId4"/>
              </a:rPr>
              <a:t>https</a:t>
            </a:r>
            <a:r>
              <a:rPr lang="sl-SI" u="sng" dirty="0">
                <a:hlinkClick r:id="rId4"/>
              </a:rPr>
              <a:t>://www.youtube.com/watch?v=vWF1glZWQa8</a:t>
            </a:r>
            <a:r>
              <a:rPr lang="sl-SI" dirty="0"/>
              <a:t> </a:t>
            </a:r>
          </a:p>
          <a:p>
            <a:pPr fontAlgn="base"/>
            <a:endParaRPr lang="sl-SI" sz="3200" dirty="0"/>
          </a:p>
        </p:txBody>
      </p:sp>
      <p:pic>
        <p:nvPicPr>
          <p:cNvPr id="3074" name="Picture 2" descr="2001: Vesoljska odiseja (film) - Wikipedija, prosta enciklopedi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529" y="109182"/>
            <a:ext cx="5188706" cy="6591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097" y="4955992"/>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693" y="5851972"/>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36376" y="1380168"/>
            <a:ext cx="6506308" cy="2296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Ograda besedila 3"/>
          <p:cNvSpPr txBox="1">
            <a:spLocks/>
          </p:cNvSpPr>
          <p:nvPr/>
        </p:nvSpPr>
        <p:spPr>
          <a:xfrm>
            <a:off x="1311502" y="5799219"/>
            <a:ext cx="6073253" cy="87545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dirty="0" smtClean="0"/>
              <a:t>V filmu je uporabljena tudi glasba Johanna Straussa: </a:t>
            </a:r>
            <a:br>
              <a:rPr lang="sl-SI" dirty="0" smtClean="0"/>
            </a:br>
            <a:r>
              <a:rPr lang="sl-SI" dirty="0" smtClean="0"/>
              <a:t>           </a:t>
            </a:r>
            <a:r>
              <a:rPr lang="sl-SI" b="1" dirty="0" smtClean="0"/>
              <a:t>Na lepi modri Donavi</a:t>
            </a:r>
            <a:br>
              <a:rPr lang="sl-SI" b="1" dirty="0" smtClean="0"/>
            </a:br>
            <a:r>
              <a:rPr lang="sl-SI" b="1" dirty="0" smtClean="0"/>
              <a:t>   </a:t>
            </a:r>
            <a:r>
              <a:rPr lang="sl-SI" u="sng" dirty="0" smtClean="0">
                <a:hlinkClick r:id="rId7"/>
              </a:rPr>
              <a:t>https://www.youtube.com/watch?v=0ZoSYsNADtY</a:t>
            </a:r>
            <a:endParaRPr lang="sl-SI" sz="3200" dirty="0"/>
          </a:p>
        </p:txBody>
      </p:sp>
    </p:spTree>
    <p:extLst>
      <p:ext uri="{BB962C8B-B14F-4D97-AF65-F5344CB8AC3E}">
        <p14:creationId xmlns:p14="http://schemas.microsoft.com/office/powerpoint/2010/main" val="254880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553"/>
            <a:ext cx="12192000" cy="1503742"/>
          </a:xfrm>
          <a:prstGeom prst="rect">
            <a:avLst/>
          </a:prstGeom>
          <a:noFill/>
          <a:extLst>
            <a:ext uri="{909E8E84-426E-40DD-AFC4-6F175D3DCCD1}">
              <a14:hiddenFill xmlns:a14="http://schemas.microsoft.com/office/drawing/2010/main">
                <a:solidFill>
                  <a:srgbClr val="FFFFFF"/>
                </a:solidFill>
              </a14:hiddenFill>
            </a:ext>
          </a:extLst>
        </p:spPr>
      </p:pic>
      <p:sp>
        <p:nvSpPr>
          <p:cNvPr id="8" name="Ograda vsebine 8"/>
          <p:cNvSpPr txBox="1">
            <a:spLocks/>
          </p:cNvSpPr>
          <p:nvPr/>
        </p:nvSpPr>
        <p:spPr bwMode="auto">
          <a:xfrm>
            <a:off x="955343" y="260350"/>
            <a:ext cx="10508776" cy="79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sl-SI" sz="2400" i="1" kern="0" dirty="0">
                <a:cs typeface="Arial" panose="020B0604020202020204" pitchFamily="34" charset="0"/>
              </a:rPr>
              <a:t>Filmski skladatelji</a:t>
            </a:r>
            <a:r>
              <a:rPr lang="sl-SI" sz="2400" kern="0" dirty="0">
                <a:cs typeface="Arial" panose="020B0604020202020204" pitchFamily="34" charset="0"/>
              </a:rPr>
              <a:t> morajo do potankosti poznati </a:t>
            </a:r>
            <a:r>
              <a:rPr lang="sl-SI" sz="2400" i="1" kern="0" dirty="0">
                <a:cs typeface="Arial" panose="020B0604020202020204" pitchFamily="34" charset="0"/>
              </a:rPr>
              <a:t>filmsko zgodbo</a:t>
            </a:r>
            <a:r>
              <a:rPr lang="sl-SI" sz="2400" kern="0" dirty="0">
                <a:cs typeface="Arial" panose="020B0604020202020204" pitchFamily="34" charset="0"/>
              </a:rPr>
              <a:t>, da jo potem lahko opremijo z glasbo, ki nas bo še bolj popeljala v samo dogajanje.</a:t>
            </a:r>
          </a:p>
          <a:p>
            <a:pPr>
              <a:buFontTx/>
              <a:buNone/>
              <a:defRPr/>
            </a:pPr>
            <a:endParaRPr lang="sl-SI" sz="2400" u="sng" kern="0" dirty="0">
              <a:latin typeface="Times New Roman" pitchFamily="18" charset="0"/>
              <a:cs typeface="Times New Roman" pitchFamily="18" charset="0"/>
            </a:endParaRPr>
          </a:p>
          <a:p>
            <a:pPr marL="0" indent="0" algn="ctr">
              <a:buNone/>
              <a:defRPr/>
            </a:pPr>
            <a:endParaRPr lang="sl-SI" kern="0" dirty="0">
              <a:latin typeface="Times New Roman" pitchFamily="18" charset="0"/>
              <a:cs typeface="Times New Roman" pitchFamily="18" charset="0"/>
            </a:endParaRPr>
          </a:p>
        </p:txBody>
      </p:sp>
      <p:sp>
        <p:nvSpPr>
          <p:cNvPr id="9" name="Naslov 1"/>
          <p:cNvSpPr txBox="1">
            <a:spLocks/>
          </p:cNvSpPr>
          <p:nvPr/>
        </p:nvSpPr>
        <p:spPr>
          <a:xfrm>
            <a:off x="360472" y="4747797"/>
            <a:ext cx="11618582" cy="2004647"/>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defRPr/>
            </a:pPr>
            <a:r>
              <a:rPr lang="sl-SI" sz="9600" b="1" dirty="0" smtClean="0">
                <a:solidFill>
                  <a:srgbClr val="D2740C"/>
                </a:solidFill>
                <a:latin typeface="Arial Black" panose="020B0A04020102020204" pitchFamily="34" charset="0"/>
                <a:cs typeface="Times New Roman" pitchFamily="18" charset="0"/>
              </a:rPr>
              <a:t>“SOUNDTRACK”</a:t>
            </a:r>
            <a:endParaRPr lang="sl-SI" sz="9600" dirty="0">
              <a:solidFill>
                <a:srgbClr val="D2740C"/>
              </a:solidFill>
              <a:latin typeface="Arial Black" panose="020B0A04020102020204" pitchFamily="34" charset="0"/>
            </a:endParaRPr>
          </a:p>
        </p:txBody>
      </p:sp>
      <p:sp>
        <p:nvSpPr>
          <p:cNvPr id="7" name="Ograda vsebine 8"/>
          <p:cNvSpPr txBox="1">
            <a:spLocks/>
          </p:cNvSpPr>
          <p:nvPr/>
        </p:nvSpPr>
        <p:spPr bwMode="auto">
          <a:xfrm>
            <a:off x="955343" y="1338015"/>
            <a:ext cx="10508776" cy="172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r>
              <a:rPr lang="sl-SI" sz="4000" kern="0" dirty="0" smtClean="0">
                <a:solidFill>
                  <a:srgbClr val="FF0000"/>
                </a:solidFill>
                <a:latin typeface="Arial Black" panose="020B0A04020102020204" pitchFamily="34" charset="0"/>
                <a:cs typeface="Times New Roman" pitchFamily="18" charset="0"/>
              </a:rPr>
              <a:t>MOČ </a:t>
            </a:r>
            <a:r>
              <a:rPr lang="sl-SI" sz="4000" kern="0" dirty="0">
                <a:solidFill>
                  <a:srgbClr val="FF0000"/>
                </a:solidFill>
                <a:latin typeface="Arial Black" panose="020B0A04020102020204" pitchFamily="34" charset="0"/>
                <a:cs typeface="Times New Roman" pitchFamily="18" charset="0"/>
              </a:rPr>
              <a:t>GLASBE V FILMU </a:t>
            </a:r>
            <a:r>
              <a:rPr lang="sl-SI" sz="4000" kern="0" dirty="0">
                <a:latin typeface="Arial Black" panose="020B0A04020102020204" pitchFamily="34" charset="0"/>
                <a:cs typeface="Times New Roman" pitchFamily="18" charset="0"/>
              </a:rPr>
              <a:t/>
            </a:r>
            <a:br>
              <a:rPr lang="sl-SI" sz="4000" kern="0" dirty="0">
                <a:latin typeface="Arial Black" panose="020B0A04020102020204" pitchFamily="34" charset="0"/>
                <a:cs typeface="Times New Roman" pitchFamily="18" charset="0"/>
              </a:rPr>
            </a:br>
            <a:r>
              <a:rPr lang="sl-SI" sz="4000" kern="0" dirty="0">
                <a:latin typeface="Arial Black" panose="020B0A04020102020204" pitchFamily="34" charset="0"/>
                <a:cs typeface="Times New Roman" pitchFamily="18" charset="0"/>
              </a:rPr>
              <a:t>(</a:t>
            </a:r>
            <a:r>
              <a:rPr lang="sl-SI" sz="4000" kern="0" dirty="0" err="1">
                <a:latin typeface="Arial Black" panose="020B0A04020102020204" pitchFamily="34" charset="0"/>
                <a:cs typeface="Times New Roman" pitchFamily="18" charset="0"/>
              </a:rPr>
              <a:t>The</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power</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of</a:t>
            </a:r>
            <a:r>
              <a:rPr lang="sl-SI" sz="4000" kern="0" dirty="0">
                <a:latin typeface="Arial Black" panose="020B0A04020102020204" pitchFamily="34" charset="0"/>
                <a:cs typeface="Times New Roman" pitchFamily="18" charset="0"/>
              </a:rPr>
              <a:t> </a:t>
            </a:r>
            <a:r>
              <a:rPr lang="sl-SI" sz="4000" kern="0" dirty="0" err="1">
                <a:latin typeface="Arial Black" panose="020B0A04020102020204" pitchFamily="34" charset="0"/>
                <a:cs typeface="Times New Roman" pitchFamily="18" charset="0"/>
              </a:rPr>
              <a:t>music</a:t>
            </a:r>
            <a:r>
              <a:rPr lang="sl-SI" sz="4000" kern="0" dirty="0">
                <a:latin typeface="Arial Black" panose="020B0A04020102020204" pitchFamily="34" charset="0"/>
                <a:cs typeface="Times New Roman" pitchFamily="18" charset="0"/>
              </a:rPr>
              <a:t> in </a:t>
            </a:r>
            <a:r>
              <a:rPr lang="sl-SI" sz="4000" kern="0" dirty="0" smtClean="0">
                <a:latin typeface="Arial Black" panose="020B0A04020102020204" pitchFamily="34" charset="0"/>
                <a:cs typeface="Times New Roman" pitchFamily="18" charset="0"/>
              </a:rPr>
              <a:t>film)</a:t>
            </a:r>
            <a:endParaRPr lang="sl-SI" sz="2800" kern="0" dirty="0">
              <a:latin typeface="Times New Roman" pitchFamily="18" charset="0"/>
              <a:cs typeface="Times New Roman" pitchFamily="18"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68" y="2395442"/>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Ograda vsebine 2"/>
          <p:cNvSpPr>
            <a:spLocks noGrp="1"/>
          </p:cNvSpPr>
          <p:nvPr>
            <p:ph idx="1"/>
          </p:nvPr>
        </p:nvSpPr>
        <p:spPr>
          <a:xfrm>
            <a:off x="301414" y="4695043"/>
            <a:ext cx="11103647" cy="2108200"/>
          </a:xfrm>
          <a:solidFill>
            <a:schemeClr val="bg1"/>
          </a:solidFill>
        </p:spPr>
        <p:txBody>
          <a:bodyPr>
            <a:normAutofit/>
          </a:bodyPr>
          <a:lstStyle/>
          <a:p>
            <a:pPr marL="0" algn="ctr">
              <a:buNone/>
              <a:defRPr/>
            </a:pPr>
            <a:r>
              <a:rPr lang="sl-SI" sz="3000" b="1" dirty="0">
                <a:solidFill>
                  <a:srgbClr val="D2740C"/>
                </a:solidFill>
                <a:latin typeface="Arial Black" panose="020B0A04020102020204" pitchFamily="34" charset="0"/>
              </a:rPr>
              <a:t>SOUNDTRACK</a:t>
            </a:r>
            <a:r>
              <a:rPr lang="sl-SI" sz="3000" b="1" dirty="0">
                <a:latin typeface="Arial Narrow" panose="020B0606020202030204" pitchFamily="34" charset="0"/>
              </a:rPr>
              <a:t> je zvočni nosilec, na katerem so zbrani vsi zvoki:</a:t>
            </a:r>
            <a:br>
              <a:rPr lang="sl-SI" sz="3000" b="1" dirty="0">
                <a:latin typeface="Arial Narrow" panose="020B0606020202030204" pitchFamily="34" charset="0"/>
              </a:rPr>
            </a:br>
            <a:r>
              <a:rPr lang="sl-SI" sz="3600" dirty="0">
                <a:latin typeface="Arial Black" panose="020B0A04020102020204" pitchFamily="34" charset="0"/>
              </a:rPr>
              <a:t>- </a:t>
            </a:r>
            <a:r>
              <a:rPr lang="sl-SI" sz="3600" dirty="0" smtClean="0">
                <a:solidFill>
                  <a:srgbClr val="FF0000"/>
                </a:solidFill>
                <a:latin typeface="Arial Black" panose="020B0A04020102020204" pitchFamily="34" charset="0"/>
              </a:rPr>
              <a:t>govor</a:t>
            </a:r>
            <a:r>
              <a:rPr lang="sl-SI" sz="3600" dirty="0">
                <a:latin typeface="Arial Black" panose="020B0A04020102020204" pitchFamily="34" charset="0"/>
              </a:rPr>
              <a:t> </a:t>
            </a:r>
            <a:r>
              <a:rPr lang="sl-SI" sz="3600" dirty="0" smtClean="0">
                <a:latin typeface="Arial Black" panose="020B0A04020102020204" pitchFamily="34" charset="0"/>
              </a:rPr>
              <a:t>in medsebojni dialogi igralcev,</a:t>
            </a:r>
            <a:r>
              <a:rPr lang="sl-SI" sz="3600" dirty="0">
                <a:latin typeface="Arial Black" panose="020B0A04020102020204" pitchFamily="34" charset="0"/>
              </a:rPr>
              <a:t/>
            </a:r>
            <a:br>
              <a:rPr lang="sl-SI" sz="3600" dirty="0">
                <a:latin typeface="Arial Black" panose="020B0A04020102020204" pitchFamily="34" charset="0"/>
              </a:rPr>
            </a:br>
            <a:r>
              <a:rPr lang="sl-SI" sz="3600" dirty="0">
                <a:latin typeface="Arial Black" panose="020B0A04020102020204" pitchFamily="34" charset="0"/>
              </a:rPr>
              <a:t>- </a:t>
            </a:r>
            <a:r>
              <a:rPr lang="sl-SI" sz="3600" dirty="0" smtClean="0">
                <a:solidFill>
                  <a:srgbClr val="00FF00"/>
                </a:solidFill>
                <a:latin typeface="Arial Black" panose="020B0A04020102020204" pitchFamily="34" charset="0"/>
              </a:rPr>
              <a:t>zvočni efekti </a:t>
            </a:r>
            <a:r>
              <a:rPr lang="sl-SI" sz="3600" dirty="0" smtClean="0">
                <a:latin typeface="Arial Black" panose="020B0A04020102020204" pitchFamily="34" charset="0"/>
              </a:rPr>
              <a:t>in </a:t>
            </a:r>
            <a:r>
              <a:rPr lang="sl-SI" sz="3600" dirty="0">
                <a:latin typeface="Arial Black" panose="020B0A04020102020204" pitchFamily="34" charset="0"/>
              </a:rPr>
              <a:t/>
            </a:r>
            <a:br>
              <a:rPr lang="sl-SI" sz="3600" dirty="0">
                <a:latin typeface="Arial Black" panose="020B0A04020102020204" pitchFamily="34" charset="0"/>
              </a:rPr>
            </a:br>
            <a:r>
              <a:rPr lang="sl-SI" sz="3600" dirty="0" smtClean="0">
                <a:latin typeface="Arial Black" panose="020B0A04020102020204" pitchFamily="34" charset="0"/>
              </a:rPr>
              <a:t>- </a:t>
            </a:r>
            <a:r>
              <a:rPr lang="sl-SI" sz="3600" dirty="0" smtClean="0">
                <a:solidFill>
                  <a:srgbClr val="0070C0"/>
                </a:solidFill>
                <a:latin typeface="Arial Black" panose="020B0A04020102020204" pitchFamily="34" charset="0"/>
              </a:rPr>
              <a:t>glasba</a:t>
            </a:r>
            <a:r>
              <a:rPr lang="sl-SI" sz="3600" dirty="0" smtClean="0">
                <a:latin typeface="Arial Black" panose="020B0A04020102020204" pitchFamily="34" charset="0"/>
              </a:rPr>
              <a:t> </a:t>
            </a:r>
            <a:r>
              <a:rPr lang="sl-SI" sz="3600" dirty="0">
                <a:latin typeface="Arial Black" panose="020B0A04020102020204" pitchFamily="34" charset="0"/>
              </a:rPr>
              <a:t>iz posameznega filma.</a:t>
            </a:r>
          </a:p>
        </p:txBody>
      </p:sp>
      <p:sp>
        <p:nvSpPr>
          <p:cNvPr id="13" name="Ograda vsebine 8"/>
          <p:cNvSpPr txBox="1">
            <a:spLocks/>
          </p:cNvSpPr>
          <p:nvPr/>
        </p:nvSpPr>
        <p:spPr bwMode="auto">
          <a:xfrm>
            <a:off x="1169289" y="2603271"/>
            <a:ext cx="10508776" cy="4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r>
              <a:rPr lang="sl-SI" sz="2000" kern="0" dirty="0" smtClean="0">
                <a:hlinkClick r:id="rId4"/>
              </a:rPr>
              <a:t>https</a:t>
            </a:r>
            <a:r>
              <a:rPr lang="sl-SI" sz="2000" kern="0" dirty="0">
                <a:hlinkClick r:id="rId4"/>
              </a:rPr>
              <a:t>://</a:t>
            </a:r>
            <a:r>
              <a:rPr lang="sl-SI" sz="2000" kern="0" dirty="0" smtClean="0">
                <a:hlinkClick r:id="rId4"/>
              </a:rPr>
              <a:t>www.youtube.com/watch?v=iSkJFs7myn0&amp;t=16s&amp;ab_channel=JackPierce</a:t>
            </a:r>
            <a:endParaRPr lang="sl-SI" sz="2000" kern="0" dirty="0" smtClean="0"/>
          </a:p>
          <a:p>
            <a:pPr marL="0" indent="0" algn="ctr">
              <a:buNone/>
              <a:defRPr/>
            </a:pPr>
            <a:endParaRPr lang="sl-SI" sz="2800" kern="0" dirty="0">
              <a:latin typeface="Times New Roman" pitchFamily="18" charset="0"/>
              <a:cs typeface="Times New Roman" pitchFamily="18" charset="0"/>
            </a:endParaRPr>
          </a:p>
        </p:txBody>
      </p:sp>
    </p:spTree>
    <p:extLst>
      <p:ext uri="{BB962C8B-B14F-4D97-AF65-F5344CB8AC3E}">
        <p14:creationId xmlns:p14="http://schemas.microsoft.com/office/powerpoint/2010/main" val="542687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fade">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xEl>
                                              <p:pRg st="0" end="0"/>
                                            </p:txEl>
                                          </p:spTgt>
                                        </p:tgtEl>
                                      </p:cBhvr>
                                    </p:animEffect>
                                    <p:set>
                                      <p:cBhvr>
                                        <p:cTn id="2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bg/>
                                          </p:spTgt>
                                        </p:tgtEl>
                                      </p:cBhvr>
                                    </p:animEffect>
                                    <p:set>
                                      <p:cBhvr>
                                        <p:cTn id="27" dur="1" fill="hold">
                                          <p:stCondLst>
                                            <p:cond delay="499"/>
                                          </p:stCondLst>
                                        </p:cTn>
                                        <p:tgtEl>
                                          <p:spTgt spid="12">
                                            <p:bg/>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build="p" animBg="1"/>
      <p:bldP spid="12" grpId="1" build="p"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549667" y="0"/>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259307" y="2225127"/>
            <a:ext cx="117234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3600" b="1" dirty="0">
                <a:latin typeface="Arial Narrow" pitchFamily="34" charset="0"/>
              </a:rPr>
              <a:t>Pred </a:t>
            </a:r>
            <a:r>
              <a:rPr lang="sl-SI" altLang="sl-SI" sz="3600" b="1" dirty="0" smtClean="0">
                <a:latin typeface="Arial Narrow" pitchFamily="34" charset="0"/>
              </a:rPr>
              <a:t>zaključkom današnjega kulturnega dne </a:t>
            </a:r>
            <a:r>
              <a:rPr lang="sl-SI" altLang="sl-SI" sz="3600" b="1" dirty="0">
                <a:latin typeface="Arial Narrow" pitchFamily="34" charset="0"/>
              </a:rPr>
              <a:t>se malo odpočij, pojdi na kratek sprehod, se razmigaj, poigraj in nato nadaljuj z delom, ki te čaka ob naslednjem kliku z miško.</a:t>
            </a:r>
          </a:p>
        </p:txBody>
      </p:sp>
      <p:pic>
        <p:nvPicPr>
          <p:cNvPr id="2050" name="Picture 2" descr="Zaščita otrok in mladoletni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3979453"/>
            <a:ext cx="12082818" cy="277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6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0598" y="-36262"/>
            <a:ext cx="12021402" cy="923330"/>
          </a:xfrm>
          <a:prstGeom prst="rect">
            <a:avLst/>
          </a:prstGeom>
        </p:spPr>
        <p:txBody>
          <a:bodyPr wrap="square">
            <a:spAutoFit/>
          </a:bodyPr>
          <a:lstStyle/>
          <a:p>
            <a:pPr>
              <a:lnSpc>
                <a:spcPct val="150000"/>
              </a:lnSpc>
              <a:spcAft>
                <a:spcPts val="0"/>
              </a:spcAft>
            </a:pP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Ob koncu današnjega kulturnega si izberi </a:t>
            </a:r>
            <a:r>
              <a:rPr lang="sl-SI" sz="2000" b="1" dirty="0" smtClean="0">
                <a:latin typeface="Arial Black" panose="020B0A04020102020204" pitchFamily="34" charset="0"/>
                <a:ea typeface="Calibri" panose="020F0502020204030204" pitchFamily="34" charset="0"/>
                <a:cs typeface="Times New Roman" panose="02020603050405020304" pitchFamily="18" charset="0"/>
              </a:rPr>
              <a:t>ENO</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od nalog in svoje končno delo naloži na </a:t>
            </a:r>
            <a:r>
              <a:rPr lang="sl-SI" sz="2000" b="1" dirty="0" err="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padlet</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v svoj razred. </a:t>
            </a:r>
            <a:r>
              <a:rPr lang="sl-SI" b="1" dirty="0" smtClean="0">
                <a:latin typeface="Arial Narrow" panose="020B0606020202030204" pitchFamily="34" charset="0"/>
                <a:ea typeface="Calibri" panose="020F0502020204030204" pitchFamily="34" charset="0"/>
                <a:cs typeface="Times New Roman" panose="02020603050405020304" pitchFamily="18" charset="0"/>
              </a:rPr>
              <a:t>(6. in 7. r.)</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sz="1600" dirty="0">
                <a:latin typeface="Tahoma" panose="020B0604030504040204" pitchFamily="34" charset="0"/>
                <a:ea typeface="Calibri" panose="020F0502020204030204" pitchFamily="34" charset="0"/>
                <a:cs typeface="Times New Roman" panose="02020603050405020304" pitchFamily="18" charset="0"/>
                <a:hlinkClick r:id="rId2"/>
              </a:rPr>
              <a:t>https://</a:t>
            </a:r>
            <a:r>
              <a:rPr lang="sl-SI" sz="1600" dirty="0" smtClean="0">
                <a:latin typeface="Tahoma" panose="020B0604030504040204" pitchFamily="34" charset="0"/>
                <a:ea typeface="Calibri" panose="020F0502020204030204" pitchFamily="34" charset="0"/>
                <a:cs typeface="Times New Roman" panose="02020603050405020304" pitchFamily="18" charset="0"/>
                <a:hlinkClick r:id="rId2"/>
              </a:rPr>
              <a:t>padlet.com/vilkourek/kulturnidan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avokotnik 3"/>
          <p:cNvSpPr/>
          <p:nvPr/>
        </p:nvSpPr>
        <p:spPr>
          <a:xfrm>
            <a:off x="373373" y="5746526"/>
            <a:ext cx="11368585" cy="584775"/>
          </a:xfrm>
          <a:prstGeom prst="rect">
            <a:avLst/>
          </a:prstGeom>
        </p:spPr>
        <p:txBody>
          <a:bodyPr wrap="square">
            <a:spAutoFit/>
          </a:bodyPr>
          <a:lstStyle/>
          <a:p>
            <a:r>
              <a:rPr lang="sl-SI" sz="3200" b="1" dirty="0" smtClean="0">
                <a:solidFill>
                  <a:srgbClr val="FF0000"/>
                </a:solidFill>
                <a:latin typeface="Arial Black" panose="020B0A04020102020204" pitchFamily="34" charset="0"/>
              </a:rPr>
              <a:t>S tem si uspešno zaključil/a današnji kulturni dan. </a:t>
            </a:r>
            <a:endParaRPr lang="sl-SI" sz="3200" dirty="0">
              <a:latin typeface="Arial Black" panose="020B0A04020102020204" pitchFamily="34" charset="0"/>
            </a:endParaRPr>
          </a:p>
        </p:txBody>
      </p:sp>
      <p:sp>
        <p:nvSpPr>
          <p:cNvPr id="5" name="Pravokotnik 4"/>
          <p:cNvSpPr/>
          <p:nvPr/>
        </p:nvSpPr>
        <p:spPr>
          <a:xfrm>
            <a:off x="373373" y="6331301"/>
            <a:ext cx="10943990" cy="461665"/>
          </a:xfrm>
          <a:prstGeom prst="rect">
            <a:avLst/>
          </a:prstGeom>
        </p:spPr>
        <p:txBody>
          <a:bodyPr wrap="square">
            <a:spAutoFit/>
          </a:bodyPr>
          <a:lstStyle/>
          <a:p>
            <a:r>
              <a:rPr lang="sl-SI" sz="2400" b="1" dirty="0" smtClean="0">
                <a:solidFill>
                  <a:srgbClr val="009900"/>
                </a:solidFill>
                <a:latin typeface="Arial Black" panose="020B0A04020102020204" pitchFamily="34" charset="0"/>
              </a:rPr>
              <a:t>Č e    ž e l i š    </a:t>
            </a:r>
            <a:r>
              <a:rPr lang="sl-SI" sz="2400" b="1" dirty="0" err="1" smtClean="0">
                <a:solidFill>
                  <a:srgbClr val="009900"/>
                </a:solidFill>
                <a:latin typeface="Arial Black" panose="020B0A04020102020204" pitchFamily="34" charset="0"/>
              </a:rPr>
              <a:t>š</a:t>
            </a:r>
            <a:r>
              <a:rPr lang="sl-SI" sz="2400" b="1" dirty="0" smtClean="0">
                <a:solidFill>
                  <a:srgbClr val="009900"/>
                </a:solidFill>
                <a:latin typeface="Arial Black" panose="020B0A04020102020204" pitchFamily="34" charset="0"/>
              </a:rPr>
              <a:t> e     k a j     v e č,     p a    k l i k n i     n a p r e j.</a:t>
            </a:r>
            <a:endParaRPr lang="sl-SI" sz="2400" dirty="0">
              <a:solidFill>
                <a:srgbClr val="009900"/>
              </a:solidFill>
              <a:latin typeface="Arial Black" panose="020B0A04020102020204" pitchFamily="34" charset="0"/>
            </a:endParaRPr>
          </a:p>
        </p:txBody>
      </p:sp>
      <p:sp>
        <p:nvSpPr>
          <p:cNvPr id="7" name="Pravokotnik 6"/>
          <p:cNvSpPr/>
          <p:nvPr/>
        </p:nvSpPr>
        <p:spPr>
          <a:xfrm>
            <a:off x="3931869" y="490440"/>
            <a:ext cx="3743332" cy="369332"/>
          </a:xfrm>
          <a:prstGeom prst="rect">
            <a:avLst/>
          </a:prstGeom>
        </p:spPr>
        <p:txBody>
          <a:bodyPr wrap="none">
            <a:spAutoFit/>
          </a:bodyPr>
          <a:lstStyle/>
          <a:p>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li na e naslov: </a:t>
            </a:r>
            <a:r>
              <a:rPr lang="sl-SI" b="1" dirty="0" smtClean="0">
                <a:solidFill>
                  <a:srgbClr val="00B0F0"/>
                </a:solidFill>
                <a:latin typeface="Arial Narrow" panose="020B0606020202030204" pitchFamily="34" charset="0"/>
                <a:ea typeface="Calibri" panose="020F0502020204030204" pitchFamily="34" charset="0"/>
                <a:cs typeface="Times New Roman" panose="02020603050405020304" pitchFamily="18" charset="0"/>
                <a:hlinkClick r:id="rId3"/>
              </a:rPr>
              <a:t>vilko.urek@gmail.com</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endParaRPr lang="sl-SI" dirty="0"/>
          </a:p>
        </p:txBody>
      </p:sp>
      <p:sp>
        <p:nvSpPr>
          <p:cNvPr id="10" name="Pravokotnik 9"/>
          <p:cNvSpPr/>
          <p:nvPr/>
        </p:nvSpPr>
        <p:spPr>
          <a:xfrm>
            <a:off x="170598" y="1367439"/>
            <a:ext cx="3432412" cy="4452501"/>
          </a:xfrm>
          <a:prstGeom prst="rect">
            <a:avLst/>
          </a:prstGeom>
          <a:solidFill>
            <a:schemeClr val="bg2">
              <a:lumMod val="50000"/>
            </a:schemeClr>
          </a:solidFill>
        </p:spPr>
        <p:txBody>
          <a:bodyPr wrap="square">
            <a:spAutoFit/>
          </a:bodyPr>
          <a:lstStyle/>
          <a:p>
            <a:pP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1.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FILMSKI KRITIK</a:t>
            </a:r>
          </a:p>
          <a:p>
            <a:pP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t>
            </a: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sz="2000" b="1" u="sng"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Odgovori na vprašanja</a:t>
            </a:r>
            <a:r>
              <a:rPr lang="sl-SI" b="1" u="sng" dirty="0" smtClean="0">
                <a:solidFill>
                  <a:srgbClr val="FF0000"/>
                </a:solidFill>
                <a:latin typeface="Arial Narrow" panose="020B0606020202030204" pitchFamily="34" charset="0"/>
                <a:ea typeface="Calibri" panose="020F0502020204030204" pitchFamily="34" charset="0"/>
              </a:rPr>
              <a:t> </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r>
              <a:rPr lang="sl-SI" b="1" dirty="0" smtClean="0">
                <a:solidFill>
                  <a:srgbClr val="FF0000"/>
                </a:solidFill>
                <a:latin typeface="Arial" panose="020B0604020202020204" pitchFamily="34" charset="0"/>
                <a:cs typeface="Arial" panose="020B0604020202020204" pitchFamily="34" charset="0"/>
              </a:rPr>
              <a:t>Odgovori morajo biti obširni in napisani na pol strani.</a:t>
            </a:r>
            <a:br>
              <a:rPr lang="sl-SI" b="1" dirty="0" smtClean="0">
                <a:solidFill>
                  <a:srgbClr val="FF0000"/>
                </a:solidFill>
                <a:latin typeface="Arial" panose="020B0604020202020204" pitchFamily="34" charset="0"/>
                <a:cs typeface="Arial" panose="020B0604020202020204" pitchFamily="34" charset="0"/>
              </a:rPr>
            </a:br>
            <a:r>
              <a:rPr lang="sl-SI" sz="1400" b="1" dirty="0" smtClean="0">
                <a:solidFill>
                  <a:srgbClr val="FFFF00"/>
                </a:solidFill>
                <a:latin typeface="Arial" panose="020B0604020202020204" pitchFamily="34" charset="0"/>
                <a:cs typeface="Arial" panose="020B0604020202020204" pitchFamily="34" charset="0"/>
              </a:rPr>
              <a:t>..</a:t>
            </a:r>
            <a:endParaRPr lang="sl-SI" sz="4000" dirty="0">
              <a:solidFill>
                <a:srgbClr val="FFFF00"/>
              </a:solidFill>
              <a:latin typeface="Arial" panose="020B0604020202020204" pitchFamily="34" charset="0"/>
              <a:cs typeface="Arial" panose="020B0604020202020204" pitchFamily="34" charset="0"/>
            </a:endParaRPr>
          </a:p>
          <a:p>
            <a:pPr marL="342900" lvl="0" indent="-342900">
              <a:lnSpc>
                <a:spcPct val="150000"/>
              </a:lnSpc>
              <a:spcAft>
                <a:spcPts val="800"/>
              </a:spcAft>
              <a:buFont typeface="+mj-lt"/>
              <a:buAutoNum type="arabicPeriod"/>
            </a:pPr>
            <a:r>
              <a:rPr lang="sl-SI" dirty="0" smtClean="0">
                <a:latin typeface="Arial Narrow" panose="020B0606020202030204" pitchFamily="34" charset="0"/>
                <a:ea typeface="Calibri" panose="020F0502020204030204" pitchFamily="34" charset="0"/>
                <a:cs typeface="Times New Roman" panose="02020603050405020304" pitchFamily="18" charset="0"/>
              </a:rPr>
              <a:t>Kakšna </a:t>
            </a:r>
            <a:r>
              <a:rPr lang="sl-SI" dirty="0">
                <a:latin typeface="Arial Narrow" panose="020B0606020202030204" pitchFamily="34" charset="0"/>
                <a:ea typeface="Calibri" panose="020F0502020204030204" pitchFamily="34" charset="0"/>
                <a:cs typeface="Times New Roman" panose="02020603050405020304" pitchFamily="18" charset="0"/>
              </a:rPr>
              <a:t>je vloga glasbe v filmu? </a:t>
            </a:r>
          </a:p>
          <a:p>
            <a:pPr marL="342900" lvl="0" indent="-342900">
              <a:lnSpc>
                <a:spcPct val="150000"/>
              </a:lnSpc>
              <a:spcAft>
                <a:spcPts val="800"/>
              </a:spcAft>
              <a:buFont typeface="+mj-lt"/>
              <a:buAutoNum type="arabicPeriod"/>
            </a:pPr>
            <a:r>
              <a:rPr lang="sl-SI" dirty="0" smtClean="0">
                <a:latin typeface="Arial Narrow" panose="020B0606020202030204" pitchFamily="34" charset="0"/>
                <a:ea typeface="Calibri" panose="020F0502020204030204" pitchFamily="34" charset="0"/>
                <a:cs typeface="Times New Roman" panose="02020603050405020304" pitchFamily="18" charset="0"/>
              </a:rPr>
              <a:t>Opiši tri filmske poklice?</a:t>
            </a:r>
            <a:endParaRPr lang="sl-SI"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Kateri od </a:t>
            </a:r>
            <a:r>
              <a:rPr lang="sl-SI" dirty="0" smtClean="0">
                <a:latin typeface="Arial Narrow" panose="020B0606020202030204" pitchFamily="34" charset="0"/>
                <a:ea typeface="Calibri" panose="020F0502020204030204" pitchFamily="34" charset="0"/>
                <a:cs typeface="Times New Roman" panose="02020603050405020304" pitchFamily="18" charset="0"/>
              </a:rPr>
              <a:t>odlomkov iz znanih filmov </a:t>
            </a:r>
            <a:r>
              <a:rPr lang="sl-SI" dirty="0">
                <a:latin typeface="Arial Narrow" panose="020B0606020202030204" pitchFamily="34" charset="0"/>
                <a:ea typeface="Calibri" panose="020F0502020204030204" pitchFamily="34" charset="0"/>
                <a:cs typeface="Times New Roman" panose="02020603050405020304" pitchFamily="18" charset="0"/>
              </a:rPr>
              <a:t>ti je bil najbolj </a:t>
            </a:r>
            <a:r>
              <a:rPr lang="sl-SI" dirty="0" smtClean="0">
                <a:latin typeface="Arial Narrow" panose="020B0606020202030204" pitchFamily="34" charset="0"/>
                <a:ea typeface="Calibri" panose="020F0502020204030204" pitchFamily="34" charset="0"/>
                <a:cs typeface="Times New Roman" panose="02020603050405020304" pitchFamily="18" charset="0"/>
              </a:rPr>
              <a:t>všeč? </a:t>
            </a:r>
            <a:r>
              <a:rPr lang="sl-SI" dirty="0">
                <a:latin typeface="Arial Narrow" panose="020B0606020202030204" pitchFamily="34" charset="0"/>
                <a:ea typeface="Calibri" panose="020F0502020204030204" pitchFamily="34" charset="0"/>
                <a:cs typeface="Times New Roman" panose="02020603050405020304" pitchFamily="18" charset="0"/>
              </a:rPr>
              <a:t>Zakaj? </a:t>
            </a:r>
          </a:p>
        </p:txBody>
      </p:sp>
      <p:sp>
        <p:nvSpPr>
          <p:cNvPr id="11" name="Pravokotnik 10"/>
          <p:cNvSpPr/>
          <p:nvPr/>
        </p:nvSpPr>
        <p:spPr>
          <a:xfrm>
            <a:off x="3764841" y="1367438"/>
            <a:ext cx="3672935" cy="4442242"/>
          </a:xfrm>
          <a:prstGeom prst="rect">
            <a:avLst/>
          </a:prstGeom>
          <a:solidFill>
            <a:srgbClr val="00FF00"/>
          </a:solidFill>
        </p:spPr>
        <p:txBody>
          <a:bodyPr wrap="square">
            <a:spAutoFit/>
          </a:bodyPr>
          <a:lstStyle/>
          <a:p>
            <a:pP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2</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SCENARIST/REŽISER</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Zapis scenarija in izbor igralcev</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endParaRPr lang="sl-SI" dirty="0">
              <a:latin typeface="Arial Narrow" panose="020B0606020202030204" pitchFamily="34"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Izberi si eno znano skladbo in ob njej zapiši scenarij (zgodbo), ki se bo prilegala glasbi.</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sl-SI" dirty="0">
                <a:latin typeface="Arial Narrow" panose="020B0606020202030204" pitchFamily="34" charset="0"/>
                <a:ea typeface="Calibri" panose="020F0502020204030204" pitchFamily="34" charset="0"/>
                <a:cs typeface="Times New Roman" panose="02020603050405020304" pitchFamily="18" charset="0"/>
              </a:rPr>
              <a:t>Kot pravi režiser </a:t>
            </a:r>
            <a:r>
              <a:rPr lang="sl-SI" dirty="0" smtClean="0">
                <a:latin typeface="Arial Narrow" panose="020B0606020202030204" pitchFamily="34" charset="0"/>
                <a:ea typeface="Calibri" panose="020F0502020204030204" pitchFamily="34" charset="0"/>
                <a:cs typeface="Times New Roman" panose="02020603050405020304" pitchFamily="18" charset="0"/>
              </a:rPr>
              <a:t>izberi 3 </a:t>
            </a:r>
            <a:r>
              <a:rPr lang="sl-SI" b="1" dirty="0" smtClean="0">
                <a:latin typeface="Arial Narrow" panose="020B0606020202030204" pitchFamily="34" charset="0"/>
                <a:ea typeface="Calibri" panose="020F0502020204030204" pitchFamily="34" charset="0"/>
                <a:cs typeface="Times New Roman" panose="02020603050405020304" pitchFamily="18" charset="0"/>
              </a:rPr>
              <a:t>slovenske znane igralce</a:t>
            </a:r>
            <a:r>
              <a:rPr lang="sl-SI" dirty="0" smtClean="0">
                <a:latin typeface="Arial Narrow" panose="020B0606020202030204" pitchFamily="34" charset="0"/>
                <a:ea typeface="Calibri" panose="020F0502020204030204" pitchFamily="34" charset="0"/>
                <a:cs typeface="Times New Roman" panose="02020603050405020304" pitchFamily="18" charset="0"/>
              </a:rPr>
              <a:t>, </a:t>
            </a:r>
            <a:r>
              <a:rPr lang="sl-SI" dirty="0">
                <a:latin typeface="Arial Narrow" panose="020B0606020202030204" pitchFamily="34" charset="0"/>
                <a:ea typeface="Calibri" panose="020F0502020204030204" pitchFamily="34" charset="0"/>
                <a:cs typeface="Times New Roman" panose="02020603050405020304" pitchFamily="18" charset="0"/>
              </a:rPr>
              <a:t>ki bi lahko </a:t>
            </a:r>
            <a:r>
              <a:rPr lang="sl-SI" dirty="0" smtClean="0">
                <a:latin typeface="Arial Narrow" panose="020B0606020202030204" pitchFamily="34" charset="0"/>
                <a:ea typeface="Calibri" panose="020F0502020204030204" pitchFamily="34" charset="0"/>
                <a:cs typeface="Times New Roman" panose="02020603050405020304" pitchFamily="18" charset="0"/>
              </a:rPr>
              <a:t>to tvojo </a:t>
            </a:r>
            <a:r>
              <a:rPr lang="sl-SI" dirty="0">
                <a:latin typeface="Arial Narrow" panose="020B0606020202030204" pitchFamily="34" charset="0"/>
                <a:ea typeface="Calibri" panose="020F0502020204030204" pitchFamily="34" charset="0"/>
                <a:cs typeface="Times New Roman" panose="02020603050405020304" pitchFamily="18" charset="0"/>
              </a:rPr>
              <a:t>zgodbo čim boj prepričljivo zaigrali.</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Pravokotnik 11"/>
          <p:cNvSpPr/>
          <p:nvPr/>
        </p:nvSpPr>
        <p:spPr>
          <a:xfrm>
            <a:off x="7594334" y="685200"/>
            <a:ext cx="4387516" cy="5124480"/>
          </a:xfrm>
          <a:prstGeom prst="rect">
            <a:avLst/>
          </a:prstGeom>
          <a:solidFill>
            <a:srgbClr val="00CCFF"/>
          </a:solidFill>
        </p:spPr>
        <p:txBody>
          <a:bodyPr wrap="square">
            <a:spAutoFit/>
          </a:bodyPr>
          <a:lstStyle/>
          <a:p>
            <a:pP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3</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SNEMALEC IN PRODUKCIJA</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Snemanje filma s telefonom </a:t>
            </a:r>
            <a:r>
              <a:rPr lang="sl-SI" b="1" dirty="0" smtClean="0">
                <a:solidFill>
                  <a:srgbClr val="FF0000"/>
                </a:solidFill>
                <a:latin typeface="Arial Narrow" panose="020B0606020202030204" pitchFamily="34" charset="0"/>
                <a:ea typeface="Calibri" panose="020F0502020204030204" pitchFamily="34" charset="0"/>
              </a:rPr>
              <a:t>(do 20 sekund)</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endParaRPr lang="sl-SI" dirty="0">
              <a:latin typeface="Arial Narrow" panose="020B0606020202030204" pitchFamily="34" charset="0"/>
            </a:endParaRPr>
          </a:p>
          <a:p>
            <a:pPr lvl="0">
              <a:lnSpc>
                <a:spcPct val="150000"/>
              </a:lnSpc>
              <a:spcAft>
                <a:spcPts val="800"/>
              </a:spcAft>
            </a:pPr>
            <a:r>
              <a:rPr lang="sl-SI" dirty="0" smtClean="0">
                <a:latin typeface="Arial Narrow" panose="020B0606020202030204" pitchFamily="34" charset="0"/>
                <a:ea typeface="Calibri" panose="020F0502020204030204" pitchFamily="34" charset="0"/>
                <a:cs typeface="Times New Roman" panose="02020603050405020304" pitchFamily="18" charset="0"/>
              </a:rPr>
              <a:t>Ob </a:t>
            </a:r>
            <a:r>
              <a:rPr lang="sl-SI" dirty="0">
                <a:latin typeface="Arial Narrow" panose="020B0606020202030204" pitchFamily="34" charset="0"/>
                <a:ea typeface="Calibri" panose="020F0502020204030204" pitchFamily="34" charset="0"/>
                <a:cs typeface="Times New Roman" panose="02020603050405020304" pitchFamily="18" charset="0"/>
              </a:rPr>
              <a:t>igranju znane glasbe, ki se </a:t>
            </a:r>
            <a:r>
              <a:rPr lang="sl-SI" dirty="0" smtClean="0">
                <a:latin typeface="Arial Narrow" panose="020B0606020202030204" pitchFamily="34" charset="0"/>
                <a:ea typeface="Calibri" panose="020F0502020204030204" pitchFamily="34" charset="0"/>
                <a:cs typeface="Times New Roman" panose="02020603050405020304" pitchFamily="18" charset="0"/>
              </a:rPr>
              <a:t>vrti </a:t>
            </a:r>
            <a:r>
              <a:rPr lang="sl-SI" dirty="0">
                <a:latin typeface="Arial Narrow" panose="020B0606020202030204" pitchFamily="34" charset="0"/>
                <a:ea typeface="Calibri" panose="020F0502020204030204" pitchFamily="34" charset="0"/>
                <a:cs typeface="Times New Roman" panose="02020603050405020304" pitchFamily="18" charset="0"/>
              </a:rPr>
              <a:t>ob </a:t>
            </a:r>
            <a:r>
              <a:rPr lang="sl-SI" dirty="0" smtClean="0">
                <a:latin typeface="Arial Narrow" panose="020B0606020202030204" pitchFamily="34" charset="0"/>
                <a:ea typeface="Calibri" panose="020F0502020204030204" pitchFamily="34" charset="0"/>
                <a:cs typeface="Times New Roman" panose="02020603050405020304" pitchFamily="18" charset="0"/>
              </a:rPr>
              <a:t>snemanju posnemi </a:t>
            </a:r>
            <a:r>
              <a:rPr lang="sl-SI" dirty="0">
                <a:latin typeface="Arial Narrow" panose="020B0606020202030204" pitchFamily="34" charset="0"/>
                <a:ea typeface="Calibri" panose="020F0502020204030204" pitchFamily="34" charset="0"/>
                <a:cs typeface="Times New Roman" panose="02020603050405020304" pitchFamily="18" charset="0"/>
              </a:rPr>
              <a:t>s </a:t>
            </a:r>
            <a:r>
              <a:rPr lang="sl-SI" dirty="0" smtClean="0">
                <a:latin typeface="Arial Narrow" panose="020B0606020202030204" pitchFamily="34" charset="0"/>
                <a:ea typeface="Calibri" panose="020F0502020204030204" pitchFamily="34" charset="0"/>
                <a:cs typeface="Times New Roman" panose="02020603050405020304" pitchFamily="18" charset="0"/>
              </a:rPr>
              <a:t>telefonom sam svojo domačo žival, ali pa naj posnamejo starši ob igranju tebe kako igraš kratko zanimivo zgodbo ob znani glasbi.</a:t>
            </a:r>
            <a:br>
              <a:rPr lang="sl-SI"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 Če </a:t>
            </a:r>
            <a:r>
              <a:rPr lang="sl-SI" dirty="0">
                <a:latin typeface="Arial Narrow" panose="020B0606020202030204" pitchFamily="34" charset="0"/>
                <a:ea typeface="Calibri" panose="020F0502020204030204" pitchFamily="34" charset="0"/>
                <a:cs typeface="Times New Roman" panose="02020603050405020304" pitchFamily="18" charset="0"/>
              </a:rPr>
              <a:t>ne veš katero glasbo bi izbral ti </a:t>
            </a:r>
            <a:r>
              <a:rPr lang="sl-SI" dirty="0" smtClean="0">
                <a:latin typeface="Arial Narrow" panose="020B0606020202030204" pitchFamily="34" charset="0"/>
                <a:ea typeface="Calibri" panose="020F0502020204030204" pitchFamily="34" charset="0"/>
                <a:cs typeface="Times New Roman" panose="02020603050405020304" pitchFamily="18" charset="0"/>
              </a:rPr>
              <a:t>ponujam:   </a:t>
            </a:r>
            <a:br>
              <a:rPr lang="sl-SI"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a</a:t>
            </a:r>
            <a:r>
              <a:rPr lang="sl-SI" dirty="0">
                <a:latin typeface="Arial Narrow" panose="020B0606020202030204" pitchFamily="34" charset="0"/>
                <a:ea typeface="Calibri" panose="020F0502020204030204" pitchFamily="34" charset="0"/>
                <a:cs typeface="Times New Roman" panose="02020603050405020304" pitchFamily="18" charset="0"/>
              </a:rPr>
              <a:t>) </a:t>
            </a:r>
            <a:r>
              <a:rPr lang="sl-SI" dirty="0" smtClean="0">
                <a:latin typeface="Arial Narrow" panose="020B0606020202030204" pitchFamily="34" charset="0"/>
                <a:ea typeface="Calibri" panose="020F0502020204030204" pitchFamily="34" charset="0"/>
                <a:cs typeface="Times New Roman" panose="02020603050405020304" pitchFamily="18" charset="0"/>
              </a:rPr>
              <a:t>Giuseppe Tartini: Sonata Vražji trilček       </a:t>
            </a:r>
            <a:r>
              <a:rPr lang="sl-SI" sz="1600"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4"/>
              </a:rPr>
              <a:t>https://</a:t>
            </a:r>
            <a:r>
              <a:rPr lang="sl-SI" sz="1600" u="sng" dirty="0" smtClean="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4"/>
              </a:rPr>
              <a:t>www.youtube.com/watch?v=GXbXgPJ_nQw</a:t>
            </a:r>
            <a:r>
              <a:rPr lang="sl-SI" sz="1600" u="sng" dirty="0" smtClean="0">
                <a:solidFill>
                  <a:srgbClr val="0000FF"/>
                </a:solidFill>
                <a:latin typeface="Arial Narrow" panose="020B0606020202030204" pitchFamily="34" charset="0"/>
                <a:ea typeface="Calibri" panose="020F0502020204030204" pitchFamily="34" charset="0"/>
                <a:cs typeface="Times New Roman" panose="02020603050405020304" pitchFamily="18" charset="0"/>
              </a:rPr>
              <a:t> </a:t>
            </a:r>
            <a:r>
              <a:rPr lang="sl-SI" sz="1200" dirty="0" smtClean="0">
                <a:latin typeface="Arial Narrow" panose="020B0606020202030204" pitchFamily="34" charset="0"/>
                <a:ea typeface="Calibri" panose="020F0502020204030204" pitchFamily="34" charset="0"/>
                <a:cs typeface="Times New Roman" panose="02020603050405020304" pitchFamily="18" charset="0"/>
              </a:rPr>
              <a:t/>
            </a:r>
            <a:br>
              <a:rPr lang="sl-SI" sz="1200" dirty="0" smtClean="0">
                <a:latin typeface="Arial Narrow" panose="020B0606020202030204" pitchFamily="34" charset="0"/>
                <a:ea typeface="Calibri" panose="020F0502020204030204" pitchFamily="34" charset="0"/>
                <a:cs typeface="Times New Roman" panose="02020603050405020304" pitchFamily="18" charset="0"/>
              </a:rPr>
            </a:br>
            <a:r>
              <a:rPr lang="sl-SI" dirty="0" smtClean="0">
                <a:latin typeface="Arial Narrow" panose="020B0606020202030204" pitchFamily="34" charset="0"/>
                <a:ea typeface="Calibri" panose="020F0502020204030204" pitchFamily="34" charset="0"/>
                <a:cs typeface="Times New Roman" panose="02020603050405020304" pitchFamily="18" charset="0"/>
              </a:rPr>
              <a:t>b</a:t>
            </a:r>
            <a:r>
              <a:rPr lang="sl-SI" dirty="0">
                <a:latin typeface="Arial Narrow" panose="020B0606020202030204" pitchFamily="34" charset="0"/>
                <a:ea typeface="Calibri" panose="020F0502020204030204" pitchFamily="34" charset="0"/>
                <a:cs typeface="Times New Roman" panose="02020603050405020304" pitchFamily="18" charset="0"/>
              </a:rPr>
              <a:t>) </a:t>
            </a:r>
            <a:r>
              <a:rPr lang="sl-SI" dirty="0" smtClean="0">
                <a:latin typeface="Arial Narrow" panose="020B0606020202030204" pitchFamily="34" charset="0"/>
                <a:ea typeface="Calibri" panose="020F0502020204030204" pitchFamily="34" charset="0"/>
                <a:cs typeface="Times New Roman" panose="02020603050405020304" pitchFamily="18" charset="0"/>
              </a:rPr>
              <a:t>Benjamin </a:t>
            </a:r>
            <a:r>
              <a:rPr lang="sl-SI" dirty="0" err="1" smtClean="0">
                <a:latin typeface="Arial Narrow" panose="020B0606020202030204" pitchFamily="34" charset="0"/>
                <a:ea typeface="Calibri" panose="020F0502020204030204" pitchFamily="34" charset="0"/>
                <a:cs typeface="Times New Roman" panose="02020603050405020304" pitchFamily="18" charset="0"/>
              </a:rPr>
              <a:t>Ipavec:Serenada</a:t>
            </a:r>
            <a:r>
              <a:rPr lang="sl-SI" dirty="0" smtClean="0">
                <a:latin typeface="Arial Narrow" panose="020B0606020202030204" pitchFamily="34" charset="0"/>
                <a:ea typeface="Calibri" panose="020F0502020204030204" pitchFamily="34" charset="0"/>
                <a:cs typeface="Times New Roman" panose="02020603050405020304" pitchFamily="18" charset="0"/>
              </a:rPr>
              <a:t> za godalni orkester</a:t>
            </a:r>
            <a:br>
              <a:rPr lang="sl-SI" dirty="0" smtClean="0">
                <a:latin typeface="Arial Narrow" panose="020B0606020202030204" pitchFamily="34" charset="0"/>
                <a:ea typeface="Calibri" panose="020F0502020204030204" pitchFamily="34" charset="0"/>
                <a:cs typeface="Times New Roman" panose="02020603050405020304" pitchFamily="18" charset="0"/>
              </a:rPr>
            </a:br>
            <a:r>
              <a:rPr lang="sl-SI"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5"/>
              </a:rPr>
              <a:t>https://</a:t>
            </a:r>
            <a:r>
              <a:rPr lang="sl-SI" u="sng" dirty="0" smtClean="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5"/>
              </a:rPr>
              <a:t>www.youtube.com/watch?v=NhsH4O40Loc</a:t>
            </a:r>
            <a:r>
              <a:rPr lang="sl-SI" u="sng" dirty="0" smtClean="0">
                <a:solidFill>
                  <a:srgbClr val="0000FF"/>
                </a:solidFill>
                <a:latin typeface="Arial Narrow" panose="020B0606020202030204" pitchFamily="34" charset="0"/>
                <a:ea typeface="Calibri" panose="020F0502020204030204" pitchFamily="34" charset="0"/>
                <a:cs typeface="Times New Roman" panose="02020603050405020304" pitchFamily="18" charset="0"/>
              </a:rPr>
              <a:t> </a:t>
            </a:r>
            <a:endParaRPr lang="sl-SI" sz="14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81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45660" y="130231"/>
            <a:ext cx="12055522" cy="6577634"/>
          </a:xfrm>
          <a:prstGeom prst="rect">
            <a:avLst/>
          </a:prstGeom>
        </p:spPr>
        <p:txBody>
          <a:bodyPr wrap="square">
            <a:spAutoFit/>
          </a:bodyPr>
          <a:lstStyle/>
          <a:p>
            <a:pPr>
              <a:lnSpc>
                <a:spcPct val="106000"/>
              </a:lnSpc>
              <a:spcAft>
                <a:spcPts val="800"/>
              </a:spcAft>
            </a:pPr>
            <a:r>
              <a:rPr lang="sl-SI" sz="4000" dirty="0">
                <a:solidFill>
                  <a:srgbClr val="FF0000"/>
                </a:solidFill>
                <a:latin typeface="Tahoma" panose="020B0604030504040204" pitchFamily="34" charset="0"/>
                <a:ea typeface="Calibri" panose="020F0502020204030204" pitchFamily="34" charset="0"/>
                <a:cs typeface="Times New Roman" panose="02020603050405020304" pitchFamily="18" charset="0"/>
              </a:rPr>
              <a:t>O</a:t>
            </a:r>
            <a:r>
              <a:rPr lang="sl-SI" sz="40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glej </a:t>
            </a:r>
            <a:r>
              <a:rPr lang="sl-SI" sz="4000" dirty="0">
                <a:solidFill>
                  <a:srgbClr val="FF0000"/>
                </a:solidFill>
                <a:latin typeface="Tahoma" panose="020B0604030504040204" pitchFamily="34" charset="0"/>
                <a:ea typeface="Calibri" panose="020F0502020204030204" pitchFamily="34" charset="0"/>
                <a:cs typeface="Times New Roman" panose="02020603050405020304" pitchFamily="18" charset="0"/>
              </a:rPr>
              <a:t>še nekaj risank </a:t>
            </a:r>
            <a:r>
              <a:rPr lang="sl-SI" sz="40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z znano </a:t>
            </a:r>
            <a:r>
              <a:rPr lang="sl-SI" sz="4000" dirty="0">
                <a:solidFill>
                  <a:srgbClr val="FF0000"/>
                </a:solidFill>
                <a:latin typeface="Tahoma" panose="020B0604030504040204" pitchFamily="34" charset="0"/>
                <a:ea typeface="Calibri" panose="020F0502020204030204" pitchFamily="34" charset="0"/>
                <a:cs typeface="Times New Roman" panose="02020603050405020304" pitchFamily="18" charset="0"/>
              </a:rPr>
              <a:t>simfonično glasbo:</a:t>
            </a:r>
            <a:endPar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latin typeface="Tahoma" panose="020B0604030504040204" pitchFamily="34" charset="0"/>
                <a:ea typeface="Calibri" panose="020F0502020204030204" pitchFamily="34" charset="0"/>
                <a:cs typeface="Times New Roman" panose="02020603050405020304" pitchFamily="18" charset="0"/>
              </a:rPr>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latin typeface="Tahoma" panose="020B0604030504040204" pitchFamily="34" charset="0"/>
                <a:ea typeface="Calibri" panose="020F0502020204030204" pitchFamily="34" charset="0"/>
                <a:cs typeface="Times New Roman" panose="02020603050405020304" pitchFamily="18" charset="0"/>
              </a:rPr>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Risanka Tom in Jerry (1964</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smtClean="0">
                <a:solidFill>
                  <a:srgbClr val="0070C0"/>
                </a:solidFill>
                <a:latin typeface="Tahoma" panose="020B0604030504040204" pitchFamily="34" charset="0"/>
                <a:ea typeface="Calibri" panose="020F0502020204030204" pitchFamily="34" charset="0"/>
                <a:cs typeface="Times New Roman" panose="02020603050405020304" pitchFamily="18" charset="0"/>
              </a:rPr>
              <a:t>Gioachino</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Antonio Rossini: </a:t>
            </a:r>
            <a:r>
              <a:rPr lang="sl-SI" b="1" dirty="0">
                <a:latin typeface="Tahoma" panose="020B0604030504040204" pitchFamily="34" charset="0"/>
                <a:ea typeface="Calibri" panose="020F0502020204030204" pitchFamily="34" charset="0"/>
                <a:cs typeface="Times New Roman" panose="02020603050405020304" pitchFamily="18" charset="0"/>
              </a:rPr>
              <a:t>Opera Seviljski brivec</a:t>
            </a:r>
            <a:br>
              <a:rPr lang="sl-SI" b="1" dirty="0">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2"/>
              </a:rPr>
              <a:t>https://www.youtube.com/watch?v=Cf2WckMuVNU</a:t>
            </a:r>
            <a:r>
              <a:rPr lang="sl-SI" dirty="0">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Tom in Jerry: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Down</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Beat</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Bear</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(1956</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Odlomki </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mnogih znanih skladb</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1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2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://www.youtube.com/watch?v=44fX60kIfgY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in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orkester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://www.youtube.com/watch?v=uYBce9Gsz7g</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pianist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://www.youtube.com/watch?v=WqGEeymMzQM</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r>
              <a:rPr lang="sl-SI" dirty="0">
                <a:solidFill>
                  <a:srgbClr val="202122"/>
                </a:solidFill>
                <a:latin typeface="Tahoma" panose="020B0604030504040204" pitchFamily="34" charset="0"/>
                <a:ea typeface="Calibri" panose="020F0502020204030204" pitchFamily="34" charset="0"/>
              </a:rPr>
              <a:t>In še in še najdeš na </a:t>
            </a:r>
            <a:r>
              <a:rPr lang="sl-SI" dirty="0" err="1">
                <a:solidFill>
                  <a:srgbClr val="202122"/>
                </a:solidFill>
                <a:latin typeface="Tahoma" panose="020B0604030504040204" pitchFamily="34" charset="0"/>
                <a:ea typeface="Calibri" panose="020F0502020204030204" pitchFamily="34" charset="0"/>
              </a:rPr>
              <a:t>you</a:t>
            </a:r>
            <a:r>
              <a:rPr lang="sl-SI" dirty="0">
                <a:solidFill>
                  <a:srgbClr val="202122"/>
                </a:solidFill>
                <a:latin typeface="Tahoma" panose="020B0604030504040204" pitchFamily="34" charset="0"/>
                <a:ea typeface="Calibri" panose="020F0502020204030204" pitchFamily="34" charset="0"/>
              </a:rPr>
              <a:t> </a:t>
            </a:r>
            <a:r>
              <a:rPr lang="sl-SI" dirty="0" smtClean="0">
                <a:solidFill>
                  <a:srgbClr val="202122"/>
                </a:solidFill>
                <a:latin typeface="Tahoma" panose="020B0604030504040204" pitchFamily="34" charset="0"/>
                <a:ea typeface="Calibri" panose="020F0502020204030204" pitchFamily="34" charset="0"/>
              </a:rPr>
              <a:t>tube                          Še naprej ti želimo lep kulturni dan. </a:t>
            </a:r>
            <a:r>
              <a:rPr lang="sl-SI" b="1" dirty="0" smtClean="0">
                <a:solidFill>
                  <a:srgbClr val="FF0000"/>
                </a:solidFill>
                <a:latin typeface="Tahoma" panose="020B0604030504040204" pitchFamily="34" charset="0"/>
                <a:ea typeface="Calibri" panose="020F0502020204030204" pitchFamily="34" charset="0"/>
              </a:rPr>
              <a:t>Učitelji OŠ Bizeljsko</a:t>
            </a:r>
            <a:endParaRPr lang="sl-SI" b="1" dirty="0">
              <a:solidFill>
                <a:srgbClr val="FF0000"/>
              </a:solidFill>
            </a:endParaRPr>
          </a:p>
        </p:txBody>
      </p:sp>
    </p:spTree>
    <p:extLst>
      <p:ext uri="{BB962C8B-B14F-4D97-AF65-F5344CB8AC3E}">
        <p14:creationId xmlns:p14="http://schemas.microsoft.com/office/powerpoint/2010/main" val="41563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8"/>
          <p:cNvSpPr txBox="1">
            <a:spLocks/>
          </p:cNvSpPr>
          <p:nvPr/>
        </p:nvSpPr>
        <p:spPr bwMode="auto">
          <a:xfrm>
            <a:off x="286602" y="211563"/>
            <a:ext cx="11723427" cy="68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800" kern="0" dirty="0" smtClean="0">
                <a:solidFill>
                  <a:srgbClr val="FF0000"/>
                </a:solidFill>
                <a:latin typeface="Arial Black" panose="020B0A04020102020204" pitchFamily="34" charset="0"/>
                <a:cs typeface="Times New Roman" pitchFamily="18" charset="0"/>
              </a:rPr>
              <a:t>MOČ GLASBE </a:t>
            </a:r>
            <a:r>
              <a:rPr lang="sl-SI" sz="4800" kern="0" dirty="0" smtClean="0">
                <a:solidFill>
                  <a:srgbClr val="FF0000"/>
                </a:solidFill>
                <a:latin typeface="Arial Narrow" panose="020B0606020202030204" pitchFamily="34" charset="0"/>
                <a:cs typeface="Times New Roman" pitchFamily="18" charset="0"/>
              </a:rPr>
              <a:t>se pojavi v različnih filmih. </a:t>
            </a:r>
            <a:r>
              <a:rPr lang="sl-SI" sz="2800" kern="0" dirty="0" smtClean="0">
                <a:solidFill>
                  <a:srgbClr val="FF0000"/>
                </a:solidFill>
                <a:latin typeface="Arial Narrow" panose="020B0606020202030204" pitchFamily="34" charset="0"/>
                <a:cs typeface="Times New Roman" pitchFamily="18" charset="0"/>
              </a:rPr>
              <a:t>To so:</a:t>
            </a:r>
            <a:endParaRPr lang="sl-SI" sz="4800" kern="0" dirty="0" smtClean="0">
              <a:solidFill>
                <a:srgbClr val="FF0000"/>
              </a:solidFill>
              <a:latin typeface="Arial Narrow" panose="020B0606020202030204" pitchFamily="34" charset="0"/>
              <a:cs typeface="Times New Roman" pitchFamily="18" charset="0"/>
            </a:endParaRPr>
          </a:p>
          <a:p>
            <a:pPr marL="0" indent="0">
              <a:buNone/>
              <a:defRPr/>
            </a:pPr>
            <a:r>
              <a:rPr lang="sl-SI" sz="4800" kern="0" dirty="0">
                <a:solidFill>
                  <a:srgbClr val="FF0000"/>
                </a:solidFill>
                <a:latin typeface="Arial Black" panose="020B0A04020102020204" pitchFamily="34" charset="0"/>
                <a:cs typeface="Times New Roman" pitchFamily="18" charset="0"/>
              </a:rPr>
              <a:t> </a:t>
            </a:r>
            <a:r>
              <a:rPr lang="sl-SI" sz="4800" kern="0" dirty="0" smtClean="0">
                <a:solidFill>
                  <a:srgbClr val="FF0000"/>
                </a:solidFill>
                <a:latin typeface="Arial Black" panose="020B0A04020102020204" pitchFamily="34" charset="0"/>
                <a:cs typeface="Times New Roman" pitchFamily="18" charset="0"/>
              </a:rPr>
              <a:t>                      </a:t>
            </a:r>
            <a:endParaRPr lang="sl-SI" sz="3600" kern="0" dirty="0">
              <a:latin typeface="Arial Narrow" panose="020B0606020202030204" pitchFamily="34" charset="0"/>
              <a:cs typeface="Times New Roman" pitchFamily="18"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612" y="1378285"/>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Ograda vsebine 8"/>
          <p:cNvSpPr txBox="1">
            <a:spLocks/>
          </p:cNvSpPr>
          <p:nvPr/>
        </p:nvSpPr>
        <p:spPr bwMode="auto">
          <a:xfrm>
            <a:off x="710823" y="1396550"/>
            <a:ext cx="3178789"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0070C0"/>
                </a:solidFill>
                <a:latin typeface="Arial Black" panose="020B0A04020102020204" pitchFamily="34" charset="0"/>
                <a:cs typeface="Times New Roman" pitchFamily="18" charset="0"/>
              </a:rPr>
              <a:t>Risani film</a:t>
            </a:r>
            <a:endParaRPr lang="sl-SI" sz="2800" kern="0" dirty="0">
              <a:solidFill>
                <a:srgbClr val="0070C0"/>
              </a:solidFill>
              <a:latin typeface="Arial Narrow" panose="020B0606020202030204" pitchFamily="34" charset="0"/>
              <a:cs typeface="Times New Roman" pitchFamily="18" charset="0"/>
            </a:endParaRPr>
          </a:p>
        </p:txBody>
      </p:sp>
      <p:sp>
        <p:nvSpPr>
          <p:cNvPr id="3" name="Pravokotnik 2"/>
          <p:cNvSpPr/>
          <p:nvPr/>
        </p:nvSpPr>
        <p:spPr>
          <a:xfrm>
            <a:off x="5031578" y="1600777"/>
            <a:ext cx="6136400" cy="707886"/>
          </a:xfrm>
          <a:prstGeom prst="rect">
            <a:avLst/>
          </a:prstGeom>
        </p:spPr>
        <p:txBody>
          <a:bodyPr wrap="square">
            <a:spAutoFit/>
          </a:bodyPr>
          <a:lstStyle/>
          <a:p>
            <a:r>
              <a:rPr lang="sl-SI" sz="2000" dirty="0" smtClean="0">
                <a:hlinkClick r:id="rId3"/>
              </a:rPr>
              <a:t>https://www.youtube.com/watch?v=Kxq-EqZrWj0</a:t>
            </a:r>
            <a:endParaRPr lang="sl-SI" sz="2000" dirty="0" smtClean="0"/>
          </a:p>
          <a:p>
            <a:endParaRPr lang="sl-SI" sz="2000" dirty="0"/>
          </a:p>
        </p:txBody>
      </p:sp>
      <p:sp>
        <p:nvSpPr>
          <p:cNvPr id="14" name="Ograda vsebine 8"/>
          <p:cNvSpPr txBox="1">
            <a:spLocks/>
          </p:cNvSpPr>
          <p:nvPr/>
        </p:nvSpPr>
        <p:spPr bwMode="auto">
          <a:xfrm>
            <a:off x="710823" y="2029469"/>
            <a:ext cx="3833881"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009900"/>
                </a:solidFill>
                <a:latin typeface="Arial Black" panose="020B0A04020102020204" pitchFamily="34" charset="0"/>
                <a:cs typeface="Times New Roman" pitchFamily="18" charset="0"/>
              </a:rPr>
              <a:t>Lutkovni film</a:t>
            </a:r>
            <a:endParaRPr lang="sl-SI" sz="2800" kern="0" dirty="0">
              <a:solidFill>
                <a:srgbClr val="009900"/>
              </a:solidFill>
              <a:latin typeface="Arial Narrow" panose="020B0606020202030204" pitchFamily="34" charset="0"/>
              <a:cs typeface="Times New Roman" pitchFamily="18" charset="0"/>
            </a:endParaRPr>
          </a:p>
        </p:txBody>
      </p:sp>
      <p:pic>
        <p:nvPicPr>
          <p:cNvPr id="15" name="Picture 2" descr="Slovenska kinoteka: filmi ne zastarajo - Novice o filmu in filmskih zvezdah  - Slovenska kinoteka: filmi ne zastarajo - Si21 - prvi slovenski por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704" y="2060178"/>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6" name="Ograda vsebine 8"/>
          <p:cNvSpPr txBox="1">
            <a:spLocks/>
          </p:cNvSpPr>
          <p:nvPr/>
        </p:nvSpPr>
        <p:spPr bwMode="auto">
          <a:xfrm>
            <a:off x="710822" y="2606318"/>
            <a:ext cx="3028665"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FFC000"/>
                </a:solidFill>
                <a:latin typeface="Arial Black" panose="020B0A04020102020204" pitchFamily="34" charset="0"/>
                <a:cs typeface="Times New Roman" pitchFamily="18" charset="0"/>
              </a:rPr>
              <a:t>Igrani film</a:t>
            </a:r>
            <a:endParaRPr lang="sl-SI" sz="2800" kern="0" dirty="0">
              <a:solidFill>
                <a:srgbClr val="FFC000"/>
              </a:solidFill>
              <a:latin typeface="Arial Narrow" panose="020B0606020202030204" pitchFamily="34" charset="0"/>
              <a:cs typeface="Times New Roman" pitchFamily="18" charset="0"/>
            </a:endParaRPr>
          </a:p>
        </p:txBody>
      </p:sp>
      <p:pic>
        <p:nvPicPr>
          <p:cNvPr id="17" name="Picture 2" descr="Slovenska kinoteka: filmi ne zastarajo - Novice o filmu in filmskih zvezdah  - Slovenska kinoteka: filmi ne zastarajo - Si21 - prvi slovenski por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671" y="2706722"/>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Pravokotnik 17"/>
          <p:cNvSpPr/>
          <p:nvPr/>
        </p:nvSpPr>
        <p:spPr>
          <a:xfrm>
            <a:off x="5031578" y="2821594"/>
            <a:ext cx="6186882" cy="400110"/>
          </a:xfrm>
          <a:prstGeom prst="rect">
            <a:avLst/>
          </a:prstGeom>
        </p:spPr>
        <p:txBody>
          <a:bodyPr wrap="square">
            <a:spAutoFit/>
          </a:bodyPr>
          <a:lstStyle/>
          <a:p>
            <a:r>
              <a:rPr lang="sl-SI" sz="2000" dirty="0" smtClean="0">
                <a:hlinkClick r:id="rId4"/>
              </a:rPr>
              <a:t>https://www.youtube.com/watch?v=-V5-MQcTtCc</a:t>
            </a:r>
            <a:r>
              <a:rPr lang="sl-SI" sz="2000" dirty="0" smtClean="0"/>
              <a:t> </a:t>
            </a:r>
            <a:endParaRPr lang="sl-SI" sz="2000" dirty="0"/>
          </a:p>
        </p:txBody>
      </p:sp>
      <p:sp>
        <p:nvSpPr>
          <p:cNvPr id="6" name="Pravokotnik 5"/>
          <p:cNvSpPr/>
          <p:nvPr/>
        </p:nvSpPr>
        <p:spPr>
          <a:xfrm>
            <a:off x="5711797" y="2305789"/>
            <a:ext cx="5333576" cy="646331"/>
          </a:xfrm>
          <a:prstGeom prst="rect">
            <a:avLst/>
          </a:prstGeom>
        </p:spPr>
        <p:txBody>
          <a:bodyPr wrap="none">
            <a:spAutoFit/>
          </a:bodyPr>
          <a:lstStyle/>
          <a:p>
            <a:r>
              <a:rPr lang="sl-SI" dirty="0">
                <a:hlinkClick r:id="rId5"/>
              </a:rPr>
              <a:t>https://</a:t>
            </a:r>
            <a:r>
              <a:rPr lang="sl-SI" dirty="0" smtClean="0">
                <a:hlinkClick r:id="rId5"/>
              </a:rPr>
              <a:t>www.youtube.com/watch?v=BqYtMUV6JnE</a:t>
            </a:r>
            <a:endParaRPr lang="sl-SI" dirty="0" smtClean="0"/>
          </a:p>
          <a:p>
            <a:endParaRPr lang="sl-SI" dirty="0"/>
          </a:p>
        </p:txBody>
      </p:sp>
      <p:pic>
        <p:nvPicPr>
          <p:cNvPr id="13" name="Picture 8" descr="Alvin and the Chipmunks | Regal Cinemas Is Helping Families Cool Off This  Summer With $1 Screenings | POPSUGAR Family Photo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197" y="4096350"/>
            <a:ext cx="2327400" cy="2254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arfield - The Movie (2004) - Rotten Tomato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361" y="4096350"/>
            <a:ext cx="2414588" cy="22696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pace Jam [DVD] [1996]: Amazon.co.uk: Michael Jordan, Wayne Knight, Theresa  Randle, Manner Washington, Eric Gordon, Penny Bae Bridges, Brandon Hammond,  Larry Bird, Bill Murray, Thom Barry, Charles Barkley, Patrick Ewing, Joe  Pytk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5393" y="4096350"/>
            <a:ext cx="2321331" cy="2269635"/>
          </a:xfrm>
          <a:prstGeom prst="rect">
            <a:avLst/>
          </a:prstGeom>
          <a:noFill/>
          <a:extLst>
            <a:ext uri="{909E8E84-426E-40DD-AFC4-6F175D3DCCD1}">
              <a14:hiddenFill xmlns:a14="http://schemas.microsoft.com/office/drawing/2010/main">
                <a:solidFill>
                  <a:srgbClr val="FFFFFF"/>
                </a:solidFill>
              </a14:hiddenFill>
            </a:ext>
          </a:extLst>
        </p:spPr>
      </p:pic>
      <p:sp>
        <p:nvSpPr>
          <p:cNvPr id="21" name="Pravokotnik 20"/>
          <p:cNvSpPr>
            <a:spLocks noChangeArrowheads="1"/>
          </p:cNvSpPr>
          <p:nvPr/>
        </p:nvSpPr>
        <p:spPr bwMode="auto">
          <a:xfrm>
            <a:off x="211085" y="3298674"/>
            <a:ext cx="11827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ts val="450"/>
              </a:spcBef>
            </a:pPr>
            <a:r>
              <a:rPr lang="sl-SI" altLang="sl-SI" sz="2000" b="0" dirty="0" smtClean="0">
                <a:solidFill>
                  <a:srgbClr val="FF0000"/>
                </a:solidFill>
                <a:latin typeface="Arial Black" panose="020B0A04020102020204" pitchFamily="34" charset="0"/>
                <a:cs typeface="Arial" panose="020B0604020202020204" pitchFamily="34" charset="0"/>
              </a:rPr>
              <a:t>Včasih na filmskem platnu ob glasbi zaživijo lutke in risani junaki z znanimi igralci.</a:t>
            </a:r>
            <a:endParaRPr lang="sl-SI" altLang="sl-SI" sz="2000" dirty="0">
              <a:solidFill>
                <a:srgbClr val="FF0000"/>
              </a:solidFill>
              <a:latin typeface="Arial Black" panose="020B0A04020102020204" pitchFamily="34" charset="0"/>
              <a:cs typeface="Arial" panose="020B0604020202020204" pitchFamily="34" charset="0"/>
            </a:endParaRPr>
          </a:p>
        </p:txBody>
      </p:sp>
      <p:pic>
        <p:nvPicPr>
          <p:cNvPr id="22"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86" y="3693934"/>
            <a:ext cx="12082818" cy="31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76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p:bldP spid="14" grpId="0"/>
      <p:bldP spid="16" grpId="0"/>
      <p:bldP spid="18" grpId="0"/>
      <p:bldP spid="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m - Alvin in veverički - Christmas So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6" name="Rectangle 16"/>
          <p:cNvSpPr>
            <a:spLocks noChangeArrowheads="1"/>
          </p:cNvSpPr>
          <p:nvPr/>
        </p:nvSpPr>
        <p:spPr bwMode="auto">
          <a:xfrm>
            <a:off x="624253" y="289894"/>
            <a:ext cx="1038371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sl-SI" sz="7200" b="1" dirty="0">
                <a:solidFill>
                  <a:srgbClr val="FF0000"/>
                </a:solidFill>
              </a:rPr>
              <a:t>Christopher </a:t>
            </a:r>
            <a:r>
              <a:rPr lang="sl-SI" sz="7200" b="1" dirty="0" err="1">
                <a:solidFill>
                  <a:srgbClr val="FF0000"/>
                </a:solidFill>
              </a:rPr>
              <a:t>Lennertz</a:t>
            </a:r>
            <a:endParaRPr lang="sl-SI" sz="7200" b="1" dirty="0">
              <a:solidFill>
                <a:srgbClr val="FF0000"/>
              </a:solidFill>
            </a:endParaRPr>
          </a:p>
          <a:p>
            <a:pPr algn="ctr" eaLnBrk="1" hangingPunct="1">
              <a:spcBef>
                <a:spcPct val="0"/>
              </a:spcBef>
              <a:buFontTx/>
              <a:buNone/>
              <a:defRPr/>
            </a:pPr>
            <a:r>
              <a:rPr lang="sl-SI" altLang="sl-SI" sz="8000" dirty="0" err="1" smtClean="0">
                <a:solidFill>
                  <a:srgbClr val="FFFF00"/>
                </a:solidFill>
                <a:latin typeface="Arial Black" panose="020B0A04020102020204" pitchFamily="34" charset="0"/>
              </a:rPr>
              <a:t>Alvin</a:t>
            </a:r>
            <a:r>
              <a:rPr lang="sl-SI" altLang="sl-SI" sz="8000" dirty="0" smtClean="0">
                <a:solidFill>
                  <a:srgbClr val="FFFF00"/>
                </a:solidFill>
                <a:latin typeface="Arial Black" panose="020B0A04020102020204" pitchFamily="34" charset="0"/>
              </a:rPr>
              <a:t> in veverički</a:t>
            </a:r>
            <a:r>
              <a:rPr lang="sl-SI" altLang="sl-SI" sz="9600" dirty="0" smtClean="0">
                <a:solidFill>
                  <a:srgbClr val="FFFF00"/>
                </a:solidFill>
                <a:latin typeface="Arial Black" panose="020B0A04020102020204" pitchFamily="34" charset="0"/>
              </a:rPr>
              <a:t/>
            </a:r>
            <a:br>
              <a:rPr lang="sl-SI" altLang="sl-SI" sz="9600" dirty="0" smtClean="0">
                <a:solidFill>
                  <a:srgbClr val="FFFF00"/>
                </a:solidFill>
                <a:latin typeface="Arial Black" panose="020B0A04020102020204" pitchFamily="34" charset="0"/>
              </a:rPr>
            </a:br>
            <a:r>
              <a:rPr lang="sl-SI" altLang="sl-SI" sz="5400" dirty="0" smtClean="0">
                <a:solidFill>
                  <a:srgbClr val="00B0F0"/>
                </a:solidFill>
                <a:latin typeface="Arial Black" panose="020B0A04020102020204" pitchFamily="34" charset="0"/>
              </a:rPr>
              <a:t>Povezava risanih junakov z znanimi igralci</a:t>
            </a:r>
          </a:p>
          <a:p>
            <a:pPr algn="ctr" eaLnBrk="1" hangingPunct="1">
              <a:spcBef>
                <a:spcPct val="0"/>
              </a:spcBef>
              <a:buFontTx/>
              <a:buNone/>
              <a:defRPr/>
            </a:pPr>
            <a:r>
              <a:rPr lang="sl-SI" altLang="sl-SI" sz="4000" dirty="0">
                <a:solidFill>
                  <a:srgbClr val="00B0F0"/>
                </a:solidFill>
                <a:latin typeface="Arial Narrow" panose="020B0606020202030204" pitchFamily="34" charset="0"/>
                <a:hlinkClick r:id="rId6"/>
              </a:rPr>
              <a:t>https://</a:t>
            </a:r>
            <a:r>
              <a:rPr lang="sl-SI" altLang="sl-SI" sz="4000" dirty="0" smtClean="0">
                <a:solidFill>
                  <a:srgbClr val="00B0F0"/>
                </a:solidFill>
                <a:latin typeface="Arial Narrow" panose="020B0606020202030204" pitchFamily="34" charset="0"/>
                <a:hlinkClick r:id="rId6"/>
              </a:rPr>
              <a:t>www.youtube.com/watch?v=xBAshnF0HwY</a:t>
            </a:r>
            <a:r>
              <a:rPr lang="sl-SI" altLang="sl-SI" sz="4000" dirty="0" smtClean="0">
                <a:solidFill>
                  <a:srgbClr val="00B0F0"/>
                </a:solidFill>
                <a:latin typeface="Arial Narrow" panose="020B0606020202030204" pitchFamily="34" charset="0"/>
              </a:rPr>
              <a:t> </a:t>
            </a:r>
            <a:r>
              <a:rPr lang="sl-SI" altLang="sl-SI" sz="5400" dirty="0">
                <a:solidFill>
                  <a:srgbClr val="00B0F0"/>
                </a:solidFill>
                <a:latin typeface="Arial Black" panose="020B0A04020102020204" pitchFamily="34" charset="0"/>
              </a:rPr>
              <a:t/>
            </a:r>
            <a:br>
              <a:rPr lang="sl-SI" altLang="sl-SI" sz="5400" dirty="0">
                <a:solidFill>
                  <a:srgbClr val="00B0F0"/>
                </a:solidFill>
                <a:latin typeface="Arial Black" panose="020B0A04020102020204" pitchFamily="34" charset="0"/>
              </a:rPr>
            </a:b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237470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076314" y="0"/>
            <a:ext cx="10089918" cy="923330"/>
          </a:xfrm>
          <a:prstGeom prst="rect">
            <a:avLst/>
          </a:prstGeom>
        </p:spPr>
        <p:txBody>
          <a:bodyPr wrap="square">
            <a:spAutoFit/>
          </a:bodyPr>
          <a:lstStyle/>
          <a:p>
            <a:pPr>
              <a:lnSpc>
                <a:spcPct val="150000"/>
              </a:lnSpc>
              <a:spcAft>
                <a:spcPts val="800"/>
              </a:spcAft>
            </a:pPr>
            <a:r>
              <a:rPr lang="sl-SI" b="1" dirty="0">
                <a:solidFill>
                  <a:srgbClr val="FF0000"/>
                </a:solidFill>
                <a:latin typeface="Tahoma" panose="020B0604030504040204" pitchFamily="34" charset="0"/>
                <a:ea typeface="Calibri" panose="020F0502020204030204" pitchFamily="34" charset="0"/>
                <a:cs typeface="Times New Roman" panose="02020603050405020304" pitchFamily="18" charset="0"/>
              </a:rPr>
              <a:t>Komponiranje filmske glasbe je zahtevno, ustvarjalno delo. Glasba filmu ni le v okras, ampak je eno izmed pomembnejših sredstev s katerim se izražajo filmski ustvarjalci.  </a:t>
            </a:r>
            <a:endParaRPr lang="sl-SI"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052"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8" y="4378187"/>
            <a:ext cx="12063041" cy="2409478"/>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846161" y="4853238"/>
            <a:ext cx="10822676" cy="707886"/>
          </a:xfrm>
          <a:prstGeom prst="rect">
            <a:avLst/>
          </a:prstGeom>
          <a:solidFill>
            <a:schemeClr val="bg1"/>
          </a:solidFill>
        </p:spPr>
        <p:txBody>
          <a:bodyPr wrap="square">
            <a:spAutoFit/>
          </a:bodyPr>
          <a:lstStyle/>
          <a:p>
            <a:r>
              <a:rPr lang="sl-SI" b="1" dirty="0" smtClean="0">
                <a:solidFill>
                  <a:srgbClr val="0070C0"/>
                </a:solidFill>
                <a:latin typeface="Arial Black" panose="020B0A04020102020204" pitchFamily="34" charset="0"/>
              </a:rPr>
              <a:t>Zvok in slika</a:t>
            </a:r>
            <a:r>
              <a:rPr lang="sl-SI" dirty="0">
                <a:solidFill>
                  <a:srgbClr val="0070C0"/>
                </a:solidFill>
                <a:latin typeface="Arial" panose="020B0604020202020204" pitchFamily="34" charset="0"/>
              </a:rPr>
              <a:t> </a:t>
            </a:r>
            <a:r>
              <a:rPr lang="sl-SI" dirty="0" smtClean="0">
                <a:solidFill>
                  <a:srgbClr val="0070C0"/>
                </a:solidFill>
                <a:latin typeface="Arial" panose="020B0604020202020204" pitchFamily="34" charset="0"/>
              </a:rPr>
              <a:t>morata biti med sabo do stotinke sekunde usklajena. Temu pravimo </a:t>
            </a:r>
            <a:r>
              <a:rPr lang="sl-SI" sz="2000" dirty="0" smtClean="0">
                <a:solidFill>
                  <a:srgbClr val="FF0000"/>
                </a:solidFill>
                <a:latin typeface="Arial Black" panose="020B0A04020102020204" pitchFamily="34" charset="0"/>
              </a:rPr>
              <a:t>sinhronizacija.</a:t>
            </a:r>
          </a:p>
          <a:p>
            <a:r>
              <a:rPr lang="sl-SI" sz="2000" dirty="0" smtClean="0">
                <a:solidFill>
                  <a:srgbClr val="FF0000"/>
                </a:solidFill>
                <a:latin typeface="Arial Narrow" panose="020B0606020202030204" pitchFamily="34" charset="0"/>
              </a:rPr>
              <a:t>Oglej si jo ob šaljivem in </a:t>
            </a:r>
            <a:r>
              <a:rPr lang="sl-SI" sz="2000" dirty="0">
                <a:solidFill>
                  <a:srgbClr val="FF0000"/>
                </a:solidFill>
                <a:latin typeface="Arial Narrow" panose="020B0606020202030204" pitchFamily="34" charset="0"/>
              </a:rPr>
              <a:t>čudovitem </a:t>
            </a:r>
            <a:r>
              <a:rPr lang="sl-SI" sz="2000" dirty="0" smtClean="0">
                <a:solidFill>
                  <a:srgbClr val="FF0000"/>
                </a:solidFill>
                <a:latin typeface="Arial Narrow" panose="020B0606020202030204" pitchFamily="34" charset="0"/>
              </a:rPr>
              <a:t>posnetku Rowana </a:t>
            </a:r>
            <a:r>
              <a:rPr lang="sl-SI" sz="2000" dirty="0" err="1" smtClean="0">
                <a:solidFill>
                  <a:srgbClr val="FF0000"/>
                </a:solidFill>
                <a:latin typeface="Arial Narrow" panose="020B0606020202030204" pitchFamily="34" charset="0"/>
              </a:rPr>
              <a:t>Atkinsona</a:t>
            </a:r>
            <a:r>
              <a:rPr lang="sl-SI" sz="2000" dirty="0" smtClean="0">
                <a:solidFill>
                  <a:srgbClr val="FF0000"/>
                </a:solidFill>
                <a:latin typeface="Arial Narrow" panose="020B0606020202030204" pitchFamily="34" charset="0"/>
              </a:rPr>
              <a:t> </a:t>
            </a:r>
            <a:r>
              <a:rPr lang="sl-SI" sz="2000" dirty="0">
                <a:solidFill>
                  <a:srgbClr val="FF0000"/>
                </a:solidFill>
                <a:latin typeface="Arial Narrow" panose="020B0606020202030204" pitchFamily="34" charset="0"/>
                <a:hlinkClick r:id="rId3"/>
              </a:rPr>
              <a:t>https://</a:t>
            </a:r>
            <a:r>
              <a:rPr lang="sl-SI" sz="2000" dirty="0" smtClean="0">
                <a:solidFill>
                  <a:srgbClr val="FF0000"/>
                </a:solidFill>
                <a:latin typeface="Arial Narrow" panose="020B0606020202030204" pitchFamily="34" charset="0"/>
                <a:hlinkClick r:id="rId3"/>
              </a:rPr>
              <a:t>www.youtube.com/watch?v=A_kloG2Z7tU</a:t>
            </a:r>
            <a:r>
              <a:rPr lang="sl-SI" sz="2000" dirty="0" smtClean="0">
                <a:solidFill>
                  <a:srgbClr val="FF0000"/>
                </a:solidFill>
                <a:latin typeface="Arial Narrow" panose="020B0606020202030204" pitchFamily="34" charset="0"/>
              </a:rPr>
              <a:t> </a:t>
            </a:r>
            <a:endParaRPr lang="sl-SI" sz="2000" dirty="0">
              <a:solidFill>
                <a:srgbClr val="FF0000"/>
              </a:solidFill>
              <a:latin typeface="Arial Narrow" panose="020B0606020202030204" pitchFamily="34" charset="0"/>
            </a:endParaRPr>
          </a:p>
        </p:txBody>
      </p:sp>
      <p:sp>
        <p:nvSpPr>
          <p:cNvPr id="10" name="Pravokotnik 9"/>
          <p:cNvSpPr/>
          <p:nvPr/>
        </p:nvSpPr>
        <p:spPr>
          <a:xfrm>
            <a:off x="882889" y="5857506"/>
            <a:ext cx="10699206" cy="369332"/>
          </a:xfrm>
          <a:prstGeom prst="rect">
            <a:avLst/>
          </a:prstGeom>
          <a:solidFill>
            <a:schemeClr val="bg1"/>
          </a:solidFill>
        </p:spPr>
        <p:txBody>
          <a:bodyPr wrap="square">
            <a:spAutoFit/>
          </a:bodyPr>
          <a:lstStyle/>
          <a:p>
            <a:r>
              <a:rPr lang="sl-SI" dirty="0" smtClean="0">
                <a:solidFill>
                  <a:srgbClr val="009900"/>
                </a:solidFill>
                <a:latin typeface="Arial" panose="020B0604020202020204" pitchFamily="34" charset="0"/>
                <a:cs typeface="Arial" panose="020B0604020202020204" pitchFamily="34" charset="0"/>
              </a:rPr>
              <a:t>Če ti je bil všeč bobnar, ti bo prav gotovo </a:t>
            </a:r>
            <a:r>
              <a:rPr lang="sl-SI" dirty="0">
                <a:solidFill>
                  <a:srgbClr val="009900"/>
                </a:solidFill>
                <a:latin typeface="Arial" panose="020B0604020202020204" pitchFamily="34" charset="0"/>
                <a:cs typeface="Arial" panose="020B0604020202020204" pitchFamily="34" charset="0"/>
              </a:rPr>
              <a:t>tudi pianist </a:t>
            </a:r>
            <a:r>
              <a:rPr lang="sl-SI" dirty="0">
                <a:solidFill>
                  <a:srgbClr val="009900"/>
                </a:solidFill>
                <a:latin typeface="Arial" panose="020B0604020202020204" pitchFamily="34" charset="0"/>
                <a:cs typeface="Arial" panose="020B0604020202020204" pitchFamily="34" charset="0"/>
                <a:hlinkClick r:id="rId4"/>
              </a:rPr>
              <a:t>https://</a:t>
            </a:r>
            <a:r>
              <a:rPr lang="sl-SI" dirty="0" smtClean="0">
                <a:solidFill>
                  <a:srgbClr val="009900"/>
                </a:solidFill>
                <a:latin typeface="Arial" panose="020B0604020202020204" pitchFamily="34" charset="0"/>
                <a:cs typeface="Arial" panose="020B0604020202020204" pitchFamily="34" charset="0"/>
                <a:hlinkClick r:id="rId4"/>
              </a:rPr>
              <a:t>www.youtube.com/watch?v=7v5BCX6bkLQ</a:t>
            </a:r>
            <a:r>
              <a:rPr lang="sl-SI" dirty="0" smtClean="0">
                <a:solidFill>
                  <a:srgbClr val="009900"/>
                </a:solidFill>
                <a:latin typeface="Arial" panose="020B0604020202020204" pitchFamily="34" charset="0"/>
                <a:cs typeface="Arial" panose="020B0604020202020204" pitchFamily="34" charset="0"/>
              </a:rPr>
              <a:t>  </a:t>
            </a:r>
            <a:endParaRPr lang="sl-SI" sz="2000" dirty="0">
              <a:solidFill>
                <a:srgbClr val="009900"/>
              </a:solidFill>
              <a:latin typeface="Arial" panose="020B0604020202020204" pitchFamily="34" charset="0"/>
              <a:cs typeface="Arial" panose="020B0604020202020204" pitchFamily="34" charset="0"/>
            </a:endParaRPr>
          </a:p>
        </p:txBody>
      </p:sp>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8" y="493503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4" y="580451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Pravokotnik 7"/>
          <p:cNvSpPr/>
          <p:nvPr/>
        </p:nvSpPr>
        <p:spPr>
          <a:xfrm>
            <a:off x="1004416" y="720944"/>
            <a:ext cx="11041039" cy="506164"/>
          </a:xfrm>
          <a:prstGeom prst="rect">
            <a:avLst/>
          </a:prstGeom>
        </p:spPr>
        <p:txBody>
          <a:bodyPr wrap="square">
            <a:spAutoFit/>
          </a:bodyPr>
          <a:lstStyle/>
          <a:p>
            <a:pPr>
              <a:lnSpc>
                <a:spcPct val="150000"/>
              </a:lnSpc>
              <a:spcAft>
                <a:spcPts val="800"/>
              </a:spcAft>
            </a:pPr>
            <a:r>
              <a:rPr lang="sl-SI" sz="2000"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Dober filmski skladatelj </a:t>
            </a:r>
            <a:r>
              <a:rPr lang="sl-SI" sz="2000" dirty="0">
                <a:solidFill>
                  <a:srgbClr val="00B050"/>
                </a:solidFill>
                <a:latin typeface="Arial Black" panose="020B0A04020102020204" pitchFamily="34" charset="0"/>
                <a:ea typeface="Calibri" panose="020F0502020204030204" pitchFamily="34" charset="0"/>
                <a:cs typeface="Times New Roman" panose="02020603050405020304" pitchFamily="18" charset="0"/>
              </a:rPr>
              <a:t>mora </a:t>
            </a:r>
            <a:r>
              <a:rPr lang="sl-SI" sz="2000"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dobro poznati zakone </a:t>
            </a:r>
            <a:r>
              <a:rPr lang="sl-SI" sz="2000" dirty="0">
                <a:solidFill>
                  <a:srgbClr val="00B050"/>
                </a:solidFill>
                <a:latin typeface="Arial Black" panose="020B0A04020102020204" pitchFamily="34" charset="0"/>
                <a:ea typeface="Calibri" panose="020F0502020204030204" pitchFamily="34" charset="0"/>
                <a:cs typeface="Times New Roman" panose="02020603050405020304" pitchFamily="18" charset="0"/>
              </a:rPr>
              <a:t>filmske umetnosti. </a:t>
            </a:r>
            <a:endParaRPr lang="sl-SI" sz="1600" dirty="0">
              <a:solidFill>
                <a:srgbClr val="00B05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11" name="Pravokotnik 10"/>
          <p:cNvSpPr/>
          <p:nvPr/>
        </p:nvSpPr>
        <p:spPr>
          <a:xfrm>
            <a:off x="272563" y="1396404"/>
            <a:ext cx="11825646" cy="646331"/>
          </a:xfrm>
          <a:prstGeom prst="rect">
            <a:avLst/>
          </a:prstGeom>
        </p:spPr>
        <p:txBody>
          <a:bodyPr wrap="square">
            <a:spAutoFit/>
          </a:bodyPr>
          <a:lstStyle/>
          <a:p>
            <a:pPr>
              <a:lnSpc>
                <a:spcPct val="150000"/>
              </a:lnSpc>
              <a:spcAft>
                <a:spcPts val="800"/>
              </a:spcAft>
            </a:pPr>
            <a:r>
              <a:rPr lang="sl-SI" sz="2400" u="sng"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Kako potekata delo in kakšne so naloge filmskega skladatelja :</a:t>
            </a:r>
            <a:endParaRPr lang="sl-SI"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12" name="Pravokotnik 11"/>
          <p:cNvSpPr/>
          <p:nvPr/>
        </p:nvSpPr>
        <p:spPr>
          <a:xfrm>
            <a:off x="272563" y="1969611"/>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Izbira posnetih prizorov </a:t>
            </a:r>
            <a:r>
              <a:rPr lang="sl-SI" b="1" dirty="0">
                <a:latin typeface="Arial Narrow" panose="020B0606020202030204" pitchFamily="34" charset="0"/>
                <a:ea typeface="Calibri" panose="020F0502020204030204" pitchFamily="34" charset="0"/>
                <a:cs typeface="Times New Roman" panose="02020603050405020304" pitchFamily="18" charset="0"/>
              </a:rPr>
              <a:t>in dogodkov za katere režiser in skladatelj menita, da potrebujejo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Pravokotnik 12"/>
          <p:cNvSpPr/>
          <p:nvPr/>
        </p:nvSpPr>
        <p:spPr>
          <a:xfrm>
            <a:off x="272563" y="2432447"/>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Razčlenitev prizorov do </a:t>
            </a:r>
            <a:r>
              <a:rPr lang="sl-SI" b="1" dirty="0">
                <a:latin typeface="Arial Narrow" panose="020B0606020202030204" pitchFamily="34" charset="0"/>
                <a:ea typeface="Calibri" panose="020F0502020204030204" pitchFamily="34" charset="0"/>
                <a:cs typeface="Times New Roman" panose="02020603050405020304" pitchFamily="18" charset="0"/>
              </a:rPr>
              <a:t>sekunde </a:t>
            </a:r>
            <a:r>
              <a:rPr lang="sl-SI" b="1" dirty="0" smtClean="0">
                <a:latin typeface="Arial Narrow" panose="020B0606020202030204" pitchFamily="34" charset="0"/>
                <a:ea typeface="Calibri" panose="020F0502020204030204" pitchFamily="34" charset="0"/>
                <a:cs typeface="Times New Roman" panose="02020603050405020304" pitchFamily="18" charset="0"/>
              </a:rPr>
              <a:t>natančno.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Pravokotnik 13"/>
          <p:cNvSpPr/>
          <p:nvPr/>
        </p:nvSpPr>
        <p:spPr>
          <a:xfrm>
            <a:off x="272563" y="2903332"/>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Določitev glasbil in določenega tempa. S </a:t>
            </a:r>
            <a:r>
              <a:rPr lang="sl-SI" b="1" dirty="0">
                <a:latin typeface="Arial Narrow" panose="020B0606020202030204" pitchFamily="34" charset="0"/>
                <a:ea typeface="Calibri" panose="020F0502020204030204" pitchFamily="34" charset="0"/>
                <a:cs typeface="Times New Roman" panose="02020603050405020304" pitchFamily="18" charset="0"/>
              </a:rPr>
              <a:t>štoparico mora </a:t>
            </a:r>
            <a:r>
              <a:rPr lang="sl-SI" b="1" dirty="0" smtClean="0">
                <a:latin typeface="Arial Narrow" panose="020B0606020202030204" pitchFamily="34" charset="0"/>
                <a:ea typeface="Calibri" panose="020F0502020204030204" pitchFamily="34" charset="0"/>
                <a:cs typeface="Times New Roman" panose="02020603050405020304" pitchFamily="18" charset="0"/>
              </a:rPr>
              <a:t>ob vsebini ugotoviti</a:t>
            </a:r>
            <a:r>
              <a:rPr lang="sl-SI" b="1" dirty="0">
                <a:latin typeface="Arial Narrow" panose="020B0606020202030204" pitchFamily="34" charset="0"/>
                <a:ea typeface="Calibri" panose="020F0502020204030204" pitchFamily="34" charset="0"/>
                <a:cs typeface="Times New Roman" panose="02020603050405020304" pitchFamily="18" charset="0"/>
              </a:rPr>
              <a:t>, kje naj glasba podpre </a:t>
            </a:r>
            <a:r>
              <a:rPr lang="sl-SI" b="1" dirty="0" smtClean="0">
                <a:latin typeface="Arial Narrow" panose="020B0606020202030204" pitchFamily="34" charset="0"/>
                <a:ea typeface="Calibri" panose="020F0502020204030204" pitchFamily="34" charset="0"/>
                <a:cs typeface="Times New Roman" panose="02020603050405020304" pitchFamily="18" charset="0"/>
              </a:rPr>
              <a:t>točno določen dogodek.</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Pravokotnik 14"/>
          <p:cNvSpPr/>
          <p:nvPr/>
        </p:nvSpPr>
        <p:spPr>
          <a:xfrm>
            <a:off x="272563" y="3351570"/>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Zapis glasbe in snemanje glasbe ob vrtenju filma.</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Pravokotnik 15"/>
          <p:cNvSpPr/>
          <p:nvPr/>
        </p:nvSpPr>
        <p:spPr>
          <a:xfrm>
            <a:off x="272563" y="3808443"/>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Obdelava </a:t>
            </a:r>
            <a:r>
              <a:rPr lang="sl-SI" b="1" dirty="0">
                <a:latin typeface="Arial Narrow" panose="020B0606020202030204" pitchFamily="34" charset="0"/>
                <a:ea typeface="Calibri" panose="020F0502020204030204" pitchFamily="34" charset="0"/>
                <a:cs typeface="Times New Roman" panose="02020603050405020304" pitchFamily="18" charset="0"/>
              </a:rPr>
              <a:t>posnete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glasbe (pridruži </a:t>
            </a:r>
            <a:r>
              <a:rPr lang="sl-SI" b="1" dirty="0">
                <a:latin typeface="Arial Narrow" panose="020B0606020202030204" pitchFamily="34" charset="0"/>
                <a:ea typeface="Calibri" panose="020F0502020204030204" pitchFamily="34" charset="0"/>
                <a:cs typeface="Times New Roman" panose="02020603050405020304" pitchFamily="18" charset="0"/>
              </a:rPr>
              <a:t>se še tonski mojster, ki doda vse </a:t>
            </a:r>
            <a:r>
              <a:rPr lang="sl-SI" b="1" dirty="0" smtClean="0">
                <a:latin typeface="Arial Narrow" panose="020B0606020202030204" pitchFamily="34" charset="0"/>
                <a:ea typeface="Calibri" panose="020F0502020204030204" pitchFamily="34" charset="0"/>
                <a:cs typeface="Times New Roman" panose="02020603050405020304" pitchFamily="18" charset="0"/>
              </a:rPr>
              <a:t>ostalo delo, da na filmu teče nemoteno).</a:t>
            </a:r>
            <a:endParaRPr lang="sl-SI"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0245" y="2878018"/>
            <a:ext cx="9559184" cy="2651072"/>
          </a:xfrm>
        </p:spPr>
        <p:txBody>
          <a:bodyPr rtlCol="0">
            <a:noAutofit/>
          </a:bodyPr>
          <a:lstStyle/>
          <a:p>
            <a:pPr rtl="0"/>
            <a:r>
              <a:rPr lang="sl-SI" sz="8000" dirty="0" err="1" smtClean="0"/>
              <a:t>Charlie</a:t>
            </a:r>
            <a:r>
              <a:rPr lang="sl-SI" sz="8000" dirty="0" smtClean="0"/>
              <a:t> </a:t>
            </a:r>
            <a:r>
              <a:rPr lang="sl-SI" sz="8000" dirty="0" err="1" smtClean="0"/>
              <a:t>chaplin</a:t>
            </a:r>
            <a:r>
              <a:rPr lang="sl-SI" sz="8000" dirty="0" smtClean="0"/>
              <a:t> </a:t>
            </a:r>
            <a:endParaRPr lang="sl-SI" sz="8000" dirty="0"/>
          </a:p>
        </p:txBody>
      </p:sp>
      <p:pic>
        <p:nvPicPr>
          <p:cNvPr id="6"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2" y="6163597"/>
            <a:ext cx="11223625" cy="694403"/>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besedila 2"/>
          <p:cNvSpPr txBox="1">
            <a:spLocks/>
          </p:cNvSpPr>
          <p:nvPr/>
        </p:nvSpPr>
        <p:spPr>
          <a:xfrm>
            <a:off x="1059363" y="5783536"/>
            <a:ext cx="11373751" cy="1067715"/>
          </a:xfrm>
          <a:prstGeom prst="rect">
            <a:avLst/>
          </a:prstGeom>
        </p:spPr>
        <p:txBody>
          <a:bodyPr vert="horz" lIns="0" tIns="45720" rIns="0" bIns="45720" rtlCol="0">
            <a:normAutofit fontScale="85000" lnSpcReduction="10000"/>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sl-SI" sz="2800" dirty="0" err="1" smtClean="0">
                <a:solidFill>
                  <a:schemeClr val="tx1"/>
                </a:solidFill>
              </a:rPr>
              <a:t>Charlie</a:t>
            </a:r>
            <a:r>
              <a:rPr lang="sl-SI" sz="2800" dirty="0" smtClean="0">
                <a:solidFill>
                  <a:schemeClr val="tx1"/>
                </a:solidFill>
              </a:rPr>
              <a:t> Chaplin je najbolj znan igralec v nemih filmih.  Oglej si film V levji kletki. </a:t>
            </a:r>
          </a:p>
          <a:p>
            <a:endParaRPr lang="sl-SI" sz="2000" dirty="0" smtClean="0">
              <a:solidFill>
                <a:schemeClr val="tx2"/>
              </a:solidFill>
            </a:endParaRPr>
          </a:p>
          <a:p>
            <a:r>
              <a:rPr lang="sl-SI" sz="3900" dirty="0" smtClean="0">
                <a:solidFill>
                  <a:schemeClr val="tx2"/>
                </a:solidFill>
                <a:hlinkClick r:id="rId3"/>
              </a:rPr>
              <a:t>https://www.youtube.com/watch?v=mpjEyBKSfJQ</a:t>
            </a:r>
            <a:r>
              <a:rPr lang="sl-SI" sz="3900" dirty="0" smtClean="0">
                <a:solidFill>
                  <a:schemeClr val="tx2"/>
                </a:solidFill>
              </a:rPr>
              <a:t> </a:t>
            </a:r>
            <a:endParaRPr lang="sl-SI" sz="3900" dirty="0">
              <a:solidFill>
                <a:schemeClr val="tx2"/>
              </a:solidFill>
            </a:endParaRPr>
          </a:p>
        </p:txBody>
      </p:sp>
      <p:sp>
        <p:nvSpPr>
          <p:cNvPr id="7" name="Naslov 1"/>
          <p:cNvSpPr txBox="1">
            <a:spLocks/>
          </p:cNvSpPr>
          <p:nvPr/>
        </p:nvSpPr>
        <p:spPr>
          <a:xfrm>
            <a:off x="3379196" y="309230"/>
            <a:ext cx="8650232" cy="1927094"/>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9600" b="1" dirty="0" smtClean="0">
                <a:solidFill>
                  <a:srgbClr val="00B050"/>
                </a:solidFill>
                <a:latin typeface="Arial Black" panose="020B0A04020102020204" pitchFamily="34" charset="0"/>
              </a:rPr>
              <a:t>NEMI  FILM</a:t>
            </a:r>
            <a:endParaRPr lang="sl-SI" sz="9600" b="1" dirty="0">
              <a:solidFill>
                <a:srgbClr val="00B050"/>
              </a:solidFill>
              <a:latin typeface="Arial Black" panose="020B0A04020102020204" pitchFamily="34" charset="0"/>
            </a:endParaRPr>
          </a:p>
        </p:txBody>
      </p:sp>
      <p:pic>
        <p:nvPicPr>
          <p:cNvPr id="10"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 y="616359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Pravokotnik 2"/>
          <p:cNvSpPr/>
          <p:nvPr/>
        </p:nvSpPr>
        <p:spPr>
          <a:xfrm>
            <a:off x="3162300" y="138398"/>
            <a:ext cx="8867128" cy="2308324"/>
          </a:xfrm>
          <a:prstGeom prst="rect">
            <a:avLst/>
          </a:prstGeom>
          <a:solidFill>
            <a:schemeClr val="bg1"/>
          </a:solidFill>
        </p:spPr>
        <p:txBody>
          <a:bodyPr wrap="square">
            <a:spAutoFit/>
          </a:bodyPr>
          <a:lstStyle/>
          <a:p>
            <a:r>
              <a:rPr lang="pl-PL" dirty="0" smtClean="0">
                <a:solidFill>
                  <a:srgbClr val="202122"/>
                </a:solidFill>
                <a:latin typeface="Arial" panose="020B0604020202020204" pitchFamily="34" charset="0"/>
              </a:rPr>
              <a:t>Leta 1895 sta </a:t>
            </a:r>
            <a:r>
              <a:rPr lang="pl-PL" dirty="0">
                <a:solidFill>
                  <a:srgbClr val="202122"/>
                </a:solidFill>
                <a:latin typeface="Arial" panose="020B0604020202020204" pitchFamily="34" charset="0"/>
              </a:rPr>
              <a:t>brata Lumiere napravila prvi kratki posnetek Odhod iz tovarne</a:t>
            </a:r>
            <a:r>
              <a:rPr lang="sl-SI" dirty="0">
                <a:latin typeface="Tahoma" panose="020B0604030504040204" pitchFamily="34" charset="0"/>
                <a:ea typeface="Calibri" panose="020F0502020204030204" pitchFamily="34" charset="0"/>
              </a:rPr>
              <a:t>, ki velja za prvi </a:t>
            </a:r>
            <a:r>
              <a:rPr lang="sl-SI" dirty="0" smtClean="0">
                <a:latin typeface="Tahoma" panose="020B0604030504040204" pitchFamily="34" charset="0"/>
                <a:ea typeface="Calibri" panose="020F0502020204030204" pitchFamily="34" charset="0"/>
              </a:rPr>
              <a:t>film. Tu še ni bilo barv, ne posnetega govora in ne posnete glasbe. Ta film je na </a:t>
            </a:r>
            <a:r>
              <a:rPr lang="sl-SI" b="1" dirty="0" err="1" smtClean="0">
                <a:solidFill>
                  <a:srgbClr val="FF0000"/>
                </a:solidFill>
                <a:latin typeface="Tahoma" panose="020B0604030504040204" pitchFamily="34" charset="0"/>
                <a:ea typeface="Calibri" panose="020F0502020204030204" pitchFamily="34" charset="0"/>
              </a:rPr>
              <a:t>you</a:t>
            </a:r>
            <a:r>
              <a:rPr lang="sl-SI" b="1" dirty="0" smtClean="0">
                <a:solidFill>
                  <a:srgbClr val="FF0000"/>
                </a:solidFill>
                <a:latin typeface="Tahoma" panose="020B0604030504040204" pitchFamily="34" charset="0"/>
                <a:ea typeface="Calibri" panose="020F0502020204030204" pitchFamily="34" charset="0"/>
              </a:rPr>
              <a:t> tube </a:t>
            </a:r>
            <a:r>
              <a:rPr lang="sl-SI" dirty="0" smtClean="0">
                <a:latin typeface="Tahoma" panose="020B0604030504040204" pitchFamily="34" charset="0"/>
                <a:ea typeface="Calibri" panose="020F0502020204030204" pitchFamily="34" charset="0"/>
              </a:rPr>
              <a:t>na povezavi</a:t>
            </a:r>
            <a:r>
              <a:rPr lang="sl-SI" dirty="0" smtClean="0">
                <a:solidFill>
                  <a:srgbClr val="FF0000"/>
                </a:solidFill>
                <a:latin typeface="Arial Black" panose="020B0A04020102020204" pitchFamily="34" charset="0"/>
                <a:ea typeface="Calibri" panose="020F0502020204030204" pitchFamily="34" charset="0"/>
              </a:rPr>
              <a:t> </a:t>
            </a:r>
            <a:r>
              <a:rPr lang="sl-SI" dirty="0" smtClean="0">
                <a:latin typeface="Tahoma" panose="020B0604030504040204" pitchFamily="34" charset="0"/>
                <a:ea typeface="Calibri" panose="020F0502020204030204" pitchFamily="34" charset="0"/>
                <a:hlinkClick r:id="rId5"/>
              </a:rPr>
              <a:t>https</a:t>
            </a:r>
            <a:r>
              <a:rPr lang="sl-SI" dirty="0">
                <a:latin typeface="Tahoma" panose="020B0604030504040204" pitchFamily="34" charset="0"/>
                <a:ea typeface="Calibri" panose="020F0502020204030204" pitchFamily="34" charset="0"/>
                <a:hlinkClick r:id="rId5"/>
              </a:rPr>
              <a:t>://</a:t>
            </a:r>
            <a:r>
              <a:rPr lang="sl-SI" dirty="0" smtClean="0">
                <a:latin typeface="Tahoma" panose="020B0604030504040204" pitchFamily="34" charset="0"/>
                <a:ea typeface="Calibri" panose="020F0502020204030204" pitchFamily="34" charset="0"/>
                <a:hlinkClick r:id="rId5"/>
              </a:rPr>
              <a:t>www.youtube.com/watch?v=BO0EkMKfgJI</a:t>
            </a:r>
            <a:r>
              <a:rPr lang="sl-SI" dirty="0" smtClean="0">
                <a:latin typeface="Tahoma" panose="020B0604030504040204" pitchFamily="34" charset="0"/>
                <a:ea typeface="Calibri" panose="020F0502020204030204" pitchFamily="34" charset="0"/>
              </a:rPr>
              <a:t>  </a:t>
            </a:r>
            <a:br>
              <a:rPr lang="sl-SI" dirty="0" smtClean="0">
                <a:latin typeface="Tahoma" panose="020B0604030504040204" pitchFamily="34" charset="0"/>
                <a:ea typeface="Calibri" panose="020F0502020204030204" pitchFamily="34" charset="0"/>
              </a:rPr>
            </a:br>
            <a:r>
              <a:rPr lang="sl-SI" dirty="0" smtClean="0">
                <a:latin typeface="Tahoma" panose="020B0604030504040204" pitchFamily="34" charset="0"/>
                <a:ea typeface="Calibri" panose="020F0502020204030204" pitchFamily="34" charset="0"/>
              </a:rPr>
              <a:t/>
            </a:r>
            <a:br>
              <a:rPr lang="sl-SI" dirty="0" smtClean="0">
                <a:latin typeface="Tahoma" panose="020B0604030504040204" pitchFamily="34" charset="0"/>
                <a:ea typeface="Calibri" panose="020F0502020204030204" pitchFamily="34" charset="0"/>
              </a:rPr>
            </a:br>
            <a:r>
              <a:rPr lang="sl-SI" dirty="0" smtClean="0">
                <a:latin typeface="Tahoma" panose="020B0604030504040204" pitchFamily="34" charset="0"/>
                <a:ea typeface="Calibri" panose="020F0502020204030204" pitchFamily="34" charset="0"/>
              </a:rPr>
              <a:t>To </a:t>
            </a:r>
            <a:r>
              <a:rPr lang="sl-SI" dirty="0">
                <a:latin typeface="Tahoma" panose="020B0604030504040204" pitchFamily="34" charset="0"/>
                <a:ea typeface="Calibri" panose="020F0502020204030204" pitchFamily="34" charset="0"/>
              </a:rPr>
              <a:t>je bil čas </a:t>
            </a:r>
            <a:r>
              <a:rPr lang="sl-SI" b="1" dirty="0">
                <a:latin typeface="Tahoma" panose="020B0604030504040204" pitchFamily="34" charset="0"/>
                <a:ea typeface="Calibri" panose="020F0502020204030204" pitchFamily="34" charset="0"/>
              </a:rPr>
              <a:t>nemega </a:t>
            </a:r>
            <a:r>
              <a:rPr lang="sl-SI" b="1" dirty="0" smtClean="0">
                <a:latin typeface="Tahoma" panose="020B0604030504040204" pitchFamily="34" charset="0"/>
                <a:ea typeface="Calibri" panose="020F0502020204030204" pitchFamily="34" charset="0"/>
              </a:rPr>
              <a:t>filma</a:t>
            </a:r>
            <a:r>
              <a:rPr lang="sl-SI" dirty="0" smtClean="0">
                <a:latin typeface="Tahoma" panose="020B0604030504040204" pitchFamily="34" charset="0"/>
                <a:ea typeface="Calibri" panose="020F0502020204030204" pitchFamily="34" charset="0"/>
              </a:rPr>
              <a:t>. Čez čas so ob vrtenju filma na belem filmskem platnu glasbeniki v temnih kinodvoranah igrali različne melodije. S tem so preglasili ropotanje naprav, ki so vrtele film in lepšali čuden občutek v temni kinodvorani. </a:t>
            </a:r>
            <a:br>
              <a:rPr lang="sl-SI" dirty="0" smtClean="0">
                <a:latin typeface="Tahoma" panose="020B0604030504040204" pitchFamily="34" charset="0"/>
                <a:ea typeface="Calibri" panose="020F0502020204030204" pitchFamily="34" charset="0"/>
              </a:rPr>
            </a:br>
            <a:r>
              <a:rPr lang="sl-SI" dirty="0" smtClean="0">
                <a:latin typeface="Arial Black" panose="020B0A04020102020204" pitchFamily="34" charset="0"/>
                <a:ea typeface="Calibri" panose="020F0502020204030204" pitchFamily="34" charset="0"/>
              </a:rPr>
              <a:t>To </a:t>
            </a:r>
            <a:r>
              <a:rPr lang="sl-SI" dirty="0">
                <a:latin typeface="Arial Black" panose="020B0A04020102020204" pitchFamily="34" charset="0"/>
                <a:ea typeface="Calibri" panose="020F0502020204030204" pitchFamily="34" charset="0"/>
              </a:rPr>
              <a:t>obdobje je trajalo kar 32 let.</a:t>
            </a:r>
            <a:endParaRPr lang="sl-SI" dirty="0">
              <a:latin typeface="Arial Black" panose="020B0A04020102020204" pitchFamily="34" charset="0"/>
            </a:endParaRPr>
          </a:p>
        </p:txBody>
      </p:sp>
      <p:pic>
        <p:nvPicPr>
          <p:cNvPr id="1028" name="Picture 4" descr="Potepuh - Wikipedija, prosta enciklopedi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68" y="2694656"/>
            <a:ext cx="2267547" cy="283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7" grpId="0"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37198" y="1352854"/>
            <a:ext cx="10520240" cy="830997"/>
          </a:xfrm>
          <a:prstGeom prst="rect">
            <a:avLst/>
          </a:prstGeom>
        </p:spPr>
        <p:txBody>
          <a:bodyPr wrap="square">
            <a:spAutoFit/>
          </a:bodyPr>
          <a:lstStyle/>
          <a:p>
            <a:r>
              <a:rPr lang="sl-SI" sz="2400" dirty="0">
                <a:solidFill>
                  <a:srgbClr val="202122"/>
                </a:solidFill>
                <a:latin typeface="Tahoma" panose="020B0604030504040204" pitchFamily="34" charset="0"/>
                <a:ea typeface="Calibri" panose="020F0502020204030204" pitchFamily="34" charset="0"/>
              </a:rPr>
              <a:t>Prvi celovečerni zvočni film je nastal </a:t>
            </a:r>
            <a:r>
              <a:rPr lang="sl-SI" sz="2400" dirty="0" smtClean="0">
                <a:solidFill>
                  <a:srgbClr val="202122"/>
                </a:solidFill>
                <a:latin typeface="Tahoma" panose="020B0604030504040204" pitchFamily="34" charset="0"/>
                <a:ea typeface="Calibri" panose="020F0502020204030204" pitchFamily="34" charset="0"/>
              </a:rPr>
              <a:t>leta 1927</a:t>
            </a:r>
            <a:r>
              <a:rPr lang="sl-SI" sz="2400" dirty="0">
                <a:solidFill>
                  <a:srgbClr val="202122"/>
                </a:solidFill>
                <a:latin typeface="Tahoma" panose="020B0604030504040204" pitchFamily="34" charset="0"/>
                <a:ea typeface="Calibri" panose="020F0502020204030204" pitchFamily="34" charset="0"/>
              </a:rPr>
              <a:t> in je imel </a:t>
            </a:r>
            <a:r>
              <a:rPr lang="sl-SI" sz="2400" dirty="0" smtClean="0">
                <a:solidFill>
                  <a:srgbClr val="202122"/>
                </a:solidFill>
                <a:latin typeface="Tahoma" panose="020B0604030504040204" pitchFamily="34" charset="0"/>
                <a:ea typeface="Calibri" panose="020F0502020204030204" pitchFamily="34" charset="0"/>
              </a:rPr>
              <a:t>naslov </a:t>
            </a:r>
            <a:r>
              <a:rPr lang="sl-SI" sz="2400" dirty="0" smtClean="0">
                <a:solidFill>
                  <a:srgbClr val="FF0000"/>
                </a:solidFill>
                <a:latin typeface="Tahoma" panose="020B0604030504040204" pitchFamily="34" charset="0"/>
                <a:ea typeface="Calibri" panose="020F0502020204030204" pitchFamily="34" charset="0"/>
              </a:rPr>
              <a:t>Pevec jazza</a:t>
            </a:r>
            <a:r>
              <a:rPr lang="sl-SI" sz="2400" dirty="0" smtClean="0">
                <a:solidFill>
                  <a:srgbClr val="202122"/>
                </a:solidFill>
                <a:latin typeface="Tahoma" panose="020B0604030504040204" pitchFamily="34" charset="0"/>
                <a:ea typeface="Calibri" panose="020F0502020204030204" pitchFamily="34" charset="0"/>
              </a:rPr>
              <a:t>. </a:t>
            </a:r>
            <a:r>
              <a:rPr lang="sl-SI" sz="2400" dirty="0" smtClean="0">
                <a:solidFill>
                  <a:srgbClr val="202122"/>
                </a:solidFill>
                <a:latin typeface="Arial Black" panose="020B0A04020102020204" pitchFamily="34" charset="0"/>
                <a:ea typeface="Calibri" panose="020F0502020204030204" pitchFamily="34" charset="0"/>
              </a:rPr>
              <a:t>V </a:t>
            </a:r>
            <a:r>
              <a:rPr lang="sl-SI" sz="2400" dirty="0">
                <a:solidFill>
                  <a:srgbClr val="202122"/>
                </a:solidFill>
                <a:latin typeface="Arial Black" panose="020B0A04020102020204" pitchFamily="34" charset="0"/>
                <a:ea typeface="Calibri" panose="020F0502020204030204" pitchFamily="34" charset="0"/>
              </a:rPr>
              <a:t>glavni vlogi </a:t>
            </a:r>
            <a:r>
              <a:rPr lang="sl-SI" sz="2400" dirty="0" smtClean="0">
                <a:solidFill>
                  <a:srgbClr val="202122"/>
                </a:solidFill>
                <a:latin typeface="Arial Black" panose="020B0A04020102020204" pitchFamily="34" charset="0"/>
                <a:ea typeface="Calibri" panose="020F0502020204030204" pitchFamily="34" charset="0"/>
              </a:rPr>
              <a:t>je </a:t>
            </a:r>
            <a:r>
              <a:rPr lang="sl-SI" sz="2400" dirty="0">
                <a:solidFill>
                  <a:srgbClr val="202122"/>
                </a:solidFill>
                <a:latin typeface="Arial Black" panose="020B0A04020102020204" pitchFamily="34" charset="0"/>
                <a:ea typeface="Calibri" panose="020F0502020204030204" pitchFamily="34" charset="0"/>
              </a:rPr>
              <a:t>nastopil takratni </a:t>
            </a:r>
            <a:r>
              <a:rPr lang="sl-SI" sz="2400" dirty="0" smtClean="0">
                <a:solidFill>
                  <a:srgbClr val="202122"/>
                </a:solidFill>
                <a:latin typeface="Arial Black" panose="020B0A04020102020204" pitchFamily="34" charset="0"/>
                <a:ea typeface="Calibri" panose="020F0502020204030204" pitchFamily="34" charset="0"/>
              </a:rPr>
              <a:t>popularni pevec </a:t>
            </a:r>
            <a:r>
              <a:rPr lang="sl-SI" sz="2400" dirty="0" smtClean="0">
                <a:solidFill>
                  <a:srgbClr val="0070C0"/>
                </a:solidFill>
                <a:latin typeface="Arial Black" panose="020B0A04020102020204" pitchFamily="34" charset="0"/>
                <a:ea typeface="Calibri" panose="020F0502020204030204" pitchFamily="34" charset="0"/>
              </a:rPr>
              <a:t>Al </a:t>
            </a:r>
            <a:r>
              <a:rPr lang="sl-SI" sz="2400" dirty="0" err="1" smtClean="0">
                <a:solidFill>
                  <a:srgbClr val="0070C0"/>
                </a:solidFill>
                <a:latin typeface="Arial Black" panose="020B0A04020102020204" pitchFamily="34" charset="0"/>
                <a:ea typeface="Calibri" panose="020F0502020204030204" pitchFamily="34" charset="0"/>
              </a:rPr>
              <a:t>Jolson</a:t>
            </a:r>
            <a:r>
              <a:rPr lang="sl-SI" sz="2400" dirty="0" smtClean="0">
                <a:solidFill>
                  <a:srgbClr val="202122"/>
                </a:solidFill>
                <a:latin typeface="Arial Black" panose="020B0A04020102020204" pitchFamily="34" charset="0"/>
                <a:ea typeface="Calibri" panose="020F0502020204030204" pitchFamily="34" charset="0"/>
              </a:rPr>
              <a:t>.</a:t>
            </a:r>
            <a:endParaRPr lang="sl-SI" sz="2400" dirty="0">
              <a:latin typeface="Arial Black" panose="020B0A04020102020204" pitchFamily="34" charset="0"/>
            </a:endParaRPr>
          </a:p>
        </p:txBody>
      </p:sp>
      <p:pic>
        <p:nvPicPr>
          <p:cNvPr id="7"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 y="3084395"/>
            <a:ext cx="12178354" cy="3773606"/>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p:cNvSpPr txBox="1">
            <a:spLocks/>
          </p:cNvSpPr>
          <p:nvPr/>
        </p:nvSpPr>
        <p:spPr>
          <a:xfrm>
            <a:off x="996479" y="238890"/>
            <a:ext cx="10873135"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8000" b="1" dirty="0" smtClean="0">
                <a:solidFill>
                  <a:srgbClr val="00B050"/>
                </a:solidFill>
                <a:latin typeface="Arial Black" panose="020B0A04020102020204" pitchFamily="34" charset="0"/>
              </a:rPr>
              <a:t>Zvočni  FILM</a:t>
            </a:r>
            <a:endParaRPr lang="sl-SI" sz="8000" b="1" dirty="0">
              <a:solidFill>
                <a:srgbClr val="00B050"/>
              </a:solidFill>
              <a:latin typeface="Arial Black" panose="020B0A04020102020204" pitchFamily="34" charset="0"/>
            </a:endParaRPr>
          </a:p>
        </p:txBody>
      </p:sp>
      <p:sp>
        <p:nvSpPr>
          <p:cNvPr id="9" name="Naslov 1"/>
          <p:cNvSpPr>
            <a:spLocks noGrp="1"/>
          </p:cNvSpPr>
          <p:nvPr>
            <p:ph type="title"/>
          </p:nvPr>
        </p:nvSpPr>
        <p:spPr>
          <a:xfrm>
            <a:off x="675578" y="3665964"/>
            <a:ext cx="10854489" cy="887235"/>
          </a:xfrm>
          <a:solidFill>
            <a:schemeClr val="bg1"/>
          </a:solidFill>
        </p:spPr>
        <p:txBody>
          <a:bodyPr>
            <a:noAutofit/>
          </a:bodyPr>
          <a:lstStyle/>
          <a:p>
            <a:r>
              <a:rPr lang="sl-SI" sz="2400" dirty="0" smtClean="0">
                <a:latin typeface="Tahoma" panose="020B0604030504040204" pitchFamily="34" charset="0"/>
                <a:ea typeface="Calibri" panose="020F0502020204030204" pitchFamily="34" charset="0"/>
                <a:cs typeface="Times New Roman" panose="02020603050405020304" pitchFamily="18" charset="0"/>
              </a:rPr>
              <a:t>Film </a:t>
            </a:r>
            <a:r>
              <a:rPr lang="sl-SI" sz="2400" dirty="0">
                <a:latin typeface="Tahoma" panose="020B0604030504040204" pitchFamily="34" charset="0"/>
                <a:ea typeface="Calibri" panose="020F0502020204030204" pitchFamily="34" charset="0"/>
                <a:cs typeface="Times New Roman" panose="02020603050405020304" pitchFamily="18" charset="0"/>
              </a:rPr>
              <a:t>in glasba v </a:t>
            </a:r>
            <a:r>
              <a:rPr lang="sl-SI" sz="2400" dirty="0" smtClean="0">
                <a:latin typeface="Tahoma" panose="020B0604030504040204" pitchFamily="34" charset="0"/>
                <a:ea typeface="Calibri" panose="020F0502020204030204" pitchFamily="34" charset="0"/>
                <a:cs typeface="Times New Roman" panose="02020603050405020304" pitchFamily="18" charset="0"/>
              </a:rPr>
              <a:t>začetku </a:t>
            </a:r>
            <a:r>
              <a:rPr lang="sl-SI" sz="2400" dirty="0">
                <a:latin typeface="Tahoma" panose="020B0604030504040204" pitchFamily="34" charset="0"/>
                <a:ea typeface="Calibri" panose="020F0502020204030204" pitchFamily="34" charset="0"/>
                <a:cs typeface="Times New Roman" panose="02020603050405020304" pitchFamily="18" charset="0"/>
              </a:rPr>
              <a:t>še nista bila popolnoma usklajena. Po pojavu zvočnega filma so se začeli zavedati, da je treba čim bolje </a:t>
            </a:r>
            <a:r>
              <a:rPr lang="sl-SI" sz="2400" dirty="0" smtClean="0">
                <a:latin typeface="Tahoma" panose="020B0604030504040204" pitchFamily="34" charset="0"/>
                <a:ea typeface="Calibri" panose="020F0502020204030204" pitchFamily="34" charset="0"/>
                <a:cs typeface="Times New Roman" panose="02020603050405020304" pitchFamily="18" charset="0"/>
              </a:rPr>
              <a:t>uskladiti </a:t>
            </a:r>
            <a:r>
              <a:rPr lang="sl-SI" sz="2400" dirty="0">
                <a:latin typeface="Tahoma" panose="020B0604030504040204" pitchFamily="34" charset="0"/>
                <a:ea typeface="Calibri" panose="020F0502020204030204" pitchFamily="34" charset="0"/>
                <a:cs typeface="Times New Roman" panose="02020603050405020304" pitchFamily="18" charset="0"/>
              </a:rPr>
              <a:t>podobe in zvok</a:t>
            </a:r>
            <a:r>
              <a:rPr lang="sl-SI" sz="2400" dirty="0" smtClean="0">
                <a:latin typeface="Tahoma" panose="020B0604030504040204" pitchFamily="34" charset="0"/>
                <a:ea typeface="Calibri" panose="020F0502020204030204" pitchFamily="34" charset="0"/>
                <a:cs typeface="Times New Roman" panose="02020603050405020304" pitchFamily="18" charset="0"/>
              </a:rPr>
              <a:t>. To je:</a:t>
            </a:r>
            <a:endParaRPr lang="sl-SI" sz="3800" dirty="0">
              <a:solidFill>
                <a:srgbClr val="D2740C"/>
              </a:solidFill>
            </a:endParaRPr>
          </a:p>
        </p:txBody>
      </p:sp>
      <p:sp>
        <p:nvSpPr>
          <p:cNvPr id="10" name="Pravokotnik 9"/>
          <p:cNvSpPr/>
          <p:nvPr/>
        </p:nvSpPr>
        <p:spPr>
          <a:xfrm>
            <a:off x="1094399" y="2347621"/>
            <a:ext cx="10263687" cy="646331"/>
          </a:xfrm>
          <a:prstGeom prst="rect">
            <a:avLst/>
          </a:prstGeom>
        </p:spPr>
        <p:txBody>
          <a:bodyPr wrap="square">
            <a:spAutoFit/>
          </a:bodyPr>
          <a:lstStyle/>
          <a:p>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a:t>
            </a:r>
            <a:r>
              <a:rPr lang="sl-SI" sz="3600"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a:t>
            </a:r>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www.youtube.com/watch?v=8SzltpkGz0M</a:t>
            </a:r>
            <a:endParaRPr lang="sl-SI" sz="2400" dirty="0"/>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49" y="2380918"/>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Naslov 1"/>
          <p:cNvSpPr txBox="1">
            <a:spLocks/>
          </p:cNvSpPr>
          <p:nvPr/>
        </p:nvSpPr>
        <p:spPr>
          <a:xfrm>
            <a:off x="5435" y="4987377"/>
            <a:ext cx="11783766"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11500" b="1" dirty="0" smtClean="0">
                <a:solidFill>
                  <a:srgbClr val="FF0000"/>
                </a:solidFill>
                <a:latin typeface="Arial Black" panose="020B0A04020102020204" pitchFamily="34" charset="0"/>
              </a:rPr>
              <a:t>Sinhronizacija</a:t>
            </a:r>
            <a:endParaRPr lang="sl-SI" sz="11500" b="1" dirty="0">
              <a:solidFill>
                <a:srgbClr val="FF0000"/>
              </a:solidFill>
              <a:latin typeface="Arial Black" panose="020B0A04020102020204" pitchFamily="34" charset="0"/>
            </a:endParaRPr>
          </a:p>
        </p:txBody>
      </p:sp>
      <p:pic>
        <p:nvPicPr>
          <p:cNvPr id="13"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6910" y="583273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966122" y="5563902"/>
            <a:ext cx="10520240" cy="830997"/>
          </a:xfrm>
          <a:prstGeom prst="rect">
            <a:avLst/>
          </a:prstGeom>
        </p:spPr>
        <p:txBody>
          <a:bodyPr wrap="square">
            <a:spAutoFit/>
          </a:bodyPr>
          <a:lstStyle/>
          <a:p>
            <a:r>
              <a:rPr lang="sl-SI" sz="2400" dirty="0" smtClean="0">
                <a:solidFill>
                  <a:srgbClr val="202122"/>
                </a:solidFill>
                <a:latin typeface="Tahoma" panose="020B0604030504040204" pitchFamily="34" charset="0"/>
                <a:ea typeface="Calibri" panose="020F0502020204030204" pitchFamily="34" charset="0"/>
              </a:rPr>
              <a:t>Kmalu po   prvem zvočnem   filmu naredijo      tudi prvo zvočno   risanko.</a:t>
            </a:r>
          </a:p>
          <a:p>
            <a:r>
              <a:rPr lang="sl-SI" sz="2400" dirty="0" smtClean="0">
                <a:solidFill>
                  <a:srgbClr val="202122"/>
                </a:solidFill>
                <a:latin typeface="Tahoma" panose="020B0604030504040204" pitchFamily="34" charset="0"/>
                <a:ea typeface="Calibri" panose="020F0502020204030204" pitchFamily="34" charset="0"/>
              </a:rPr>
              <a:t>To je bila    </a:t>
            </a:r>
            <a:r>
              <a:rPr lang="sl-SI" sz="2400" dirty="0" smtClean="0">
                <a:solidFill>
                  <a:srgbClr val="202122"/>
                </a:solidFill>
                <a:latin typeface="Arial Black" panose="020B0A04020102020204" pitchFamily="34" charset="0"/>
                <a:ea typeface="Calibri" panose="020F0502020204030204" pitchFamily="34" charset="0"/>
              </a:rPr>
              <a:t>Miki miška.</a:t>
            </a:r>
            <a:endParaRPr lang="sl-SI" sz="2400" dirty="0">
              <a:latin typeface="Arial Black" panose="020B0A04020102020204" pitchFamily="34" charset="0"/>
            </a:endParaRPr>
          </a:p>
        </p:txBody>
      </p:sp>
      <p:sp>
        <p:nvSpPr>
          <p:cNvPr id="2" name="Pravokotnik 1"/>
          <p:cNvSpPr/>
          <p:nvPr/>
        </p:nvSpPr>
        <p:spPr>
          <a:xfrm>
            <a:off x="6226242" y="5896995"/>
            <a:ext cx="5643372" cy="461665"/>
          </a:xfrm>
          <a:prstGeom prst="rect">
            <a:avLst/>
          </a:prstGeom>
        </p:spPr>
        <p:txBody>
          <a:bodyPr wrap="square">
            <a:spAutoFit/>
          </a:bodyPr>
          <a:lstStyle/>
          <a:p>
            <a:r>
              <a:rPr lang="sl-SI" sz="2400" dirty="0">
                <a:latin typeface="Arial Narrow" panose="020B0606020202030204" pitchFamily="34" charset="0"/>
                <a:hlinkClick r:id="rId5"/>
              </a:rPr>
              <a:t>https://</a:t>
            </a:r>
            <a:r>
              <a:rPr lang="sl-SI" sz="2400" dirty="0" smtClean="0">
                <a:latin typeface="Arial Narrow" panose="020B0606020202030204" pitchFamily="34" charset="0"/>
                <a:hlinkClick r:id="rId5"/>
              </a:rPr>
              <a:t>www.youtube.com/watch?v=hxf-UHuGobI</a:t>
            </a:r>
            <a:r>
              <a:rPr lang="sl-SI" sz="2400" dirty="0" smtClean="0">
                <a:latin typeface="Arial Narrow" panose="020B0606020202030204" pitchFamily="34" charset="0"/>
              </a:rPr>
              <a:t> </a:t>
            </a:r>
            <a:endParaRPr lang="sl-SI" sz="2400" dirty="0">
              <a:latin typeface="Arial Narrow" panose="020B0606020202030204" pitchFamily="34" charset="0"/>
            </a:endParaRPr>
          </a:p>
        </p:txBody>
      </p:sp>
    </p:spTree>
    <p:extLst>
      <p:ext uri="{BB962C8B-B14F-4D97-AF65-F5344CB8AC3E}">
        <p14:creationId xmlns:p14="http://schemas.microsoft.com/office/powerpoint/2010/main" val="3581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P spid="12" grpId="0"/>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a:spLocks noChangeArrowheads="1"/>
          </p:cNvSpPr>
          <p:nvPr/>
        </p:nvSpPr>
        <p:spPr bwMode="auto">
          <a:xfrm>
            <a:off x="5817076" y="25724"/>
            <a:ext cx="6141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smtClean="0">
                <a:cs typeface="Arial" panose="020B0604020202020204" pitchFamily="34" charset="0"/>
              </a:rPr>
              <a:t>Na spodnji sliki so trije pomembni predmeti, ki so povezani s filmom. Poimenuj jih.</a:t>
            </a:r>
            <a:endParaRPr lang="sl-SI" altLang="sl-SI" sz="3600" dirty="0">
              <a:solidFill>
                <a:srgbClr val="00FF99"/>
              </a:solidFill>
              <a:cs typeface="Arial" panose="020B0604020202020204" pitchFamily="34" charset="0"/>
            </a:endParaRPr>
          </a:p>
        </p:txBody>
      </p:sp>
      <p:sp>
        <p:nvSpPr>
          <p:cNvPr id="2" name="Pravokotnik 1"/>
          <p:cNvSpPr/>
          <p:nvPr/>
        </p:nvSpPr>
        <p:spPr>
          <a:xfrm>
            <a:off x="3094348" y="3340592"/>
            <a:ext cx="6096000" cy="923330"/>
          </a:xfrm>
          <a:prstGeom prst="rect">
            <a:avLst/>
          </a:prstGeom>
          <a:solidFill>
            <a:schemeClr val="bg1"/>
          </a:solidFill>
        </p:spPr>
        <p:txBody>
          <a:bodyPr>
            <a:spAutoFit/>
          </a:bodyPr>
          <a:lstStyle/>
          <a:p>
            <a:r>
              <a:rPr lang="sl-SI" b="1" dirty="0" smtClean="0">
                <a:solidFill>
                  <a:srgbClr val="FF0000"/>
                </a:solidFill>
                <a:latin typeface="Arial" panose="020B0604020202020204" pitchFamily="34" charset="0"/>
              </a:rPr>
              <a:t>Filmski trak</a:t>
            </a:r>
            <a:r>
              <a:rPr lang="sl-SI" dirty="0">
                <a:solidFill>
                  <a:srgbClr val="202122"/>
                </a:solidFill>
                <a:latin typeface="Arial" panose="020B0604020202020204" pitchFamily="34" charset="0"/>
              </a:rPr>
              <a:t> je </a:t>
            </a:r>
            <a:r>
              <a:rPr lang="sl-SI" dirty="0" smtClean="0">
                <a:solidFill>
                  <a:srgbClr val="202122"/>
                </a:solidFill>
                <a:latin typeface="Arial" panose="020B0604020202020204" pitchFamily="34" charset="0"/>
              </a:rPr>
              <a:t>osnova filma, saj </a:t>
            </a:r>
            <a:r>
              <a:rPr lang="sl-SI" dirty="0">
                <a:solidFill>
                  <a:srgbClr val="202122"/>
                </a:solidFill>
                <a:latin typeface="Arial" panose="020B0604020202020204" pitchFamily="34" charset="0"/>
              </a:rPr>
              <a:t>omogoča snemanje in </a:t>
            </a:r>
            <a:r>
              <a:rPr lang="sl-SI" dirty="0" smtClean="0">
                <a:solidFill>
                  <a:srgbClr val="202122"/>
                </a:solidFill>
                <a:latin typeface="Arial" panose="020B0604020202020204" pitchFamily="34" charset="0"/>
              </a:rPr>
              <a:t>predvajanje filmov. Bistvo </a:t>
            </a:r>
            <a:r>
              <a:rPr lang="sl-SI" dirty="0">
                <a:solidFill>
                  <a:srgbClr val="202122"/>
                </a:solidFill>
                <a:latin typeface="Arial" panose="020B0604020202020204" pitchFamily="34" charset="0"/>
              </a:rPr>
              <a:t>filmske tehnike je </a:t>
            </a:r>
            <a:r>
              <a:rPr lang="sl-SI" dirty="0" smtClean="0">
                <a:solidFill>
                  <a:srgbClr val="202122"/>
                </a:solidFill>
                <a:latin typeface="Arial" panose="020B0604020202020204" pitchFamily="34" charset="0"/>
              </a:rPr>
              <a:t>hitro </a:t>
            </a:r>
            <a:r>
              <a:rPr lang="sl-SI" b="1" dirty="0" smtClean="0">
                <a:solidFill>
                  <a:srgbClr val="FF0000"/>
                </a:solidFill>
                <a:latin typeface="Arial" panose="020B0604020202020204" pitchFamily="34" charset="0"/>
                <a:cs typeface="Arial" panose="020B0604020202020204" pitchFamily="34" charset="0"/>
              </a:rPr>
              <a:t>predvajanje </a:t>
            </a:r>
            <a:r>
              <a:rPr lang="sl-SI" b="1" dirty="0">
                <a:solidFill>
                  <a:srgbClr val="FF0000"/>
                </a:solidFill>
                <a:latin typeface="Arial" panose="020B0604020202020204" pitchFamily="34" charset="0"/>
                <a:cs typeface="Arial" panose="020B0604020202020204" pitchFamily="34" charset="0"/>
              </a:rPr>
              <a:t>zaporednih </a:t>
            </a:r>
            <a:r>
              <a:rPr lang="sl-SI" b="1" dirty="0" smtClean="0">
                <a:solidFill>
                  <a:srgbClr val="FF0000"/>
                </a:solidFill>
                <a:latin typeface="Arial" panose="020B0604020202020204" pitchFamily="34" charset="0"/>
                <a:cs typeface="Arial" panose="020B0604020202020204" pitchFamily="34" charset="0"/>
              </a:rPr>
              <a:t>slik</a:t>
            </a:r>
            <a:r>
              <a:rPr lang="sl-SI" dirty="0">
                <a:solidFill>
                  <a:srgbClr val="202122"/>
                </a:solidFill>
                <a:latin typeface="Arial" panose="020B0604020202020204" pitchFamily="34" charset="0"/>
              </a:rPr>
              <a:t>, kar daje </a:t>
            </a:r>
            <a:r>
              <a:rPr lang="sl-SI" dirty="0" smtClean="0">
                <a:solidFill>
                  <a:srgbClr val="202122"/>
                </a:solidFill>
                <a:latin typeface="Arial" panose="020B0604020202020204" pitchFamily="34" charset="0"/>
              </a:rPr>
              <a:t>občutek gibanja. </a:t>
            </a:r>
            <a:endParaRPr lang="sl-SI" dirty="0"/>
          </a:p>
        </p:txBody>
      </p:sp>
      <p:sp>
        <p:nvSpPr>
          <p:cNvPr id="6" name="Pravokotnik 5"/>
          <p:cNvSpPr>
            <a:spLocks noChangeArrowheads="1"/>
          </p:cNvSpPr>
          <p:nvPr/>
        </p:nvSpPr>
        <p:spPr bwMode="auto">
          <a:xfrm>
            <a:off x="4162566" y="4559319"/>
            <a:ext cx="39442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4400" b="0" dirty="0" smtClean="0">
                <a:solidFill>
                  <a:srgbClr val="FF0000"/>
                </a:solidFill>
                <a:latin typeface="Arial Black" panose="020B0A04020102020204" pitchFamily="34" charset="0"/>
                <a:cs typeface="Arial" panose="020B0604020202020204" pitchFamily="34" charset="0"/>
              </a:rPr>
              <a:t>Filmski trak</a:t>
            </a:r>
            <a:endParaRPr lang="sl-SI" altLang="sl-SI" sz="6000" dirty="0">
              <a:solidFill>
                <a:srgbClr val="FF0000"/>
              </a:solidFill>
              <a:latin typeface="Arial Black" panose="020B0A04020102020204" pitchFamily="34" charset="0"/>
              <a:cs typeface="Arial" panose="020B0604020202020204" pitchFamily="34" charset="0"/>
            </a:endParaRPr>
          </a:p>
        </p:txBody>
      </p:sp>
      <p:sp>
        <p:nvSpPr>
          <p:cNvPr id="7" name="Pravokotnik 6"/>
          <p:cNvSpPr>
            <a:spLocks noChangeArrowheads="1"/>
          </p:cNvSpPr>
          <p:nvPr/>
        </p:nvSpPr>
        <p:spPr bwMode="auto">
          <a:xfrm>
            <a:off x="6134668" y="2729861"/>
            <a:ext cx="42376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4400" b="0" dirty="0" smtClean="0">
                <a:solidFill>
                  <a:srgbClr val="FFC000"/>
                </a:solidFill>
                <a:latin typeface="Arial Black" panose="020B0A04020102020204" pitchFamily="34" charset="0"/>
                <a:cs typeface="Arial" panose="020B0604020202020204" pitchFamily="34" charset="0"/>
              </a:rPr>
              <a:t>Filmska rola</a:t>
            </a:r>
            <a:endParaRPr lang="sl-SI" altLang="sl-SI" sz="6000" dirty="0">
              <a:solidFill>
                <a:srgbClr val="FFC000"/>
              </a:solidFill>
              <a:latin typeface="Arial Black" panose="020B0A04020102020204" pitchFamily="34" charset="0"/>
              <a:cs typeface="Arial" panose="020B0604020202020204" pitchFamily="34" charset="0"/>
            </a:endParaRPr>
          </a:p>
        </p:txBody>
      </p:sp>
      <p:sp>
        <p:nvSpPr>
          <p:cNvPr id="3" name="Pravokotnik 2"/>
          <p:cNvSpPr/>
          <p:nvPr/>
        </p:nvSpPr>
        <p:spPr>
          <a:xfrm>
            <a:off x="201976" y="417518"/>
            <a:ext cx="6018151" cy="3416320"/>
          </a:xfrm>
          <a:prstGeom prst="rect">
            <a:avLst/>
          </a:prstGeom>
          <a:solidFill>
            <a:schemeClr val="bg1">
              <a:lumMod val="75000"/>
            </a:schemeClr>
          </a:solidFill>
        </p:spPr>
        <p:txBody>
          <a:bodyPr wrap="square">
            <a:spAutoFit/>
          </a:bodyPr>
          <a:lstStyle/>
          <a:p>
            <a:r>
              <a:rPr lang="sl-SI" b="1" dirty="0" smtClean="0">
                <a:solidFill>
                  <a:srgbClr val="202122"/>
                </a:solidFill>
                <a:latin typeface="Arial" panose="020B0604020202020204" pitchFamily="34" charset="0"/>
              </a:rPr>
              <a:t>Filmska rola </a:t>
            </a:r>
            <a:r>
              <a:rPr lang="sl-SI" dirty="0" smtClean="0">
                <a:solidFill>
                  <a:srgbClr val="202122"/>
                </a:solidFill>
                <a:latin typeface="Arial" panose="020B0604020202020204" pitchFamily="34" charset="0"/>
              </a:rPr>
              <a:t>je kolut na katerem je navit </a:t>
            </a:r>
            <a:r>
              <a:rPr lang="sl-SI" dirty="0" smtClean="0">
                <a:solidFill>
                  <a:srgbClr val="FF0000"/>
                </a:solidFill>
                <a:latin typeface="Arial Black" panose="020B0A04020102020204" pitchFamily="34" charset="0"/>
              </a:rPr>
              <a:t>filmski trak</a:t>
            </a:r>
            <a:r>
              <a:rPr lang="sl-SI" dirty="0" smtClean="0">
                <a:solidFill>
                  <a:srgbClr val="202122"/>
                </a:solidFill>
                <a:latin typeface="Arial" panose="020B0604020202020204" pitchFamily="34" charset="0"/>
              </a:rPr>
              <a:t>. Rola se nastavi na </a:t>
            </a:r>
            <a:r>
              <a:rPr lang="sl-SI" b="1" dirty="0" smtClean="0">
                <a:solidFill>
                  <a:srgbClr val="D2740C"/>
                </a:solidFill>
                <a:latin typeface="Arial" panose="020B0604020202020204" pitchFamily="34" charset="0"/>
              </a:rPr>
              <a:t>projektor</a:t>
            </a:r>
            <a:r>
              <a:rPr lang="sl-SI" dirty="0" smtClean="0">
                <a:solidFill>
                  <a:srgbClr val="202122"/>
                </a:solidFill>
                <a:latin typeface="Arial" panose="020B0604020202020204" pitchFamily="34" charset="0"/>
              </a:rPr>
              <a:t>, kjer so jezički, ki se dobro prilegajo luknjicam ob robu </a:t>
            </a:r>
            <a:r>
              <a:rPr lang="sl-SI" dirty="0" smtClean="0">
                <a:solidFill>
                  <a:srgbClr val="FF0000"/>
                </a:solidFill>
                <a:latin typeface="Arial Black" panose="020B0A04020102020204" pitchFamily="34" charset="0"/>
              </a:rPr>
              <a:t>filmskega traku</a:t>
            </a:r>
            <a:r>
              <a:rPr lang="sl-SI" dirty="0" smtClean="0">
                <a:solidFill>
                  <a:srgbClr val="202122"/>
                </a:solidFill>
                <a:latin typeface="Arial" panose="020B0604020202020204" pitchFamily="34" charset="0"/>
              </a:rPr>
              <a:t>. Z jezički </a:t>
            </a:r>
            <a:r>
              <a:rPr lang="sl-SI" dirty="0" smtClean="0">
                <a:solidFill>
                  <a:srgbClr val="D2740C"/>
                </a:solidFill>
                <a:latin typeface="Arial Black" panose="020B0A04020102020204" pitchFamily="34" charset="0"/>
              </a:rPr>
              <a:t>kinoprojektor</a:t>
            </a:r>
            <a:r>
              <a:rPr lang="sl-SI" dirty="0" smtClean="0">
                <a:solidFill>
                  <a:srgbClr val="202122"/>
                </a:solidFill>
                <a:latin typeface="Arial" panose="020B0604020202020204" pitchFamily="34" charset="0"/>
              </a:rPr>
              <a:t> enakomerno vrti film in tako prikazuje ali  predvaja film v </a:t>
            </a:r>
            <a:r>
              <a:rPr lang="sl-SI" b="1" dirty="0" smtClean="0">
                <a:solidFill>
                  <a:srgbClr val="0070C0"/>
                </a:solidFill>
                <a:latin typeface="Arial Black" panose="020B0A04020102020204" pitchFamily="34" charset="0"/>
              </a:rPr>
              <a:t>kinodvorani</a:t>
            </a:r>
            <a:r>
              <a:rPr lang="sl-SI" dirty="0" smtClean="0">
                <a:solidFill>
                  <a:srgbClr val="202122"/>
                </a:solidFill>
                <a:latin typeface="Arial" panose="020B0604020202020204" pitchFamily="34" charset="0"/>
              </a:rPr>
              <a:t>. Gledalci si za </a:t>
            </a:r>
            <a:r>
              <a:rPr lang="sl-SI" dirty="0">
                <a:solidFill>
                  <a:srgbClr val="202122"/>
                </a:solidFill>
                <a:latin typeface="Arial" panose="020B0604020202020204" pitchFamily="34" charset="0"/>
              </a:rPr>
              <a:t>ogled filma kupijo </a:t>
            </a:r>
            <a:r>
              <a:rPr lang="sl-SI" dirty="0">
                <a:solidFill>
                  <a:srgbClr val="00B050"/>
                </a:solidFill>
                <a:latin typeface="Arial" panose="020B0604020202020204" pitchFamily="34" charset="0"/>
              </a:rPr>
              <a:t>vstopnico</a:t>
            </a:r>
            <a:r>
              <a:rPr lang="sl-SI" dirty="0">
                <a:solidFill>
                  <a:srgbClr val="202122"/>
                </a:solidFill>
                <a:latin typeface="Arial" panose="020B0604020202020204" pitchFamily="34" charset="0"/>
              </a:rPr>
              <a:t>. Film se </a:t>
            </a:r>
            <a:r>
              <a:rPr lang="sl-SI" dirty="0" smtClean="0">
                <a:solidFill>
                  <a:srgbClr val="202122"/>
                </a:solidFill>
                <a:latin typeface="Arial" panose="020B0604020202020204" pitchFamily="34" charset="0"/>
              </a:rPr>
              <a:t>s pomočjo projektorja predvaja na </a:t>
            </a:r>
            <a:r>
              <a:rPr lang="sl-SI" dirty="0" smtClean="0">
                <a:solidFill>
                  <a:schemeClr val="bg1"/>
                </a:solidFill>
                <a:latin typeface="Arial Black" panose="020B0A04020102020204" pitchFamily="34" charset="0"/>
              </a:rPr>
              <a:t>belo</a:t>
            </a:r>
            <a:r>
              <a:rPr lang="sl-SI" dirty="0" smtClean="0">
                <a:solidFill>
                  <a:srgbClr val="202122"/>
                </a:solidFill>
                <a:latin typeface="Arial" panose="020B0604020202020204" pitchFamily="34" charset="0"/>
              </a:rPr>
              <a:t> </a:t>
            </a:r>
            <a:r>
              <a:rPr lang="sl-SI" b="1" dirty="0" smtClean="0">
                <a:solidFill>
                  <a:schemeClr val="bg1"/>
                </a:solidFill>
                <a:latin typeface="Arial Black" panose="020B0A04020102020204" pitchFamily="34" charset="0"/>
              </a:rPr>
              <a:t>filmsko platno</a:t>
            </a:r>
            <a:r>
              <a:rPr lang="sl-SI" dirty="0" smtClean="0">
                <a:solidFill>
                  <a:srgbClr val="202122"/>
                </a:solidFill>
                <a:latin typeface="Arial" panose="020B0604020202020204" pitchFamily="34" charset="0"/>
              </a:rPr>
              <a:t>. </a:t>
            </a:r>
            <a:r>
              <a:rPr lang="sl-SI" dirty="0">
                <a:solidFill>
                  <a:srgbClr val="202122"/>
                </a:solidFill>
                <a:latin typeface="Arial" panose="020B0604020202020204" pitchFamily="34" charset="0"/>
              </a:rPr>
              <a:t>Današnji sodobni filmi so vsi posneti in prikazani v </a:t>
            </a:r>
            <a:r>
              <a:rPr lang="sl-SI" b="1" dirty="0">
                <a:solidFill>
                  <a:srgbClr val="7030A0"/>
                </a:solidFill>
                <a:latin typeface="Arial" panose="020B0604020202020204" pitchFamily="34" charset="0"/>
                <a:cs typeface="Arial" panose="020B0604020202020204" pitchFamily="34" charset="0"/>
              </a:rPr>
              <a:t>digitalni </a:t>
            </a:r>
            <a:r>
              <a:rPr lang="sl-SI" b="1" dirty="0" smtClean="0">
                <a:solidFill>
                  <a:srgbClr val="7030A0"/>
                </a:solidFill>
                <a:latin typeface="Arial" panose="020B0604020202020204" pitchFamily="34" charset="0"/>
                <a:cs typeface="Arial" panose="020B0604020202020204" pitchFamily="34" charset="0"/>
              </a:rPr>
              <a:t>tehniki </a:t>
            </a:r>
            <a:r>
              <a:rPr lang="sl-SI" dirty="0" smtClean="0">
                <a:latin typeface="Arial" panose="020B0604020202020204" pitchFamily="34" charset="0"/>
              </a:rPr>
              <a:t>in ne potrebujejo več filmskega traku</a:t>
            </a:r>
            <a:r>
              <a:rPr lang="sl-SI" dirty="0" smtClean="0">
                <a:solidFill>
                  <a:srgbClr val="202122"/>
                </a:solidFill>
                <a:latin typeface="Arial" panose="020B0604020202020204" pitchFamily="34" charset="0"/>
              </a:rPr>
              <a:t>. Po filmski roli se imenuje slovenska filmska nagrada </a:t>
            </a:r>
            <a:r>
              <a:rPr lang="sl-SI" dirty="0" smtClean="0">
                <a:solidFill>
                  <a:srgbClr val="FFFF00"/>
                </a:solidFill>
                <a:latin typeface="Arial Black" panose="020B0A04020102020204" pitchFamily="34" charset="0"/>
              </a:rPr>
              <a:t>Zlata rola</a:t>
            </a:r>
            <a:r>
              <a:rPr lang="sl-SI" dirty="0" smtClean="0">
                <a:solidFill>
                  <a:srgbClr val="202122"/>
                </a:solidFill>
                <a:latin typeface="Arial" panose="020B0604020202020204" pitchFamily="34" charset="0"/>
              </a:rPr>
              <a:t>, ki jo prejme film za </a:t>
            </a:r>
            <a:r>
              <a:rPr lang="sl-SI" dirty="0" smtClean="0">
                <a:solidFill>
                  <a:srgbClr val="00B050"/>
                </a:solidFill>
                <a:latin typeface="Arial Black" panose="020B0A04020102020204" pitchFamily="34" charset="0"/>
              </a:rPr>
              <a:t>25.000</a:t>
            </a:r>
            <a:r>
              <a:rPr lang="sl-SI" dirty="0" smtClean="0">
                <a:solidFill>
                  <a:srgbClr val="202122"/>
                </a:solidFill>
                <a:latin typeface="Arial" panose="020B0604020202020204" pitchFamily="34" charset="0"/>
              </a:rPr>
              <a:t> obiskovalcev, ki si film ogledajo v </a:t>
            </a:r>
            <a:r>
              <a:rPr lang="sl-SI" dirty="0" smtClean="0">
                <a:solidFill>
                  <a:srgbClr val="0070C0"/>
                </a:solidFill>
                <a:latin typeface="Arial Black" panose="020B0A04020102020204" pitchFamily="34" charset="0"/>
              </a:rPr>
              <a:t>kinodvorani</a:t>
            </a:r>
            <a:r>
              <a:rPr lang="sl-SI" dirty="0" smtClean="0">
                <a:solidFill>
                  <a:srgbClr val="202122"/>
                </a:solidFill>
                <a:latin typeface="Arial" panose="020B0604020202020204" pitchFamily="34" charset="0"/>
              </a:rPr>
              <a:t>. </a:t>
            </a:r>
            <a:br>
              <a:rPr lang="sl-SI" dirty="0" smtClean="0">
                <a:solidFill>
                  <a:srgbClr val="202122"/>
                </a:solidFill>
                <a:latin typeface="Arial" panose="020B0604020202020204" pitchFamily="34" charset="0"/>
              </a:rPr>
            </a:br>
            <a:r>
              <a:rPr lang="sl-SI" dirty="0" smtClean="0">
                <a:solidFill>
                  <a:srgbClr val="202122"/>
                </a:solidFill>
                <a:latin typeface="Arial" panose="020B0604020202020204" pitchFamily="34" charset="0"/>
              </a:rPr>
              <a:t>Film lahko dobi tudi več </a:t>
            </a:r>
            <a:r>
              <a:rPr lang="sl-SI" dirty="0" smtClean="0">
                <a:solidFill>
                  <a:srgbClr val="FFFF00"/>
                </a:solidFill>
                <a:latin typeface="Arial Black" panose="020B0A04020102020204" pitchFamily="34" charset="0"/>
              </a:rPr>
              <a:t>zlatih rol.</a:t>
            </a:r>
            <a:endParaRPr lang="sl-SI" dirty="0">
              <a:solidFill>
                <a:srgbClr val="FFFF00"/>
              </a:solidFill>
              <a:latin typeface="Arial Black" panose="020B0A04020102020204" pitchFamily="34" charset="0"/>
            </a:endParaRPr>
          </a:p>
        </p:txBody>
      </p:sp>
      <p:sp>
        <p:nvSpPr>
          <p:cNvPr id="9" name="Pravokotnik 8"/>
          <p:cNvSpPr>
            <a:spLocks noChangeArrowheads="1"/>
          </p:cNvSpPr>
          <p:nvPr/>
        </p:nvSpPr>
        <p:spPr bwMode="auto">
          <a:xfrm rot="20405351">
            <a:off x="2089677" y="3080108"/>
            <a:ext cx="4450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l-SI" altLang="sl-SI" sz="3600" b="0" dirty="0" smtClean="0">
                <a:solidFill>
                  <a:srgbClr val="00FFFF"/>
                </a:solidFill>
                <a:latin typeface="Arial Black" panose="020B0A04020102020204" pitchFamily="34" charset="0"/>
                <a:cs typeface="Arial" panose="020B0604020202020204" pitchFamily="34" charset="0"/>
              </a:rPr>
              <a:t>Filmska   klapa</a:t>
            </a:r>
            <a:endParaRPr lang="sl-SI" altLang="sl-SI" sz="4800" dirty="0">
              <a:solidFill>
                <a:srgbClr val="00FFFF"/>
              </a:solidFill>
              <a:latin typeface="Arial Black" panose="020B0A04020102020204" pitchFamily="34" charset="0"/>
              <a:cs typeface="Arial" panose="020B0604020202020204" pitchFamily="34" charset="0"/>
            </a:endParaRPr>
          </a:p>
        </p:txBody>
      </p:sp>
      <p:sp>
        <p:nvSpPr>
          <p:cNvPr id="10" name="Pravokotnik 9"/>
          <p:cNvSpPr/>
          <p:nvPr/>
        </p:nvSpPr>
        <p:spPr>
          <a:xfrm>
            <a:off x="6422102" y="1072630"/>
            <a:ext cx="5536492" cy="2585323"/>
          </a:xfrm>
          <a:prstGeom prst="rect">
            <a:avLst/>
          </a:prstGeom>
          <a:solidFill>
            <a:schemeClr val="bg2">
              <a:lumMod val="75000"/>
            </a:schemeClr>
          </a:solidFill>
        </p:spPr>
        <p:txBody>
          <a:bodyPr wrap="square">
            <a:spAutoFit/>
          </a:bodyPr>
          <a:lstStyle/>
          <a:p>
            <a:r>
              <a:rPr lang="sl-SI" b="1" dirty="0" smtClean="0">
                <a:solidFill>
                  <a:srgbClr val="202122"/>
                </a:solidFill>
                <a:latin typeface="Arial" panose="020B0604020202020204" pitchFamily="34" charset="0"/>
              </a:rPr>
              <a:t>Filmska klapa </a:t>
            </a:r>
            <a:r>
              <a:rPr lang="sl-SI" dirty="0" smtClean="0">
                <a:solidFill>
                  <a:srgbClr val="202122"/>
                </a:solidFill>
                <a:latin typeface="Arial" panose="020B0604020202020204" pitchFamily="34" charset="0"/>
              </a:rPr>
              <a:t>je tablica za zapis določenega </a:t>
            </a:r>
            <a:r>
              <a:rPr lang="sl-SI" b="1" dirty="0" smtClean="0">
                <a:solidFill>
                  <a:srgbClr val="D2740C"/>
                </a:solidFill>
                <a:latin typeface="Arial" panose="020B0604020202020204" pitchFamily="34" charset="0"/>
              </a:rPr>
              <a:t>odlomka</a:t>
            </a:r>
            <a:r>
              <a:rPr lang="sl-SI" dirty="0" smtClean="0">
                <a:solidFill>
                  <a:srgbClr val="202122"/>
                </a:solidFill>
                <a:latin typeface="Arial" panose="020B0604020202020204" pitchFamily="34" charset="0"/>
              </a:rPr>
              <a:t>, ki se ga snema za film. Na njo se zapiše odlomek, igralec in razni drugi podatki. Pred začetkom snemanja se posname </a:t>
            </a:r>
            <a:r>
              <a:rPr lang="sl-SI" b="1" dirty="0" smtClean="0">
                <a:solidFill>
                  <a:srgbClr val="FF0000"/>
                </a:solidFill>
                <a:latin typeface="Arial" panose="020B0604020202020204" pitchFamily="34" charset="0"/>
              </a:rPr>
              <a:t>zapis na klapi</a:t>
            </a:r>
            <a:r>
              <a:rPr lang="sl-SI" dirty="0" smtClean="0">
                <a:solidFill>
                  <a:srgbClr val="202122"/>
                </a:solidFill>
                <a:latin typeface="Arial" panose="020B0604020202020204" pitchFamily="34" charset="0"/>
              </a:rPr>
              <a:t>, da ustvarjalci filma vejo kateri odlomek spada na pravo mesto. Določen odlomek </a:t>
            </a:r>
            <a:r>
              <a:rPr lang="sl-SI" b="1" dirty="0" smtClean="0">
                <a:solidFill>
                  <a:srgbClr val="7030A0"/>
                </a:solidFill>
                <a:latin typeface="Arial" panose="020B0604020202020204" pitchFamily="34" charset="0"/>
              </a:rPr>
              <a:t>snemalci </a:t>
            </a:r>
            <a:r>
              <a:rPr lang="sl-SI" dirty="0" smtClean="0">
                <a:solidFill>
                  <a:srgbClr val="202122"/>
                </a:solidFill>
                <a:latin typeface="Arial" panose="020B0604020202020204" pitchFamily="34" charset="0"/>
              </a:rPr>
              <a:t>po navodilih </a:t>
            </a:r>
            <a:r>
              <a:rPr lang="sl-SI" b="1" dirty="0" smtClean="0">
                <a:solidFill>
                  <a:srgbClr val="FF0000"/>
                </a:solidFill>
                <a:latin typeface="Arial" panose="020B0604020202020204" pitchFamily="34" charset="0"/>
              </a:rPr>
              <a:t>režiserja</a:t>
            </a:r>
            <a:r>
              <a:rPr lang="sl-SI" dirty="0" smtClean="0">
                <a:solidFill>
                  <a:srgbClr val="202122"/>
                </a:solidFill>
                <a:latin typeface="Arial" panose="020B0604020202020204" pitchFamily="34" charset="0"/>
              </a:rPr>
              <a:t> snemajo lahko tudi več kot 30 krat. Izmed vseh posnetkov izbereta </a:t>
            </a:r>
            <a:r>
              <a:rPr lang="sl-SI" dirty="0" smtClean="0">
                <a:solidFill>
                  <a:srgbClr val="FF0000"/>
                </a:solidFill>
                <a:latin typeface="Arial" panose="020B0604020202020204" pitchFamily="34" charset="0"/>
              </a:rPr>
              <a:t>režiser</a:t>
            </a:r>
            <a:r>
              <a:rPr lang="sl-SI" dirty="0" smtClean="0">
                <a:solidFill>
                  <a:srgbClr val="202122"/>
                </a:solidFill>
                <a:latin typeface="Arial" panose="020B0604020202020204" pitchFamily="34" charset="0"/>
              </a:rPr>
              <a:t> in </a:t>
            </a:r>
            <a:r>
              <a:rPr lang="sl-SI" dirty="0" smtClean="0">
                <a:solidFill>
                  <a:srgbClr val="00B050"/>
                </a:solidFill>
                <a:latin typeface="Arial" panose="020B0604020202020204" pitchFamily="34" charset="0"/>
              </a:rPr>
              <a:t>montažer</a:t>
            </a:r>
            <a:r>
              <a:rPr lang="sl-SI" dirty="0" smtClean="0">
                <a:solidFill>
                  <a:srgbClr val="202122"/>
                </a:solidFill>
                <a:latin typeface="Arial" panose="020B0604020202020204" pitchFamily="34" charset="0"/>
              </a:rPr>
              <a:t> tistega, ki je najboljši in ga vstavita ali </a:t>
            </a:r>
            <a:r>
              <a:rPr lang="sl-SI" dirty="0" smtClean="0">
                <a:solidFill>
                  <a:srgbClr val="00B050"/>
                </a:solidFill>
                <a:latin typeface="Arial Black" panose="020B0A04020102020204" pitchFamily="34" charset="0"/>
              </a:rPr>
              <a:t>zmontirata</a:t>
            </a:r>
            <a:r>
              <a:rPr lang="sl-SI" dirty="0" smtClean="0">
                <a:solidFill>
                  <a:srgbClr val="202122"/>
                </a:solidFill>
                <a:latin typeface="Arial" panose="020B0604020202020204" pitchFamily="34" charset="0"/>
              </a:rPr>
              <a:t> v film. </a:t>
            </a:r>
            <a:endParaRPr lang="sl-SI" dirty="0"/>
          </a:p>
        </p:txBody>
      </p:sp>
    </p:spTree>
    <p:extLst>
      <p:ext uri="{BB962C8B-B14F-4D97-AF65-F5344CB8AC3E}">
        <p14:creationId xmlns:p14="http://schemas.microsoft.com/office/powerpoint/2010/main" val="71918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P spid="6" grpId="0"/>
      <p:bldP spid="7" grpId="0"/>
      <p:bldP spid="3" grpId="0" animBg="1"/>
      <p:bldP spid="3" grpId="1" animBg="1"/>
      <p:bldP spid="9" grpId="0"/>
      <p:bldP spid="10" grpId="0" animBg="1"/>
      <p:bldP spid="10" grpId="1" animBg="1"/>
    </p:bld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313_TF03431380" id="{ED9CFE90-AD22-4A49-9988-968003B754C3}" vid="{C697A3BC-E0B9-4F18-8974-7E1755A538D8}"/>
    </a:ext>
  </a:extLst>
</a:theme>
</file>

<file path=ppt/theme/theme2.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0</TotalTime>
  <Words>3532</Words>
  <Application>Microsoft Office PowerPoint</Application>
  <PresentationFormat>Širokozaslonsko</PresentationFormat>
  <Paragraphs>208</Paragraphs>
  <Slides>32</Slides>
  <Notes>12</Notes>
  <HiddenSlides>0</HiddenSlides>
  <MMClips>1</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32</vt:i4>
      </vt:variant>
    </vt:vector>
  </HeadingPairs>
  <TitlesOfParts>
    <vt:vector size="42" baseType="lpstr">
      <vt:lpstr>Arial</vt:lpstr>
      <vt:lpstr>Arial Black</vt:lpstr>
      <vt:lpstr>Arial Narrow</vt:lpstr>
      <vt:lpstr>Calibri</vt:lpstr>
      <vt:lpstr>Euphemia</vt:lpstr>
      <vt:lpstr>Plantagenet Cherokee</vt:lpstr>
      <vt:lpstr>Tahoma</vt:lpstr>
      <vt:lpstr>Times New Roman</vt:lpstr>
      <vt:lpstr>Wingdings</vt:lpstr>
      <vt:lpstr>tf03431380_win32</vt:lpstr>
      <vt:lpstr>PowerPointova predstavitev</vt:lpstr>
      <vt:lpstr>PowerPointova predstavitev</vt:lpstr>
      <vt:lpstr>PowerPointova predstavitev</vt:lpstr>
      <vt:lpstr>PowerPointova predstavitev</vt:lpstr>
      <vt:lpstr>PowerPointova predstavitev</vt:lpstr>
      <vt:lpstr>PowerPointova predstavitev</vt:lpstr>
      <vt:lpstr>Charlie chaplin </vt:lpstr>
      <vt:lpstr>Film in glasba v začetku še nista bila popolnoma usklajena. Po pojavu zvočnega filma so se začeli zavedati, da je treba čim bolje uskladiti podobe in zvok. To 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2020-10-26T17:39:24Z</dcterms:created>
  <dcterms:modified xsi:type="dcterms:W3CDTF">2021-01-13T04:49:14Z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