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5" r:id="rId8"/>
    <p:sldId id="261" r:id="rId9"/>
    <p:sldId id="264" r:id="rId10"/>
    <p:sldId id="262" r:id="rId11"/>
    <p:sldId id="263" r:id="rId12"/>
    <p:sldId id="267" r:id="rId13"/>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74B6C97-0F58-41F3-A176-FE134563C7D6}"/>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BBFF312A-E925-495E-9C24-DC5F4B410B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D55386FF-C108-4652-9AFC-5AAED2B7D96A}"/>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1AE73A58-A6C7-41AB-8CB4-6151AF928CA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F76336B-EDFB-4D34-A019-13DF5E928F77}"/>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46643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34E356A-D29E-4241-9770-01F910611559}"/>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E3AB31F0-13C3-41A5-A163-18053E38B20C}"/>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DC300FF-9AD7-42F3-BA8F-B3301344DBE7}"/>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1751E7CE-A6B0-4903-8EBE-6305E825C64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4DDE5B0-EC1B-455F-AFB2-020E85EF0CC2}"/>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3785805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93CF26E2-7628-4ED2-AB59-384668FF8B63}"/>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5A65E5D-51C6-46EA-9063-DD59D7DD0F1E}"/>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2BE528D5-9A6E-4F5C-9AED-A723F2C8E4F2}"/>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D46A4CF2-760A-4484-B402-265E3FE2CF5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A4DCF5DA-7785-4DFF-9AD7-85EB3D381583}"/>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1541058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E8300C4-0848-4609-85CA-026466CF5A30}"/>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ED99295-DB9D-4B4F-B359-DC432F27F559}"/>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175C926-3600-4C76-96E0-21AEE04CC1B3}"/>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1B983DFF-534A-4B39-B9E4-38EDADC389C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1E3012E-3258-44F1-B790-A470E758A29B}"/>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2822810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3FBEF0-E9DF-490B-8E23-21CE9AAD9095}"/>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6594A2B3-35DA-4131-A343-6C734E1A23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5217F5AA-5143-4DAE-AD25-F272EEB966CB}"/>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9DFDC99C-7CF8-45FE-B61E-5F5DBE51298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35BAFFA9-F7C8-429A-9F0B-ADE794CFD8B8}"/>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2673587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59F05C2-44F2-4F34-A367-9719EC79CB41}"/>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AE6FB418-EB3C-4C47-A114-BBE1D9334835}"/>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5CE1B200-7555-439C-962A-3123A2557A3F}"/>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0C699AEE-EE90-4910-9F2A-84115C7EE3FB}"/>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6" name="Označba mesta noge 5">
            <a:extLst>
              <a:ext uri="{FF2B5EF4-FFF2-40B4-BE49-F238E27FC236}">
                <a16:creationId xmlns:a16="http://schemas.microsoft.com/office/drawing/2014/main" id="{4AFAF2DA-C3F6-4197-ABDF-7D243164A6A8}"/>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7B0C36D-A7E5-4AB7-8F6C-96B9C7CB1516}"/>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1430200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56E7FEC-0EE6-46BB-89F8-4F676E2F0021}"/>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75597A3-0334-492A-9998-C33240B09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A2D77488-6FA3-4DA9-B3A9-2A2B80F922F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AEE5C0DB-554C-4CCE-842B-8BF099FDEE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B05F1D47-1601-4317-8A26-2675F3FA3D6C}"/>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9F951ED9-1A41-4EF3-A516-8B58C47F6984}"/>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8" name="Označba mesta noge 7">
            <a:extLst>
              <a:ext uri="{FF2B5EF4-FFF2-40B4-BE49-F238E27FC236}">
                <a16:creationId xmlns:a16="http://schemas.microsoft.com/office/drawing/2014/main" id="{D3766FD3-9BDA-45F5-8A72-5A7FD7DA4C0D}"/>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EA4DB078-E3BF-4AC5-8EDB-D2CF3183B8A6}"/>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2934922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0F7E3F-41B0-4096-93D0-C983962EF39E}"/>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7002357A-7FB2-45B9-970E-CD88CD2FDD72}"/>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4" name="Označba mesta noge 3">
            <a:extLst>
              <a:ext uri="{FF2B5EF4-FFF2-40B4-BE49-F238E27FC236}">
                <a16:creationId xmlns:a16="http://schemas.microsoft.com/office/drawing/2014/main" id="{1354DAF7-6166-450A-8826-456DFA748F99}"/>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58EF849-4E59-4878-A8C8-2590EE0E27F1}"/>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1230594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0DDE64F6-DE07-4FA0-B822-EEDF0FE263CB}"/>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3" name="Označba mesta noge 2">
            <a:extLst>
              <a:ext uri="{FF2B5EF4-FFF2-40B4-BE49-F238E27FC236}">
                <a16:creationId xmlns:a16="http://schemas.microsoft.com/office/drawing/2014/main" id="{76829F12-7680-44A8-8B2C-BC3038BA8E79}"/>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860C8E0F-82CC-4350-A92C-5BD8110B8305}"/>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281425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11C305-A5B5-4920-9C65-446D24FB1768}"/>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37D68AEC-C15E-4EB3-943B-501C327635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892056F9-D4AD-49CE-814B-C3D203DA7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07DB426-93BD-4095-93C0-5C84819BA699}"/>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6" name="Označba mesta noge 5">
            <a:extLst>
              <a:ext uri="{FF2B5EF4-FFF2-40B4-BE49-F238E27FC236}">
                <a16:creationId xmlns:a16="http://schemas.microsoft.com/office/drawing/2014/main" id="{12620030-C7A2-4113-B584-D21178474A6E}"/>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38C56D7-1FF4-4271-9649-FA2512D44F2E}"/>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2340544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0C8F448-1135-43AE-859A-1EB858D29CC5}"/>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85F2498-0CB6-49A1-ADF6-50D3B800BF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73723EB1-0D85-434E-A12A-7FCED30D9D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80581C3-55A2-4A22-B371-DD5023459BBD}"/>
              </a:ext>
            </a:extLst>
          </p:cNvPr>
          <p:cNvSpPr>
            <a:spLocks noGrp="1"/>
          </p:cNvSpPr>
          <p:nvPr>
            <p:ph type="dt" sz="half" idx="10"/>
          </p:nvPr>
        </p:nvSpPr>
        <p:spPr/>
        <p:txBody>
          <a:bodyPr/>
          <a:lstStyle/>
          <a:p>
            <a:fld id="{79B35810-CCB2-41BB-AF0E-4A38A81F214F}" type="datetimeFigureOut">
              <a:rPr lang="sl-SI" smtClean="0"/>
              <a:t>27. 10. 2020</a:t>
            </a:fld>
            <a:endParaRPr lang="sl-SI"/>
          </a:p>
        </p:txBody>
      </p:sp>
      <p:sp>
        <p:nvSpPr>
          <p:cNvPr id="6" name="Označba mesta noge 5">
            <a:extLst>
              <a:ext uri="{FF2B5EF4-FFF2-40B4-BE49-F238E27FC236}">
                <a16:creationId xmlns:a16="http://schemas.microsoft.com/office/drawing/2014/main" id="{B1FDD707-A034-41D5-A8E3-2C760A75F14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271B6B51-FA96-411C-BFDB-16B9BBB91697}"/>
              </a:ext>
            </a:extLst>
          </p:cNvPr>
          <p:cNvSpPr>
            <a:spLocks noGrp="1"/>
          </p:cNvSpPr>
          <p:nvPr>
            <p:ph type="sldNum" sz="quarter" idx="12"/>
          </p:nvPr>
        </p:nvSpPr>
        <p:spPr/>
        <p:txBody>
          <a:bodyPr/>
          <a:lstStyle/>
          <a:p>
            <a:fld id="{7D6A0876-6CF6-440E-9AC2-367C88D03232}" type="slidenum">
              <a:rPr lang="sl-SI" smtClean="0"/>
              <a:t>‹#›</a:t>
            </a:fld>
            <a:endParaRPr lang="sl-SI"/>
          </a:p>
        </p:txBody>
      </p:sp>
    </p:spTree>
    <p:extLst>
      <p:ext uri="{BB962C8B-B14F-4D97-AF65-F5344CB8AC3E}">
        <p14:creationId xmlns:p14="http://schemas.microsoft.com/office/powerpoint/2010/main" val="4147859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DA4EA8C9-838B-454A-9F8F-090CD469F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8E41546E-424E-4893-94D3-9C497768D7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2F6D0A2F-FD06-4018-9014-0A939A3E5F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B35810-CCB2-41BB-AF0E-4A38A81F214F}" type="datetimeFigureOut">
              <a:rPr lang="sl-SI" smtClean="0"/>
              <a:t>27. 10. 2020</a:t>
            </a:fld>
            <a:endParaRPr lang="sl-SI"/>
          </a:p>
        </p:txBody>
      </p:sp>
      <p:sp>
        <p:nvSpPr>
          <p:cNvPr id="5" name="Označba mesta noge 4">
            <a:extLst>
              <a:ext uri="{FF2B5EF4-FFF2-40B4-BE49-F238E27FC236}">
                <a16:creationId xmlns:a16="http://schemas.microsoft.com/office/drawing/2014/main" id="{D4FC072A-C0A5-4FE7-8011-7E146E6C38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DD1E8524-044D-41EA-81A9-67D24B67A0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A0876-6CF6-440E-9AC2-367C88D03232}" type="slidenum">
              <a:rPr lang="sl-SI" smtClean="0"/>
              <a:t>‹#›</a:t>
            </a:fld>
            <a:endParaRPr lang="sl-SI"/>
          </a:p>
        </p:txBody>
      </p:sp>
    </p:spTree>
    <p:extLst>
      <p:ext uri="{BB962C8B-B14F-4D97-AF65-F5344CB8AC3E}">
        <p14:creationId xmlns:p14="http://schemas.microsoft.com/office/powerpoint/2010/main" val="2233883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3rabiGFhis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bOXFrgB083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bOXFrgB083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2C226F2D-86D8-42BC-A40F-6212AC0DD12B}"/>
              </a:ext>
            </a:extLst>
          </p:cNvPr>
          <p:cNvSpPr>
            <a:spLocks noGrp="1"/>
          </p:cNvSpPr>
          <p:nvPr>
            <p:ph type="ctrTitle"/>
          </p:nvPr>
        </p:nvSpPr>
        <p:spPr>
          <a:xfrm>
            <a:off x="492369" y="2053641"/>
            <a:ext cx="8744396" cy="2760098"/>
          </a:xfrm>
        </p:spPr>
        <p:txBody>
          <a:bodyPr vert="horz" lIns="91440" tIns="45720" rIns="91440" bIns="45720" rtlCol="0" anchor="ctr">
            <a:noAutofit/>
          </a:bodyPr>
          <a:lstStyle/>
          <a:p>
            <a:pPr algn="l"/>
            <a:r>
              <a:rPr lang="en-US" sz="5400" b="1" kern="1200" dirty="0" err="1">
                <a:solidFill>
                  <a:srgbClr val="FFFFFF"/>
                </a:solidFill>
                <a:latin typeface="+mj-lt"/>
                <a:ea typeface="+mj-ea"/>
                <a:cs typeface="+mj-cs"/>
              </a:rPr>
              <a:t>Pozdravljeni</a:t>
            </a:r>
            <a:r>
              <a:rPr lang="en-US" sz="5400" b="1" kern="1200" dirty="0">
                <a:solidFill>
                  <a:srgbClr val="FFFFFF"/>
                </a:solidFill>
                <a:latin typeface="+mj-lt"/>
                <a:ea typeface="+mj-ea"/>
                <a:cs typeface="+mj-cs"/>
              </a:rPr>
              <a:t> </a:t>
            </a:r>
            <a:r>
              <a:rPr lang="en-US" sz="5400" b="1" kern="1200" dirty="0" err="1">
                <a:solidFill>
                  <a:srgbClr val="FFFFFF"/>
                </a:solidFill>
                <a:latin typeface="+mj-lt"/>
                <a:ea typeface="+mj-ea"/>
                <a:cs typeface="+mj-cs"/>
              </a:rPr>
              <a:t>na</a:t>
            </a:r>
            <a:r>
              <a:rPr lang="en-US" sz="5400" b="1" kern="1200" dirty="0">
                <a:solidFill>
                  <a:srgbClr val="FFFFFF"/>
                </a:solidFill>
                <a:latin typeface="+mj-lt"/>
                <a:ea typeface="+mj-ea"/>
                <a:cs typeface="+mj-cs"/>
              </a:rPr>
              <a:t> </a:t>
            </a:r>
            <a:r>
              <a:rPr lang="en-US" sz="5400" b="1" kern="1200" dirty="0" err="1">
                <a:solidFill>
                  <a:schemeClr val="bg1"/>
                </a:solidFill>
                <a:latin typeface="+mj-lt"/>
                <a:ea typeface="+mj-ea"/>
                <a:cs typeface="+mj-cs"/>
              </a:rPr>
              <a:t>medgeneracijsk</a:t>
            </a:r>
            <a:r>
              <a:rPr lang="en-US" sz="5400" b="1" kern="1200" dirty="0" err="1">
                <a:solidFill>
                  <a:schemeClr val="accent1">
                    <a:lumMod val="50000"/>
                  </a:schemeClr>
                </a:solidFill>
                <a:latin typeface="+mj-lt"/>
                <a:ea typeface="+mj-ea"/>
                <a:cs typeface="+mj-cs"/>
              </a:rPr>
              <a:t>em</a:t>
            </a:r>
            <a:r>
              <a:rPr lang="en-US" sz="5400" b="1" kern="1200" dirty="0">
                <a:solidFill>
                  <a:srgbClr val="FFFFFF"/>
                </a:solidFill>
                <a:latin typeface="+mj-lt"/>
                <a:ea typeface="+mj-ea"/>
                <a:cs typeface="+mj-cs"/>
              </a:rPr>
              <a:t> </a:t>
            </a:r>
            <a:r>
              <a:rPr lang="en-US" sz="5400" b="1" kern="1200" dirty="0" err="1">
                <a:solidFill>
                  <a:schemeClr val="accent1">
                    <a:lumMod val="50000"/>
                  </a:schemeClr>
                </a:solidFill>
                <a:latin typeface="+mj-lt"/>
                <a:ea typeface="+mj-ea"/>
                <a:cs typeface="+mj-cs"/>
              </a:rPr>
              <a:t>druženju</a:t>
            </a:r>
            <a:endParaRPr lang="en-US" sz="5400" b="1" kern="1200" dirty="0">
              <a:solidFill>
                <a:schemeClr val="accent1">
                  <a:lumMod val="50000"/>
                </a:schemeClr>
              </a:solidFill>
              <a:latin typeface="+mj-lt"/>
              <a:ea typeface="+mj-ea"/>
              <a:cs typeface="+mj-cs"/>
            </a:endParaRPr>
          </a:p>
        </p:txBody>
      </p:sp>
      <p:sp>
        <p:nvSpPr>
          <p:cNvPr id="3" name="Podnaslov 2">
            <a:extLst>
              <a:ext uri="{FF2B5EF4-FFF2-40B4-BE49-F238E27FC236}">
                <a16:creationId xmlns:a16="http://schemas.microsoft.com/office/drawing/2014/main" id="{499A7E53-6344-4189-A26C-E48A45FA0F90}"/>
              </a:ext>
            </a:extLst>
          </p:cNvPr>
          <p:cNvSpPr>
            <a:spLocks noGrp="1"/>
          </p:cNvSpPr>
          <p:nvPr>
            <p:ph type="subTitle" idx="1"/>
          </p:nvPr>
        </p:nvSpPr>
        <p:spPr>
          <a:xfrm>
            <a:off x="6090574" y="801866"/>
            <a:ext cx="5306084" cy="5230634"/>
          </a:xfrm>
        </p:spPr>
        <p:txBody>
          <a:bodyPr vert="horz" lIns="91440" tIns="45720" rIns="91440" bIns="45720" rtlCol="0" anchor="ctr">
            <a:normAutofit/>
          </a:bodyPr>
          <a:lstStyle/>
          <a:p>
            <a:pPr indent="-228600" algn="l">
              <a:buFont typeface="Arial" panose="020B0604020202020204" pitchFamily="34" charset="0"/>
              <a:buChar char="•"/>
            </a:pPr>
            <a:endParaRPr lang="en-US" dirty="0">
              <a:solidFill>
                <a:srgbClr val="000000"/>
              </a:solidFill>
            </a:endParaRPr>
          </a:p>
          <a:p>
            <a:pPr indent="-228600" algn="l">
              <a:buFont typeface="Arial" panose="020B0604020202020204" pitchFamily="34" charset="0"/>
              <a:buChar char="•"/>
            </a:pPr>
            <a:endParaRPr lang="en-US" dirty="0">
              <a:solidFill>
                <a:srgbClr val="000000"/>
              </a:solidFill>
            </a:endParaRPr>
          </a:p>
          <a:p>
            <a:pPr indent="-228600" algn="l">
              <a:buFont typeface="Arial" panose="020B0604020202020204" pitchFamily="34" charset="0"/>
              <a:buChar char="•"/>
            </a:pPr>
            <a:endParaRPr lang="sl-SI" dirty="0">
              <a:solidFill>
                <a:srgbClr val="000000"/>
              </a:solidFill>
            </a:endParaRPr>
          </a:p>
          <a:p>
            <a:pPr indent="-228600" algn="l">
              <a:buFont typeface="Arial" panose="020B0604020202020204" pitchFamily="34" charset="0"/>
              <a:buChar char="•"/>
            </a:pPr>
            <a:endParaRPr lang="sl-SI" dirty="0">
              <a:solidFill>
                <a:srgbClr val="000000"/>
              </a:solidFill>
            </a:endParaRPr>
          </a:p>
          <a:p>
            <a:pPr indent="-228600" algn="l">
              <a:buFont typeface="Arial" panose="020B0604020202020204" pitchFamily="34" charset="0"/>
              <a:buChar char="•"/>
            </a:pPr>
            <a:endParaRPr lang="sl-SI" dirty="0">
              <a:solidFill>
                <a:srgbClr val="000000"/>
              </a:solidFill>
            </a:endParaRPr>
          </a:p>
          <a:p>
            <a:pPr indent="-228600" algn="l">
              <a:buFont typeface="Arial" panose="020B0604020202020204" pitchFamily="34" charset="0"/>
              <a:buChar char="•"/>
            </a:pPr>
            <a:endParaRPr lang="sl-SI" dirty="0">
              <a:solidFill>
                <a:srgbClr val="000000"/>
              </a:solidFill>
            </a:endParaRPr>
          </a:p>
          <a:p>
            <a:pPr indent="-228600" algn="l">
              <a:buFont typeface="Arial" panose="020B0604020202020204" pitchFamily="34" charset="0"/>
              <a:buChar char="•"/>
            </a:pPr>
            <a:r>
              <a:rPr lang="en-US" dirty="0">
                <a:solidFill>
                  <a:schemeClr val="accent1">
                    <a:lumMod val="50000"/>
                  </a:schemeClr>
                </a:solidFill>
              </a:rPr>
              <a:t>OŠ </a:t>
            </a:r>
            <a:r>
              <a:rPr lang="en-US" dirty="0" err="1">
                <a:solidFill>
                  <a:schemeClr val="accent1">
                    <a:lumMod val="50000"/>
                  </a:schemeClr>
                </a:solidFill>
              </a:rPr>
              <a:t>Ormož</a:t>
            </a:r>
            <a:endParaRPr lang="en-US" dirty="0">
              <a:solidFill>
                <a:schemeClr val="accent1">
                  <a:lumMod val="50000"/>
                </a:schemeClr>
              </a:solidFill>
            </a:endParaRPr>
          </a:p>
          <a:p>
            <a:pPr indent="-228600" algn="l">
              <a:buFont typeface="Arial" panose="020B0604020202020204" pitchFamily="34" charset="0"/>
              <a:buChar char="•"/>
            </a:pPr>
            <a:endParaRPr lang="en-US" dirty="0">
              <a:solidFill>
                <a:srgbClr val="000000"/>
              </a:solidFill>
            </a:endParaRPr>
          </a:p>
        </p:txBody>
      </p:sp>
    </p:spTree>
    <p:extLst>
      <p:ext uri="{BB962C8B-B14F-4D97-AF65-F5344CB8AC3E}">
        <p14:creationId xmlns:p14="http://schemas.microsoft.com/office/powerpoint/2010/main" val="2897775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9F54F31-76F5-4194-8625-E3EDCE838E2D}"/>
              </a:ext>
            </a:extLst>
          </p:cNvPr>
          <p:cNvSpPr>
            <a:spLocks noGrp="1"/>
          </p:cNvSpPr>
          <p:nvPr>
            <p:ph idx="1"/>
          </p:nvPr>
        </p:nvSpPr>
        <p:spPr>
          <a:xfrm>
            <a:off x="838200" y="583096"/>
            <a:ext cx="10515600" cy="5593867"/>
          </a:xfrm>
        </p:spPr>
        <p:txBody>
          <a:bodyPr>
            <a:normAutofit lnSpcReduction="10000"/>
          </a:bodyPr>
          <a:lstStyle/>
          <a:p>
            <a:pPr marL="0" indent="0">
              <a:buNone/>
            </a:pPr>
            <a:r>
              <a:rPr lang="sl-SI" dirty="0"/>
              <a:t>Ko ura odbije polnoč, Klara zasliši mišje glasove. Zbudi se in hoče zbežati, vendar jo miši ustavijo. </a:t>
            </a:r>
          </a:p>
          <a:p>
            <a:pPr marL="0" indent="0">
              <a:buNone/>
            </a:pPr>
            <a:r>
              <a:rPr lang="sl-SI" dirty="0"/>
              <a:t>Hrestač jo s svojo vojsko brani, Mišji kralj pa vodi miši v boj. Ko Mišji kralj zabode Hrestača, vrže Klara vanj čevelj in miš pogine. Ostale miši se umaknejo in s seboj vzamejo svojega vodjo. </a:t>
            </a:r>
          </a:p>
          <a:p>
            <a:pPr marL="0" indent="0">
              <a:buNone/>
            </a:pPr>
            <a:r>
              <a:rPr lang="sl-SI" dirty="0"/>
              <a:t>Klara joka za svojim mrtvim Hrestačem, njene solze pa ga obudijo v življenje. Oba zaplešeta, Hrestač pa se spremeni v princa in jo odpelje v deželo Sladkorne vile, kjer ju pozdravljajo plešoče snežinke. </a:t>
            </a:r>
          </a:p>
          <a:p>
            <a:pPr marL="0" indent="0">
              <a:buNone/>
            </a:pPr>
            <a:r>
              <a:rPr lang="sl-SI" dirty="0"/>
              <a:t>Prebivalci dežele plešejo zanju, Klara pa se zbudi pod božičnim drevesom s Hrestačem v naročju.</a:t>
            </a:r>
          </a:p>
          <a:p>
            <a:endParaRPr lang="sl-SI" dirty="0"/>
          </a:p>
          <a:p>
            <a:r>
              <a:rPr lang="sl-SI" dirty="0">
                <a:hlinkClick r:id="rId2"/>
              </a:rPr>
              <a:t>https://www.youtube.com/watch?v=3rabiGFhis4</a:t>
            </a:r>
            <a:endParaRPr lang="sl-SI" dirty="0"/>
          </a:p>
          <a:p>
            <a:r>
              <a:rPr lang="sl-SI" dirty="0"/>
              <a:t>Oglejte si 3 minutni posnetek iz tega dejanja</a:t>
            </a:r>
          </a:p>
          <a:p>
            <a:endParaRPr lang="sl-SI" dirty="0"/>
          </a:p>
        </p:txBody>
      </p:sp>
    </p:spTree>
    <p:extLst>
      <p:ext uri="{BB962C8B-B14F-4D97-AF65-F5344CB8AC3E}">
        <p14:creationId xmlns:p14="http://schemas.microsoft.com/office/powerpoint/2010/main" val="1887513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Pravljični balet Hrestač na ledu, Cankarjev dom, Ljubljana - 12.11.17 ob  20.00">
            <a:extLst>
              <a:ext uri="{FF2B5EF4-FFF2-40B4-BE49-F238E27FC236}">
                <a16:creationId xmlns:a16="http://schemas.microsoft.com/office/drawing/2014/main" id="{71C4A7B8-202D-431F-B1E6-ECDF388D24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851" r="-1" b="-1"/>
          <a:stretch/>
        </p:blipFill>
        <p:spPr bwMode="auto">
          <a:xfrm>
            <a:off x="5419264" y="3265080"/>
            <a:ext cx="6129269" cy="359292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restač - Opera Balet | Slovensko narodno gledališče Maribor">
            <a:extLst>
              <a:ext uri="{FF2B5EF4-FFF2-40B4-BE49-F238E27FC236}">
                <a16:creationId xmlns:a16="http://schemas.microsoft.com/office/drawing/2014/main" id="{D2174F63-D8F5-4B04-B516-963C4F70242A}"/>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1" b="3454"/>
          <a:stretch/>
        </p:blipFill>
        <p:spPr bwMode="auto">
          <a:xfrm>
            <a:off x="643467" y="-5"/>
            <a:ext cx="6082711" cy="3920044"/>
          </a:xfrm>
          <a:custGeom>
            <a:avLst/>
            <a:gdLst/>
            <a:ahLst/>
            <a:cxnLst/>
            <a:rect l="l" t="t" r="r" b="b"/>
            <a:pathLst>
              <a:path w="6082711" h="3920044">
                <a:moveTo>
                  <a:pt x="0" y="0"/>
                </a:moveTo>
                <a:lnTo>
                  <a:pt x="6082711" y="0"/>
                </a:lnTo>
                <a:lnTo>
                  <a:pt x="6082711" y="3103225"/>
                </a:lnTo>
                <a:lnTo>
                  <a:pt x="4614930" y="3103225"/>
                </a:lnTo>
                <a:lnTo>
                  <a:pt x="4614930" y="3920044"/>
                </a:lnTo>
                <a:lnTo>
                  <a:pt x="0" y="3920044"/>
                </a:lnTo>
                <a:close/>
              </a:path>
            </a:pathLst>
          </a:cu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E97C36FC-DEAA-4DCA-B0AB-7F9357FA4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7045" y="643467"/>
            <a:ext cx="4661488" cy="2460741"/>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278C38CD-A630-49FF-8417-6792A2B13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4080063"/>
            <a:ext cx="4614930" cy="2156145"/>
          </a:xfrm>
          <a:prstGeom prst="rect">
            <a:avLst/>
          </a:pr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2421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8E63F1-492F-478E-8B64-4FADFFD1EA79}"/>
              </a:ext>
            </a:extLst>
          </p:cNvPr>
          <p:cNvSpPr>
            <a:spLocks noGrp="1"/>
          </p:cNvSpPr>
          <p:nvPr>
            <p:ph type="title"/>
          </p:nvPr>
        </p:nvSpPr>
        <p:spPr>
          <a:xfrm>
            <a:off x="838200" y="1139687"/>
            <a:ext cx="10515600" cy="2570922"/>
          </a:xfrm>
        </p:spPr>
        <p:txBody>
          <a:bodyPr/>
          <a:lstStyle/>
          <a:p>
            <a:r>
              <a:rPr lang="sl-SI" dirty="0"/>
              <a:t>Hvala za sodelovanje, upamo, da ste uživali!</a:t>
            </a:r>
            <a:br>
              <a:rPr lang="sl-SI" dirty="0"/>
            </a:br>
            <a:br>
              <a:rPr lang="sl-SI" dirty="0"/>
            </a:br>
            <a:r>
              <a:rPr lang="sl-SI" dirty="0"/>
              <a:t>Ostanimo zdravi in lep pozdrav!</a:t>
            </a:r>
          </a:p>
        </p:txBody>
      </p:sp>
      <p:sp>
        <p:nvSpPr>
          <p:cNvPr id="3" name="Označba mesta vsebine 2">
            <a:extLst>
              <a:ext uri="{FF2B5EF4-FFF2-40B4-BE49-F238E27FC236}">
                <a16:creationId xmlns:a16="http://schemas.microsoft.com/office/drawing/2014/main" id="{AED48836-8A76-4E09-8596-0279979835CA}"/>
              </a:ext>
            </a:extLst>
          </p:cNvPr>
          <p:cNvSpPr>
            <a:spLocks noGrp="1"/>
          </p:cNvSpPr>
          <p:nvPr>
            <p:ph idx="1"/>
          </p:nvPr>
        </p:nvSpPr>
        <p:spPr>
          <a:xfrm>
            <a:off x="838200" y="5406887"/>
            <a:ext cx="10515600" cy="770076"/>
          </a:xfrm>
        </p:spPr>
        <p:txBody>
          <a:bodyPr/>
          <a:lstStyle/>
          <a:p>
            <a:r>
              <a:rPr lang="sl-SI" dirty="0"/>
              <a:t>Delavnico sva za vas pripravili : Mojca Bauman Kralj in Alenka Šalamon</a:t>
            </a:r>
          </a:p>
        </p:txBody>
      </p:sp>
    </p:spTree>
    <p:extLst>
      <p:ext uri="{BB962C8B-B14F-4D97-AF65-F5344CB8AC3E}">
        <p14:creationId xmlns:p14="http://schemas.microsoft.com/office/powerpoint/2010/main" val="2808410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01B038F-4B3A-4413-A9BE-6A9A52C81EE8}"/>
              </a:ext>
            </a:extLst>
          </p:cNvPr>
          <p:cNvSpPr>
            <a:spLocks noGrp="1"/>
          </p:cNvSpPr>
          <p:nvPr>
            <p:ph type="title"/>
          </p:nvPr>
        </p:nvSpPr>
        <p:spPr/>
        <p:txBody>
          <a:bodyPr/>
          <a:lstStyle/>
          <a:p>
            <a:pPr algn="ctr"/>
            <a:r>
              <a:rPr lang="sl-SI" b="1" dirty="0">
                <a:solidFill>
                  <a:schemeClr val="accent5">
                    <a:lumMod val="50000"/>
                  </a:schemeClr>
                </a:solidFill>
              </a:rPr>
              <a:t>Klasična glasba malo drugače</a:t>
            </a:r>
          </a:p>
        </p:txBody>
      </p:sp>
      <p:sp>
        <p:nvSpPr>
          <p:cNvPr id="3" name="Označba mesta vsebine 2">
            <a:extLst>
              <a:ext uri="{FF2B5EF4-FFF2-40B4-BE49-F238E27FC236}">
                <a16:creationId xmlns:a16="http://schemas.microsoft.com/office/drawing/2014/main" id="{97BF2285-F74C-4A95-B0FC-FB2C80E7ABC0}"/>
              </a:ext>
            </a:extLst>
          </p:cNvPr>
          <p:cNvSpPr>
            <a:spLocks noGrp="1"/>
          </p:cNvSpPr>
          <p:nvPr>
            <p:ph idx="1"/>
          </p:nvPr>
        </p:nvSpPr>
        <p:spPr/>
        <p:txBody>
          <a:bodyPr/>
          <a:lstStyle/>
          <a:p>
            <a:pPr marL="0" indent="0" algn="just">
              <a:lnSpc>
                <a:spcPct val="107000"/>
              </a:lnSpc>
              <a:spcAft>
                <a:spcPts val="800"/>
              </a:spcAft>
              <a:buNone/>
            </a:pPr>
            <a:r>
              <a:rPr lang="sl-SI" dirty="0">
                <a:effectLst/>
                <a:latin typeface="Calibri" panose="020F0502020204030204" pitchFamily="34" charset="0"/>
                <a:ea typeface="Calibri" panose="020F0502020204030204" pitchFamily="34" charset="0"/>
                <a:cs typeface="Times New Roman" panose="02020603050405020304" pitchFamily="18" charset="0"/>
              </a:rPr>
              <a:t>Dragi udeleženci današnje delavnice na daljavo!</a:t>
            </a:r>
          </a:p>
          <a:p>
            <a:pPr marL="0" indent="0">
              <a:lnSpc>
                <a:spcPct val="107000"/>
              </a:lnSpc>
              <a:spcAft>
                <a:spcPts val="800"/>
              </a:spcAft>
              <a:buNone/>
            </a:pPr>
            <a:r>
              <a:rPr lang="sl-SI" dirty="0">
                <a:latin typeface="Calibri Light" panose="020F0302020204030204" pitchFamily="34" charset="0"/>
                <a:ea typeface="Calibri" panose="020F0502020204030204" pitchFamily="34" charset="0"/>
                <a:cs typeface="Times New Roman" panose="02020603050405020304" pitchFamily="18" charset="0"/>
              </a:rPr>
              <a:t>N</a:t>
            </a:r>
            <a:r>
              <a:rPr lang="sl-SI" dirty="0">
                <a:effectLst/>
                <a:latin typeface="Calibri Light" panose="020F0302020204030204" pitchFamily="34" charset="0"/>
                <a:ea typeface="Calibri" panose="020F0502020204030204" pitchFamily="34" charset="0"/>
                <a:cs typeface="Times New Roman" panose="02020603050405020304" pitchFamily="18" charset="0"/>
              </a:rPr>
              <a:t>aslednja navodila vam bodo pomagala izvesti glasbeno uro, ki smo jo pripravili za vas na OŠ Ormož. </a:t>
            </a:r>
          </a:p>
          <a:p>
            <a:pPr marL="0" indent="0">
              <a:lnSpc>
                <a:spcPct val="107000"/>
              </a:lnSpc>
              <a:spcAft>
                <a:spcPts val="800"/>
              </a:spcAft>
              <a:buNone/>
            </a:pPr>
            <a:r>
              <a:rPr lang="sl-SI" dirty="0">
                <a:effectLst/>
                <a:latin typeface="Calibri Light" panose="020F0302020204030204" pitchFamily="34" charset="0"/>
                <a:ea typeface="Calibri" panose="020F0502020204030204" pitchFamily="34" charset="0"/>
                <a:cs typeface="Times New Roman" panose="02020603050405020304" pitchFamily="18" charset="0"/>
              </a:rPr>
              <a:t> Za današnje glasbeno druženje potrebujete:</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sl-SI" dirty="0">
                <a:effectLst/>
                <a:latin typeface="Calibri Light" panose="020F0302020204030204" pitchFamily="34" charset="0"/>
                <a:ea typeface="Calibri" panose="020F0502020204030204" pitchFamily="34" charset="0"/>
                <a:cs typeface="Times New Roman" panose="02020603050405020304" pitchFamily="18" charset="0"/>
              </a:rPr>
              <a:t>tri različne kozarce, (preizkusite kako zvenijo),</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sl-SI" dirty="0">
                <a:effectLst/>
                <a:latin typeface="Calibri Light" panose="020F0302020204030204" pitchFamily="34" charset="0"/>
                <a:ea typeface="Calibri" panose="020F0502020204030204" pitchFamily="34" charset="0"/>
                <a:cs typeface="Times New Roman" panose="02020603050405020304" pitchFamily="18" charset="0"/>
              </a:rPr>
              <a:t>leseno kuhalnico ali žlico,</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sl-SI" dirty="0">
                <a:effectLst/>
                <a:latin typeface="Calibri Light" panose="020F0302020204030204" pitchFamily="34" charset="0"/>
                <a:ea typeface="Calibri" panose="020F0502020204030204" pitchFamily="34" charset="0"/>
                <a:cs typeface="Times New Roman" panose="02020603050405020304" pitchFamily="18" charset="0"/>
              </a:rPr>
              <a:t>računalnik.</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Tree>
    <p:extLst>
      <p:ext uri="{BB962C8B-B14F-4D97-AF65-F5344CB8AC3E}">
        <p14:creationId xmlns:p14="http://schemas.microsoft.com/office/powerpoint/2010/main" val="848663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611C3D0-3385-4FB2-A427-59F8DFB1856C}"/>
              </a:ext>
            </a:extLst>
          </p:cNvPr>
          <p:cNvSpPr>
            <a:spLocks noGrp="1"/>
          </p:cNvSpPr>
          <p:nvPr>
            <p:ph type="title"/>
          </p:nvPr>
        </p:nvSpPr>
        <p:spPr/>
        <p:txBody>
          <a:bodyPr/>
          <a:lstStyle/>
          <a:p>
            <a:pPr algn="ctr"/>
            <a:r>
              <a:rPr lang="sl-SI" dirty="0"/>
              <a:t>Cvetlični valček</a:t>
            </a:r>
          </a:p>
        </p:txBody>
      </p:sp>
      <p:sp>
        <p:nvSpPr>
          <p:cNvPr id="3" name="Označba mesta vsebine 2">
            <a:extLst>
              <a:ext uri="{FF2B5EF4-FFF2-40B4-BE49-F238E27FC236}">
                <a16:creationId xmlns:a16="http://schemas.microsoft.com/office/drawing/2014/main" id="{2CB044A6-A91B-4E0E-898F-4A92DB92F56F}"/>
              </a:ext>
            </a:extLst>
          </p:cNvPr>
          <p:cNvSpPr>
            <a:spLocks noGrp="1"/>
          </p:cNvSpPr>
          <p:nvPr>
            <p:ph idx="1"/>
          </p:nvPr>
        </p:nvSpPr>
        <p:spPr/>
        <p:txBody>
          <a:bodyPr/>
          <a:lstStyle/>
          <a:p>
            <a:r>
              <a:rPr lang="sl-SI" dirty="0">
                <a:effectLst/>
                <a:latin typeface="Calibri Light" panose="020F0302020204030204" pitchFamily="34" charset="0"/>
                <a:ea typeface="Calibri" panose="020F0502020204030204" pitchFamily="34" charset="0"/>
                <a:cs typeface="Times New Roman" panose="02020603050405020304" pitchFamily="18" charset="0"/>
              </a:rPr>
              <a:t>S klikom na povezavo  (na naslednjih straneh), boste našli skladbo Cvetlični valček iz baleta Hrestač.</a:t>
            </a:r>
            <a:r>
              <a:rPr lang="sl-SI" dirty="0">
                <a:latin typeface="Calibri Light" panose="020F0302020204030204" pitchFamily="34" charset="0"/>
                <a:ea typeface="Calibri" panose="020F0502020204030204" pitchFamily="34" charset="0"/>
                <a:cs typeface="Times New Roman" panose="02020603050405020304" pitchFamily="18" charset="0"/>
              </a:rPr>
              <a:t> Napisal </a:t>
            </a:r>
            <a:r>
              <a:rPr lang="sl-SI" dirty="0">
                <a:effectLst/>
                <a:latin typeface="Calibri Light" panose="020F0302020204030204" pitchFamily="34" charset="0"/>
                <a:ea typeface="Calibri" panose="020F0502020204030204" pitchFamily="34" charset="0"/>
                <a:cs typeface="Times New Roman" panose="02020603050405020304" pitchFamily="18" charset="0"/>
              </a:rPr>
              <a:t>jo je napisal ruski baletni skladatelj Peter </a:t>
            </a:r>
            <a:r>
              <a:rPr lang="sl-SI" dirty="0" err="1">
                <a:effectLst/>
                <a:latin typeface="Calibri Light" panose="020F0302020204030204" pitchFamily="34" charset="0"/>
                <a:ea typeface="Calibri" panose="020F0502020204030204" pitchFamily="34" charset="0"/>
                <a:cs typeface="Times New Roman" panose="02020603050405020304" pitchFamily="18" charset="0"/>
              </a:rPr>
              <a:t>Iljič</a:t>
            </a:r>
            <a:r>
              <a:rPr lang="sl-SI" dirty="0">
                <a:effectLst/>
                <a:latin typeface="Calibri Light" panose="020F0302020204030204" pitchFamily="34" charset="0"/>
                <a:ea typeface="Calibri" panose="020F0502020204030204" pitchFamily="34" charset="0"/>
                <a:cs typeface="Times New Roman" panose="02020603050405020304" pitchFamily="18" charset="0"/>
              </a:rPr>
              <a:t> Čajkovski.</a:t>
            </a:r>
          </a:p>
          <a:p>
            <a:pPr marL="0" indent="0">
              <a:buNone/>
            </a:pPr>
            <a:endParaRPr lang="sl-SI" dirty="0">
              <a:effectLst/>
              <a:latin typeface="Calibri Light" panose="020F0302020204030204" pitchFamily="34" charset="0"/>
              <a:ea typeface="Calibri" panose="020F0502020204030204" pitchFamily="34" charset="0"/>
              <a:cs typeface="Times New Roman" panose="02020603050405020304" pitchFamily="18" charset="0"/>
            </a:endParaRPr>
          </a:p>
          <a:p>
            <a:r>
              <a:rPr lang="sl-SI" dirty="0">
                <a:effectLst/>
                <a:latin typeface="Calibri Light" panose="020F0302020204030204" pitchFamily="34" charset="0"/>
                <a:ea typeface="Calibri" panose="020F0502020204030204" pitchFamily="34" charset="0"/>
                <a:cs typeface="Times New Roman" panose="02020603050405020304" pitchFamily="18" charset="0"/>
              </a:rPr>
              <a:t> Skladba je pripravljena tako, da boste ob animaciji igrali z udarci na kozarec, vedno ko čebelica sede na cvetlico.</a:t>
            </a:r>
            <a:r>
              <a:rPr lang="sl-SI" dirty="0">
                <a:effectLst/>
                <a:latin typeface="Calibri" panose="020F0502020204030204" pitchFamily="34" charset="0"/>
                <a:ea typeface="Calibri" panose="020F0502020204030204" pitchFamily="34" charset="0"/>
                <a:cs typeface="Times New Roman" panose="02020603050405020304" pitchFamily="18" charset="0"/>
              </a:rPr>
              <a:t> </a:t>
            </a:r>
          </a:p>
          <a:p>
            <a:endParaRPr lang="sl-SI" dirty="0">
              <a:latin typeface="Calibri" panose="020F0502020204030204" pitchFamily="34" charset="0"/>
              <a:ea typeface="Calibri" panose="020F0502020204030204" pitchFamily="34" charset="0"/>
              <a:cs typeface="Times New Roman" panose="02020603050405020304" pitchFamily="18" charset="0"/>
            </a:endParaRPr>
          </a:p>
          <a:p>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Tree>
    <p:extLst>
      <p:ext uri="{BB962C8B-B14F-4D97-AF65-F5344CB8AC3E}">
        <p14:creationId xmlns:p14="http://schemas.microsoft.com/office/powerpoint/2010/main" val="884873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D420F6CC-F2C7-49E0-B694-C5DF7612F50B}"/>
              </a:ext>
            </a:extLst>
          </p:cNvPr>
          <p:cNvSpPr>
            <a:spLocks noGrp="1"/>
          </p:cNvSpPr>
          <p:nvPr>
            <p:ph idx="1"/>
          </p:nvPr>
        </p:nvSpPr>
        <p:spPr>
          <a:xfrm>
            <a:off x="838200" y="1192695"/>
            <a:ext cx="10515600" cy="4984267"/>
          </a:xfrm>
        </p:spPr>
        <p:txBody>
          <a:bodyPr>
            <a:noAutofit/>
          </a:bodyPr>
          <a:lstStyle/>
          <a:p>
            <a:pPr>
              <a:lnSpc>
                <a:spcPct val="107000"/>
              </a:lnSpc>
              <a:spcAft>
                <a:spcPts val="800"/>
              </a:spcAft>
            </a:pPr>
            <a:r>
              <a:rPr lang="sl-SI" dirty="0">
                <a:latin typeface="Calibri Light" panose="020F0302020204030204" pitchFamily="34" charset="0"/>
                <a:cs typeface="Times New Roman" panose="02020603050405020304" pitchFamily="18" charset="0"/>
              </a:rPr>
              <a:t>Najprej poslušajte glasbo, zaprite oči, uživajte, prepustite se njenim zvokom.</a:t>
            </a:r>
          </a:p>
          <a:p>
            <a:pPr>
              <a:lnSpc>
                <a:spcPct val="107000"/>
              </a:lnSpc>
              <a:spcAft>
                <a:spcPts val="800"/>
              </a:spcAft>
            </a:pPr>
            <a:r>
              <a:rPr lang="sl-SI"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https://www.youtube.com/watch?v=bOXFrgB083A</a:t>
            </a:r>
            <a:endParaRPr lang="sl-SI"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sl-SI" u="sng" dirty="0">
              <a:solidFill>
                <a:srgbClr val="0563C1"/>
              </a:solidFill>
            </a:endParaRPr>
          </a:p>
          <a:p>
            <a:pPr>
              <a:lnSpc>
                <a:spcPct val="107000"/>
              </a:lnSpc>
              <a:spcAft>
                <a:spcPts val="800"/>
              </a:spcAft>
            </a:pPr>
            <a:r>
              <a:rPr lang="sl-SI" dirty="0">
                <a:effectLst/>
                <a:latin typeface="Calibri Light" panose="020F0302020204030204" pitchFamily="34" charset="0"/>
                <a:ea typeface="Calibri" panose="020F0502020204030204" pitchFamily="34" charset="0"/>
                <a:cs typeface="Times New Roman" panose="02020603050405020304" pitchFamily="18" charset="0"/>
              </a:rPr>
              <a:t>ZDAJ PA AKCIJA!</a:t>
            </a:r>
          </a:p>
          <a:p>
            <a:pPr>
              <a:lnSpc>
                <a:spcPct val="107000"/>
              </a:lnSpc>
              <a:spcAft>
                <a:spcPts val="800"/>
              </a:spcAft>
            </a:pPr>
            <a:r>
              <a:rPr lang="sl-SI" dirty="0">
                <a:effectLst/>
                <a:latin typeface="Calibri Light" panose="020F0302020204030204" pitchFamily="34" charset="0"/>
                <a:ea typeface="Calibri" panose="020F0502020204030204" pitchFamily="34" charset="0"/>
                <a:cs typeface="Times New Roman" panose="02020603050405020304" pitchFamily="18" charset="0"/>
              </a:rPr>
              <a:t>Najprej igrajte skladbo tako, da uporabite samo en kozarec. Potrudite se, da boste zaigrati natančno. Ob igranju se sprostite,  igrajte z mehkimi gibi in dobro poslušajte glasbo. Poskusite večkrat, če vam je všeč.</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1290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648D6DB-A99C-4DBC-AFFA-334F24808FB1}"/>
              </a:ext>
            </a:extLst>
          </p:cNvPr>
          <p:cNvSpPr>
            <a:spLocks noGrp="1"/>
          </p:cNvSpPr>
          <p:nvPr>
            <p:ph idx="1"/>
          </p:nvPr>
        </p:nvSpPr>
        <p:spPr/>
        <p:txBody>
          <a:bodyPr>
            <a:normAutofit lnSpcReduction="10000"/>
          </a:bodyPr>
          <a:lstStyle/>
          <a:p>
            <a:pPr>
              <a:lnSpc>
                <a:spcPct val="107000"/>
              </a:lnSpc>
              <a:spcAft>
                <a:spcPts val="800"/>
              </a:spcAft>
            </a:pPr>
            <a:r>
              <a:rPr lang="sl-SI" dirty="0">
                <a:effectLst/>
                <a:latin typeface="Calibri Light" panose="020F0302020204030204" pitchFamily="34" charset="0"/>
                <a:ea typeface="Calibri" panose="020F0502020204030204" pitchFamily="34" charset="0"/>
                <a:cs typeface="Times New Roman" panose="02020603050405020304" pitchFamily="18" charset="0"/>
              </a:rPr>
              <a:t>Vam  je uspelo? Zdaj pa poskusite igrati še tako, da določite vsakemu kozarcu barvo cvetlice. To lahko storite tako, da položite zraven kozarca predmet, npr. barvico, ki je enake barve kot cvetlica. Ali  pa se </a:t>
            </a:r>
            <a:r>
              <a:rPr lang="sl-SI" dirty="0" err="1">
                <a:effectLst/>
                <a:latin typeface="Calibri Light" panose="020F0302020204030204" pitchFamily="34" charset="0"/>
                <a:ea typeface="Calibri" panose="020F0502020204030204" pitchFamily="34" charset="0"/>
                <a:cs typeface="Times New Roman" panose="02020603050405020304" pitchFamily="18" charset="0"/>
              </a:rPr>
              <a:t>razelite</a:t>
            </a:r>
            <a:r>
              <a:rPr lang="sl-SI" dirty="0">
                <a:effectLst/>
                <a:latin typeface="Calibri Light" panose="020F0302020204030204" pitchFamily="34" charset="0"/>
                <a:ea typeface="Calibri" panose="020F0502020204030204" pitchFamily="34" charset="0"/>
                <a:cs typeface="Times New Roman" panose="02020603050405020304" pitchFamily="18" charset="0"/>
              </a:rPr>
              <a:t> v 3 skupine in vsaka skupina igra barvo enega cveta.</a:t>
            </a:r>
            <a:endParaRPr lang="sl-SI" dirty="0">
              <a:effectLst/>
              <a:latin typeface="Calibri" panose="020F0502020204030204" pitchFamily="34" charset="0"/>
              <a:ea typeface="Calibri" panose="020F0502020204030204" pitchFamily="34" charset="0"/>
              <a:cs typeface="Times New Roman" panose="02020603050405020304" pitchFamily="18" charset="0"/>
            </a:endParaRPr>
          </a:p>
          <a:p>
            <a:r>
              <a:rPr lang="sl-SI" dirty="0">
                <a:effectLst/>
                <a:latin typeface="Calibri Light" panose="020F0302020204030204" pitchFamily="34" charset="0"/>
                <a:ea typeface="Calibri" panose="020F0502020204030204" pitchFamily="34" charset="0"/>
                <a:cs typeface="Times New Roman" panose="02020603050405020304" pitchFamily="18" charset="0"/>
              </a:rPr>
              <a:t>Zdaj pa igrate s tremi toni, upoštevate barvo cveta, kamor sede čebelica. </a:t>
            </a:r>
          </a:p>
          <a:p>
            <a:r>
              <a:rPr lang="sl-SI"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https://www.youtube.com/watch?v=bOXFrgB083A</a:t>
            </a:r>
            <a:endParaRPr lang="sl-SI"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effectLst/>
              <a:latin typeface="Calibri Light" panose="020F0302020204030204" pitchFamily="34" charset="0"/>
              <a:ea typeface="Calibri" panose="020F0502020204030204" pitchFamily="34" charset="0"/>
              <a:cs typeface="Times New Roman" panose="02020603050405020304" pitchFamily="18" charset="0"/>
            </a:endParaRPr>
          </a:p>
          <a:p>
            <a:r>
              <a:rPr lang="sl-SI" dirty="0">
                <a:effectLst/>
                <a:latin typeface="Calibri Light" panose="020F0302020204030204" pitchFamily="34" charset="0"/>
                <a:ea typeface="Calibri" panose="020F0502020204030204" pitchFamily="34" charset="0"/>
                <a:cs typeface="Times New Roman" panose="02020603050405020304" pitchFamily="18" charset="0"/>
              </a:rPr>
              <a:t>Poskusite vsaj dvakrat, da bo res uspelo. </a:t>
            </a:r>
          </a:p>
          <a:p>
            <a:endParaRPr lang="sl-SI" dirty="0"/>
          </a:p>
        </p:txBody>
      </p:sp>
    </p:spTree>
    <p:extLst>
      <p:ext uri="{BB962C8B-B14F-4D97-AF65-F5344CB8AC3E}">
        <p14:creationId xmlns:p14="http://schemas.microsoft.com/office/powerpoint/2010/main" val="3145573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4C56151-FEC8-4792-A298-3C7E7E8DACF0}"/>
              </a:ext>
            </a:extLst>
          </p:cNvPr>
          <p:cNvSpPr>
            <a:spLocks noGrp="1"/>
          </p:cNvSpPr>
          <p:nvPr>
            <p:ph idx="1"/>
          </p:nvPr>
        </p:nvSpPr>
        <p:spPr/>
        <p:txBody>
          <a:bodyPr/>
          <a:lstStyle/>
          <a:p>
            <a:r>
              <a:rPr lang="sl-SI" dirty="0"/>
              <a:t>Tukaj se vaše aktivno delo konča.</a:t>
            </a:r>
          </a:p>
          <a:p>
            <a:r>
              <a:rPr lang="sl-SI" dirty="0"/>
              <a:t>Če pa vas zanima še kaj o baletu, iz katerega je ta skladba, pa vam v nadaljevanju pošiljamo zgodbo baleta, nekaj slik iz predstave SNG v Mariboru in kratek video iz te predstave.</a:t>
            </a:r>
          </a:p>
        </p:txBody>
      </p:sp>
    </p:spTree>
    <p:extLst>
      <p:ext uri="{BB962C8B-B14F-4D97-AF65-F5344CB8AC3E}">
        <p14:creationId xmlns:p14="http://schemas.microsoft.com/office/powerpoint/2010/main" val="486655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F95DFA30-A63A-4CBC-8E04-71C3B0CCD401}"/>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4595" r="22095" b="-1"/>
          <a:stretch/>
        </p:blipFill>
        <p:spPr bwMode="auto">
          <a:xfrm>
            <a:off x="5419264" y="3265080"/>
            <a:ext cx="6129269" cy="35929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restač » SNG Opera in balet Ljubljana">
            <a:extLst>
              <a:ext uri="{FF2B5EF4-FFF2-40B4-BE49-F238E27FC236}">
                <a16:creationId xmlns:a16="http://schemas.microsoft.com/office/drawing/2014/main" id="{47A9CA83-7CE2-4207-B914-09AB0096ED4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089" r="1" b="1"/>
          <a:stretch/>
        </p:blipFill>
        <p:spPr bwMode="auto">
          <a:xfrm>
            <a:off x="643467" y="-5"/>
            <a:ext cx="6082711" cy="3920044"/>
          </a:xfrm>
          <a:custGeom>
            <a:avLst/>
            <a:gdLst/>
            <a:ahLst/>
            <a:cxnLst/>
            <a:rect l="l" t="t" r="r" b="b"/>
            <a:pathLst>
              <a:path w="6082711" h="3920044">
                <a:moveTo>
                  <a:pt x="0" y="0"/>
                </a:moveTo>
                <a:lnTo>
                  <a:pt x="6082711" y="0"/>
                </a:lnTo>
                <a:lnTo>
                  <a:pt x="6082711" y="3103225"/>
                </a:lnTo>
                <a:lnTo>
                  <a:pt x="4614930" y="3103225"/>
                </a:lnTo>
                <a:lnTo>
                  <a:pt x="4614930" y="3920044"/>
                </a:lnTo>
                <a:lnTo>
                  <a:pt x="0" y="3920044"/>
                </a:lnTo>
                <a:close/>
              </a:path>
            </a:pathLst>
          </a:cu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E97C36FC-DEAA-4DCA-B0AB-7F9357FA4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7045" y="643467"/>
            <a:ext cx="4661488" cy="2460741"/>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278C38CD-A630-49FF-8417-6792A2B13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4080063"/>
            <a:ext cx="4614930" cy="2156145"/>
          </a:xfrm>
          <a:prstGeom prst="rect">
            <a:avLst/>
          </a:pr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7802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360160-B62C-4159-895D-59E377C8C256}"/>
              </a:ext>
            </a:extLst>
          </p:cNvPr>
          <p:cNvSpPr>
            <a:spLocks noGrp="1"/>
          </p:cNvSpPr>
          <p:nvPr>
            <p:ph type="title"/>
          </p:nvPr>
        </p:nvSpPr>
        <p:spPr>
          <a:xfrm>
            <a:off x="838200" y="365125"/>
            <a:ext cx="10515600" cy="681797"/>
          </a:xfrm>
        </p:spPr>
        <p:txBody>
          <a:bodyPr/>
          <a:lstStyle/>
          <a:p>
            <a:r>
              <a:rPr lang="sl-SI" sz="3200" b="1" dirty="0">
                <a:solidFill>
                  <a:srgbClr val="7030A0"/>
                </a:solidFill>
              </a:rPr>
              <a:t>Vsebina baleta </a:t>
            </a:r>
            <a:r>
              <a:rPr lang="sl-SI" sz="1200" dirty="0"/>
              <a:t>preberite,  če vas zanima si</a:t>
            </a:r>
          </a:p>
        </p:txBody>
      </p:sp>
      <p:sp>
        <p:nvSpPr>
          <p:cNvPr id="3" name="Označba mesta vsebine 2">
            <a:extLst>
              <a:ext uri="{FF2B5EF4-FFF2-40B4-BE49-F238E27FC236}">
                <a16:creationId xmlns:a16="http://schemas.microsoft.com/office/drawing/2014/main" id="{F9CDF6F6-9EDB-4F46-A0A5-D46EBB1B5273}"/>
              </a:ext>
            </a:extLst>
          </p:cNvPr>
          <p:cNvSpPr>
            <a:spLocks noGrp="1"/>
          </p:cNvSpPr>
          <p:nvPr>
            <p:ph idx="1"/>
          </p:nvPr>
        </p:nvSpPr>
        <p:spPr>
          <a:xfrm>
            <a:off x="838200" y="1046922"/>
            <a:ext cx="10744200" cy="5811078"/>
          </a:xfrm>
        </p:spPr>
        <p:txBody>
          <a:bodyPr>
            <a:normAutofit/>
          </a:bodyPr>
          <a:lstStyle/>
          <a:p>
            <a:pPr marL="0" indent="0">
              <a:buNone/>
            </a:pPr>
            <a:r>
              <a:rPr lang="sl-SI" dirty="0"/>
              <a:t>Družina </a:t>
            </a:r>
            <a:r>
              <a:rPr lang="sl-SI" dirty="0" err="1"/>
              <a:t>Stahlbaum</a:t>
            </a:r>
            <a:r>
              <a:rPr lang="sl-SI" dirty="0"/>
              <a:t> na božični večer.</a:t>
            </a:r>
          </a:p>
          <a:p>
            <a:pPr marL="0" indent="0">
              <a:buNone/>
            </a:pPr>
            <a:r>
              <a:rPr lang="sl-SI" dirty="0"/>
              <a:t>Hči Klara, mali brat Fritz in njuna starša praznujejo s prijatelji, ko vstopi skrivnostni boter </a:t>
            </a:r>
            <a:r>
              <a:rPr lang="sl-SI" dirty="0" err="1"/>
              <a:t>Drosselmeyer</a:t>
            </a:r>
            <a:r>
              <a:rPr lang="sl-SI" dirty="0"/>
              <a:t>. S seboj prinese veliko vrečo daril za otroke. Vsi otroci so srečni, izjema pa je Klara, ki ni dobila darila.</a:t>
            </a:r>
          </a:p>
          <a:p>
            <a:pPr marL="0" indent="0">
              <a:buNone/>
            </a:pPr>
            <a:r>
              <a:rPr lang="sl-SI" dirty="0"/>
              <a:t>Nato boter </a:t>
            </a:r>
            <a:r>
              <a:rPr lang="sl-SI" dirty="0" err="1"/>
              <a:t>Drosselmeyer</a:t>
            </a:r>
            <a:r>
              <a:rPr lang="sl-SI" dirty="0"/>
              <a:t> pokaže tri plesalke, ki so lutke v naravni človeški velikosti: vsaka odpleše en ples. Ko so plesi končani, se Klara približa </a:t>
            </a:r>
            <a:r>
              <a:rPr lang="sl-SI" dirty="0" err="1"/>
              <a:t>Drosselmeyerju</a:t>
            </a:r>
            <a:r>
              <a:rPr lang="sl-SI" dirty="0"/>
              <a:t> in ga prosi za darilo. Žal je možaku zmanjkalo daril, zato steče Klara v materino naročje in se zjoče. </a:t>
            </a:r>
          </a:p>
          <a:p>
            <a:pPr marL="0" indent="0">
              <a:buNone/>
            </a:pPr>
            <a:r>
              <a:rPr lang="sl-SI" dirty="0" err="1"/>
              <a:t>Drosselmeyer</a:t>
            </a:r>
            <a:r>
              <a:rPr lang="sl-SI" dirty="0"/>
              <a:t> nato naredi Hrestača, leseno lutko vojaka, ki lahko z usti tre orehe. Klara je vesela, Fritz pa je ljubosumen in zlomi lutko, ki jo boter spet popravi. Zabava se konča, družina gre spat, Klaro pa skrbi za Hrestača. Zato gre ponovno k božičnemu drevesu, da bi ga videla. Zaspi s Hrestačem v naročju. </a:t>
            </a:r>
          </a:p>
        </p:txBody>
      </p:sp>
    </p:spTree>
    <p:extLst>
      <p:ext uri="{BB962C8B-B14F-4D97-AF65-F5344CB8AC3E}">
        <p14:creationId xmlns:p14="http://schemas.microsoft.com/office/powerpoint/2010/main" val="3964685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3"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4"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Naslov 1">
            <a:extLst>
              <a:ext uri="{FF2B5EF4-FFF2-40B4-BE49-F238E27FC236}">
                <a16:creationId xmlns:a16="http://schemas.microsoft.com/office/drawing/2014/main" id="{66DBB700-CC8F-4F63-94EB-984B2CFE3A81}"/>
              </a:ext>
            </a:extLst>
          </p:cNvPr>
          <p:cNvSpPr>
            <a:spLocks noGrp="1"/>
          </p:cNvSpPr>
          <p:nvPr>
            <p:ph type="title"/>
          </p:nvPr>
        </p:nvSpPr>
        <p:spPr>
          <a:xfrm>
            <a:off x="8842248" y="1481328"/>
            <a:ext cx="2926080" cy="2468880"/>
          </a:xfrm>
        </p:spPr>
        <p:txBody>
          <a:bodyPr vert="horz" lIns="91440" tIns="45720" rIns="91440" bIns="45720" rtlCol="0" anchor="b">
            <a:normAutofit/>
          </a:bodyPr>
          <a:lstStyle/>
          <a:p>
            <a:endParaRPr lang="en-US" sz="4000"/>
          </a:p>
        </p:txBody>
      </p:sp>
      <p:sp>
        <p:nvSpPr>
          <p:cNvPr id="93"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Shape 96">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pic>
        <p:nvPicPr>
          <p:cNvPr id="2050" name="Picture 2" descr="Hrestač » SNG Opera in balet Ljubljana">
            <a:extLst>
              <a:ext uri="{FF2B5EF4-FFF2-40B4-BE49-F238E27FC236}">
                <a16:creationId xmlns:a16="http://schemas.microsoft.com/office/drawing/2014/main" id="{1EC1DC19-51F4-486F-98EB-5FB9E7C6268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95" r="1" b="1"/>
          <a:stretch/>
        </p:blipFill>
        <p:spPr bwMode="auto">
          <a:xfrm>
            <a:off x="921910" y="465243"/>
            <a:ext cx="7761924" cy="5343065"/>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6167503"/>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662</Words>
  <Application>Microsoft Office PowerPoint</Application>
  <PresentationFormat>Širokozaslonsko</PresentationFormat>
  <Paragraphs>46</Paragraphs>
  <Slides>12</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12</vt:i4>
      </vt:variant>
    </vt:vector>
  </HeadingPairs>
  <TitlesOfParts>
    <vt:vector size="18" baseType="lpstr">
      <vt:lpstr>Arial</vt:lpstr>
      <vt:lpstr>Calibri</vt:lpstr>
      <vt:lpstr>Calibri Light</vt:lpstr>
      <vt:lpstr>Rockwell</vt:lpstr>
      <vt:lpstr>Symbol</vt:lpstr>
      <vt:lpstr>Officeova tema</vt:lpstr>
      <vt:lpstr>Pozdravljeni na medgeneracijskem druženju</vt:lpstr>
      <vt:lpstr>Klasična glasba malo drugače</vt:lpstr>
      <vt:lpstr>Cvetlični valček</vt:lpstr>
      <vt:lpstr>PowerPointova predstavitev</vt:lpstr>
      <vt:lpstr>PowerPointova predstavitev</vt:lpstr>
      <vt:lpstr>PowerPointova predstavitev</vt:lpstr>
      <vt:lpstr>PowerPointova predstavitev</vt:lpstr>
      <vt:lpstr>Vsebina baleta preberite,  če vas zanima si</vt:lpstr>
      <vt:lpstr>PowerPointova predstavitev</vt:lpstr>
      <vt:lpstr>PowerPointova predstavitev</vt:lpstr>
      <vt:lpstr>PowerPointova predstavitev</vt:lpstr>
      <vt:lpstr>Hvala za sodelovanje, upamo, da ste uživali!  Ostanimo zdravi in lep pozdrav!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Pozdravljeni na medgeneracijskem druženju</dc:title>
  <dc:creator>Alenka Šalamon</dc:creator>
  <cp:lastModifiedBy>Alenka Šalamon</cp:lastModifiedBy>
  <cp:revision>3</cp:revision>
  <dcterms:created xsi:type="dcterms:W3CDTF">2020-10-27T07:37:46Z</dcterms:created>
  <dcterms:modified xsi:type="dcterms:W3CDTF">2020-10-27T07:54:00Z</dcterms:modified>
</cp:coreProperties>
</file>