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45"/>
  </p:notesMasterIdLst>
  <p:handoutMasterIdLst>
    <p:handoutMasterId r:id="rId46"/>
  </p:handoutMasterIdLst>
  <p:sldIdLst>
    <p:sldId id="354" r:id="rId5"/>
    <p:sldId id="355" r:id="rId6"/>
    <p:sldId id="325" r:id="rId7"/>
    <p:sldId id="356" r:id="rId8"/>
    <p:sldId id="261" r:id="rId9"/>
    <p:sldId id="314" r:id="rId10"/>
    <p:sldId id="357" r:id="rId11"/>
    <p:sldId id="358" r:id="rId12"/>
    <p:sldId id="359" r:id="rId13"/>
    <p:sldId id="360" r:id="rId14"/>
    <p:sldId id="361" r:id="rId15"/>
    <p:sldId id="362" r:id="rId16"/>
    <p:sldId id="363" r:id="rId17"/>
    <p:sldId id="364" r:id="rId18"/>
    <p:sldId id="365" r:id="rId19"/>
    <p:sldId id="366" r:id="rId20"/>
    <p:sldId id="367" r:id="rId21"/>
    <p:sldId id="368" r:id="rId22"/>
    <p:sldId id="369" r:id="rId23"/>
    <p:sldId id="370" r:id="rId24"/>
    <p:sldId id="371" r:id="rId25"/>
    <p:sldId id="372" r:id="rId26"/>
    <p:sldId id="373" r:id="rId27"/>
    <p:sldId id="374" r:id="rId28"/>
    <p:sldId id="375" r:id="rId29"/>
    <p:sldId id="376" r:id="rId30"/>
    <p:sldId id="317" r:id="rId31"/>
    <p:sldId id="316" r:id="rId32"/>
    <p:sldId id="269" r:id="rId33"/>
    <p:sldId id="302" r:id="rId34"/>
    <p:sldId id="303" r:id="rId35"/>
    <p:sldId id="304" r:id="rId36"/>
    <p:sldId id="305" r:id="rId37"/>
    <p:sldId id="306" r:id="rId38"/>
    <p:sldId id="318" r:id="rId39"/>
    <p:sldId id="319" r:id="rId40"/>
    <p:sldId id="320" r:id="rId41"/>
    <p:sldId id="352" r:id="rId42"/>
    <p:sldId id="321" r:id="rId43"/>
    <p:sldId id="323" r:id="rId44"/>
  </p:sldIdLst>
  <p:sldSz cx="12192000" cy="6858000"/>
  <p:notesSz cx="6858000" cy="9144000"/>
  <p:defaultTextStyle>
    <a:defPPr rtl="0">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FFFF"/>
    <a:srgbClr val="00CC66"/>
    <a:srgbClr val="D2740C"/>
    <a:srgbClr val="00FF00"/>
    <a:srgbClr val="00CCFF"/>
    <a:srgbClr val="33CC33"/>
    <a:srgbClr val="A65C0A"/>
    <a:srgbClr val="E4DF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4" autoAdjust="0"/>
    <p:restoredTop sz="94660"/>
  </p:normalViewPr>
  <p:slideViewPr>
    <p:cSldViewPr snapToGrid="0" showGuides="1">
      <p:cViewPr varScale="1">
        <p:scale>
          <a:sx n="70" d="100"/>
          <a:sy n="70" d="100"/>
        </p:scale>
        <p:origin x="246" y="54"/>
      </p:cViewPr>
      <p:guideLst>
        <p:guide orient="horz" pos="2160"/>
        <p:guide pos="3840"/>
      </p:guideLst>
    </p:cSldViewPr>
  </p:slideViewPr>
  <p:notesTextViewPr>
    <p:cViewPr>
      <p:scale>
        <a:sx n="1" d="1"/>
        <a:sy n="1" d="1"/>
      </p:scale>
      <p:origin x="0" y="0"/>
    </p:cViewPr>
  </p:notesTextViewPr>
  <p:notesViewPr>
    <p:cSldViewPr snapToGrid="0" showGuides="1">
      <p:cViewPr varScale="1">
        <p:scale>
          <a:sx n="75" d="100"/>
          <a:sy n="75" d="100"/>
        </p:scale>
        <p:origin x="211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sl-SI" dirty="0"/>
          </a:p>
        </p:txBody>
      </p:sp>
      <p:sp>
        <p:nvSpPr>
          <p:cNvPr id="3" name="Označba mesta datum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91C58E76-C405-4D8F-9167-05C6ABAAC234}" type="datetime1">
              <a:rPr lang="sl-SI" smtClean="0"/>
              <a:pPr algn="r" rtl="0"/>
              <a:t>8.1.2021</a:t>
            </a:fld>
            <a:endParaRPr lang="sl-SI" dirty="0"/>
          </a:p>
        </p:txBody>
      </p:sp>
      <p:sp>
        <p:nvSpPr>
          <p:cNvPr id="4" name="Označba mesta no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sl-SI" dirty="0"/>
          </a:p>
        </p:txBody>
      </p:sp>
      <p:sp>
        <p:nvSpPr>
          <p:cNvPr id="5" name="Označba mesta za številko diapoz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sl-SI" smtClean="0"/>
              <a:pPr algn="r" rtl="0"/>
              <a:t>‹#›</a:t>
            </a:fld>
            <a:endParaRPr lang="sl-SI"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sl-SI" noProof="0" dirty="0"/>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1DEFA364-ADFB-41C1-BD4D-47A8FD3A34B5}" type="datetime1">
              <a:rPr lang="sl-SI" smtClean="0"/>
              <a:pPr/>
              <a:t>8.1.2021</a:t>
            </a:fld>
            <a:endParaRPr lang="sl-SI" dirty="0"/>
          </a:p>
        </p:txBody>
      </p:sp>
      <p:sp>
        <p:nvSpPr>
          <p:cNvPr id="4" name="Označba mesta za sliko diapoz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sl-SI" noProof="0" dirty="0"/>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l-SI" noProof="0" dirty="0"/>
              <a:t>Uredite sloge besedila matrice</a:t>
            </a:r>
          </a:p>
          <a:p>
            <a:pPr lvl="1" rtl="0"/>
            <a:r>
              <a:rPr lang="sl-SI" noProof="0" dirty="0"/>
              <a:t>Druga raven</a:t>
            </a:r>
          </a:p>
          <a:p>
            <a:pPr lvl="2" rtl="0"/>
            <a:r>
              <a:rPr lang="sl-SI" noProof="0" dirty="0"/>
              <a:t>Tretja raven</a:t>
            </a:r>
          </a:p>
          <a:p>
            <a:pPr lvl="3" rtl="0"/>
            <a:r>
              <a:rPr lang="sl-SI" noProof="0" dirty="0"/>
              <a:t>Četrta raven</a:t>
            </a:r>
          </a:p>
          <a:p>
            <a:pPr lvl="4" rtl="0"/>
            <a:r>
              <a:rPr lang="sl-SI" noProof="0" dirty="0"/>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sl-SI" noProof="0" dirty="0"/>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a:fld id="{0A3C37BE-C303-496D-B5CD-85F2937540FC}" type="slidenum">
              <a:rPr lang="sl-SI" smtClean="0"/>
              <a:pPr algn="r"/>
              <a:t>‹#›</a:t>
            </a:fld>
            <a:endParaRPr lang="sl-SI" dirty="0">
              <a:solidFill>
                <a:srgbClr val="FF0000"/>
              </a:solidFill>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l-SI" altLang="sl-SI" smtClean="0"/>
          </a:p>
        </p:txBody>
      </p:sp>
      <p:sp>
        <p:nvSpPr>
          <p:cNvPr id="40964"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76CAF9-4F9C-4619-8E9E-40F894805EC4}" type="slidenum">
              <a:rPr lang="sl-SI" altLang="sl-SI" smtClean="0">
                <a:latin typeface="Arial" panose="020B0604020202020204" pitchFamily="34" charset="0"/>
              </a:rPr>
              <a:pPr>
                <a:spcBef>
                  <a:spcPct val="0"/>
                </a:spcBef>
              </a:pPr>
              <a:t>8</a:t>
            </a:fld>
            <a:endParaRPr lang="sl-SI" altLang="sl-SI" smtClean="0">
              <a:latin typeface="Arial" panose="020B0604020202020204" pitchFamily="34" charset="0"/>
            </a:endParaRPr>
          </a:p>
        </p:txBody>
      </p:sp>
    </p:spTree>
    <p:extLst>
      <p:ext uri="{BB962C8B-B14F-4D97-AF65-F5344CB8AC3E}">
        <p14:creationId xmlns:p14="http://schemas.microsoft.com/office/powerpoint/2010/main" val="3002383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l-SI" altLang="sl-SI" smtClean="0"/>
          </a:p>
        </p:txBody>
      </p:sp>
      <p:sp>
        <p:nvSpPr>
          <p:cNvPr id="89092"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03871BC-9BC4-4738-B780-DAC56C7CB4E4}" type="slidenum">
              <a:rPr lang="sl-SI" altLang="sl-SI" smtClean="0">
                <a:latin typeface="Arial" panose="020B0604020202020204" pitchFamily="34" charset="0"/>
              </a:rPr>
              <a:pPr>
                <a:spcBef>
                  <a:spcPct val="0"/>
                </a:spcBef>
              </a:pPr>
              <a:t>24</a:t>
            </a:fld>
            <a:endParaRPr lang="sl-SI" altLang="sl-SI" smtClean="0">
              <a:latin typeface="Arial" panose="020B0604020202020204" pitchFamily="34" charset="0"/>
            </a:endParaRPr>
          </a:p>
        </p:txBody>
      </p:sp>
    </p:spTree>
    <p:extLst>
      <p:ext uri="{BB962C8B-B14F-4D97-AF65-F5344CB8AC3E}">
        <p14:creationId xmlns:p14="http://schemas.microsoft.com/office/powerpoint/2010/main" val="3728887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smtClean="0"/>
          </a:p>
        </p:txBody>
      </p:sp>
      <p:sp>
        <p:nvSpPr>
          <p:cNvPr id="93188"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8ADCC8-A9A0-4BA3-8CAA-311A7A97C45E}" type="slidenum">
              <a:rPr lang="sl-SI" altLang="sl-SI" smtClean="0">
                <a:latin typeface="Arial" panose="020B0604020202020204" pitchFamily="34" charset="0"/>
              </a:rPr>
              <a:pPr>
                <a:spcBef>
                  <a:spcPct val="0"/>
                </a:spcBef>
              </a:pPr>
              <a:t>25</a:t>
            </a:fld>
            <a:endParaRPr lang="sl-SI" altLang="sl-SI" smtClean="0">
              <a:latin typeface="Arial" panose="020B0604020202020204" pitchFamily="34" charset="0"/>
            </a:endParaRPr>
          </a:p>
        </p:txBody>
      </p:sp>
    </p:spTree>
    <p:extLst>
      <p:ext uri="{BB962C8B-B14F-4D97-AF65-F5344CB8AC3E}">
        <p14:creationId xmlns:p14="http://schemas.microsoft.com/office/powerpoint/2010/main" val="3099514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smtClean="0"/>
          </a:p>
        </p:txBody>
      </p:sp>
      <p:sp>
        <p:nvSpPr>
          <p:cNvPr id="93188"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8ADCC8-A9A0-4BA3-8CAA-311A7A97C45E}" type="slidenum">
              <a:rPr lang="sl-SI" altLang="sl-SI" smtClean="0">
                <a:latin typeface="Arial" panose="020B0604020202020204" pitchFamily="34" charset="0"/>
              </a:rPr>
              <a:pPr>
                <a:spcBef>
                  <a:spcPct val="0"/>
                </a:spcBef>
              </a:pPr>
              <a:t>26</a:t>
            </a:fld>
            <a:endParaRPr lang="sl-SI" altLang="sl-SI" smtClean="0">
              <a:latin typeface="Arial" panose="020B0604020202020204" pitchFamily="34" charset="0"/>
            </a:endParaRPr>
          </a:p>
        </p:txBody>
      </p:sp>
    </p:spTree>
    <p:extLst>
      <p:ext uri="{BB962C8B-B14F-4D97-AF65-F5344CB8AC3E}">
        <p14:creationId xmlns:p14="http://schemas.microsoft.com/office/powerpoint/2010/main" val="1005703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smtClean="0"/>
          </a:p>
        </p:txBody>
      </p:sp>
      <p:sp>
        <p:nvSpPr>
          <p:cNvPr id="93188"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8ADCC8-A9A0-4BA3-8CAA-311A7A97C45E}" type="slidenum">
              <a:rPr lang="sl-SI" altLang="sl-SI" smtClean="0">
                <a:latin typeface="Arial" panose="020B0604020202020204" pitchFamily="34" charset="0"/>
              </a:rPr>
              <a:pPr>
                <a:spcBef>
                  <a:spcPct val="0"/>
                </a:spcBef>
              </a:pPr>
              <a:t>38</a:t>
            </a:fld>
            <a:endParaRPr lang="sl-SI" altLang="sl-SI" smtClean="0">
              <a:latin typeface="Arial" panose="020B0604020202020204" pitchFamily="34" charset="0"/>
            </a:endParaRPr>
          </a:p>
        </p:txBody>
      </p:sp>
    </p:spTree>
    <p:extLst>
      <p:ext uri="{BB962C8B-B14F-4D97-AF65-F5344CB8AC3E}">
        <p14:creationId xmlns:p14="http://schemas.microsoft.com/office/powerpoint/2010/main" val="3322149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l-SI" altLang="sl-SI" smtClean="0"/>
          </a:p>
        </p:txBody>
      </p:sp>
      <p:sp>
        <p:nvSpPr>
          <p:cNvPr id="44036"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668302-AB51-436C-954C-E907BCAE89F4}" type="slidenum">
              <a:rPr lang="sl-SI" altLang="sl-SI" smtClean="0">
                <a:latin typeface="Arial" panose="020B0604020202020204" pitchFamily="34" charset="0"/>
              </a:rPr>
              <a:pPr>
                <a:spcBef>
                  <a:spcPct val="0"/>
                </a:spcBef>
              </a:pPr>
              <a:t>10</a:t>
            </a:fld>
            <a:endParaRPr lang="sl-SI" altLang="sl-SI" smtClean="0">
              <a:latin typeface="Arial" panose="020B0604020202020204" pitchFamily="34" charset="0"/>
            </a:endParaRPr>
          </a:p>
        </p:txBody>
      </p:sp>
    </p:spTree>
    <p:extLst>
      <p:ext uri="{BB962C8B-B14F-4D97-AF65-F5344CB8AC3E}">
        <p14:creationId xmlns:p14="http://schemas.microsoft.com/office/powerpoint/2010/main" val="1966120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l-SI" altLang="sl-SI" smtClean="0"/>
          </a:p>
        </p:txBody>
      </p:sp>
      <p:sp>
        <p:nvSpPr>
          <p:cNvPr id="47108"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5ECE04-9AEF-4BA3-A42F-F041484F72D3}" type="slidenum">
              <a:rPr lang="sl-SI" altLang="sl-SI" smtClean="0">
                <a:latin typeface="Arial" panose="020B0604020202020204" pitchFamily="34" charset="0"/>
              </a:rPr>
              <a:pPr>
                <a:spcBef>
                  <a:spcPct val="0"/>
                </a:spcBef>
              </a:pPr>
              <a:t>12</a:t>
            </a:fld>
            <a:endParaRPr lang="sl-SI" altLang="sl-SI" smtClean="0">
              <a:latin typeface="Arial" panose="020B0604020202020204" pitchFamily="34" charset="0"/>
            </a:endParaRPr>
          </a:p>
        </p:txBody>
      </p:sp>
    </p:spTree>
    <p:extLst>
      <p:ext uri="{BB962C8B-B14F-4D97-AF65-F5344CB8AC3E}">
        <p14:creationId xmlns:p14="http://schemas.microsoft.com/office/powerpoint/2010/main" val="782709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l-SI" altLang="sl-SI" smtClean="0"/>
          </a:p>
        </p:txBody>
      </p:sp>
      <p:sp>
        <p:nvSpPr>
          <p:cNvPr id="50180"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50A962-DD5C-4521-94FC-E1111841D0F4}" type="slidenum">
              <a:rPr lang="sl-SI" altLang="sl-SI" smtClean="0">
                <a:latin typeface="Arial" panose="020B0604020202020204" pitchFamily="34" charset="0"/>
              </a:rPr>
              <a:pPr>
                <a:spcBef>
                  <a:spcPct val="0"/>
                </a:spcBef>
              </a:pPr>
              <a:t>14</a:t>
            </a:fld>
            <a:endParaRPr lang="sl-SI" altLang="sl-SI" smtClean="0">
              <a:latin typeface="Arial" panose="020B0604020202020204" pitchFamily="34" charset="0"/>
            </a:endParaRPr>
          </a:p>
        </p:txBody>
      </p:sp>
    </p:spTree>
    <p:extLst>
      <p:ext uri="{BB962C8B-B14F-4D97-AF65-F5344CB8AC3E}">
        <p14:creationId xmlns:p14="http://schemas.microsoft.com/office/powerpoint/2010/main" val="4261903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l-SI" altLang="sl-SI" smtClean="0"/>
          </a:p>
        </p:txBody>
      </p:sp>
      <p:sp>
        <p:nvSpPr>
          <p:cNvPr id="50180"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50A962-DD5C-4521-94FC-E1111841D0F4}" type="slidenum">
              <a:rPr lang="sl-SI" altLang="sl-SI" smtClean="0">
                <a:latin typeface="Arial" panose="020B0604020202020204" pitchFamily="34" charset="0"/>
              </a:rPr>
              <a:pPr>
                <a:spcBef>
                  <a:spcPct val="0"/>
                </a:spcBef>
              </a:pPr>
              <a:t>16</a:t>
            </a:fld>
            <a:endParaRPr lang="sl-SI" altLang="sl-SI" smtClean="0">
              <a:latin typeface="Arial" panose="020B0604020202020204" pitchFamily="34" charset="0"/>
            </a:endParaRPr>
          </a:p>
        </p:txBody>
      </p:sp>
    </p:spTree>
    <p:extLst>
      <p:ext uri="{BB962C8B-B14F-4D97-AF65-F5344CB8AC3E}">
        <p14:creationId xmlns:p14="http://schemas.microsoft.com/office/powerpoint/2010/main" val="1352430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l-SI" altLang="sl-SI" smtClean="0"/>
          </a:p>
        </p:txBody>
      </p:sp>
      <p:sp>
        <p:nvSpPr>
          <p:cNvPr id="53252"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A7A10B-30D9-4207-A0D5-B0DC5C5700EE}" type="slidenum">
              <a:rPr lang="sl-SI" altLang="sl-SI" smtClean="0">
                <a:latin typeface="Arial" panose="020B0604020202020204" pitchFamily="34" charset="0"/>
              </a:rPr>
              <a:pPr>
                <a:spcBef>
                  <a:spcPct val="0"/>
                </a:spcBef>
              </a:pPr>
              <a:t>18</a:t>
            </a:fld>
            <a:endParaRPr lang="sl-SI" altLang="sl-SI" smtClean="0">
              <a:latin typeface="Arial" panose="020B0604020202020204" pitchFamily="34" charset="0"/>
            </a:endParaRPr>
          </a:p>
        </p:txBody>
      </p:sp>
    </p:spTree>
    <p:extLst>
      <p:ext uri="{BB962C8B-B14F-4D97-AF65-F5344CB8AC3E}">
        <p14:creationId xmlns:p14="http://schemas.microsoft.com/office/powerpoint/2010/main" val="4154281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l-SI" altLang="sl-SI" smtClean="0"/>
          </a:p>
        </p:txBody>
      </p:sp>
      <p:sp>
        <p:nvSpPr>
          <p:cNvPr id="60420"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060089-EF63-41E3-9898-A8A2379F1A60}" type="slidenum">
              <a:rPr lang="sl-SI" altLang="sl-SI" smtClean="0">
                <a:latin typeface="Arial Narrow" panose="020B0606020202030204" pitchFamily="34" charset="0"/>
              </a:rPr>
              <a:pPr>
                <a:spcBef>
                  <a:spcPct val="0"/>
                </a:spcBef>
              </a:pPr>
              <a:t>20</a:t>
            </a:fld>
            <a:endParaRPr lang="sl-SI" altLang="sl-SI" smtClean="0">
              <a:latin typeface="Arial Narrow" panose="020B0606020202030204" pitchFamily="34" charset="0"/>
            </a:endParaRPr>
          </a:p>
        </p:txBody>
      </p:sp>
    </p:spTree>
    <p:extLst>
      <p:ext uri="{BB962C8B-B14F-4D97-AF65-F5344CB8AC3E}">
        <p14:creationId xmlns:p14="http://schemas.microsoft.com/office/powerpoint/2010/main" val="3815917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l-SI" altLang="sl-SI" smtClean="0"/>
          </a:p>
        </p:txBody>
      </p:sp>
      <p:sp>
        <p:nvSpPr>
          <p:cNvPr id="62468"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6E9050-4DE1-4593-A356-58585473B83C}" type="slidenum">
              <a:rPr lang="sl-SI" altLang="sl-SI" smtClean="0">
                <a:latin typeface="Arial Narrow" panose="020B0606020202030204" pitchFamily="34" charset="0"/>
              </a:rPr>
              <a:pPr>
                <a:spcBef>
                  <a:spcPct val="0"/>
                </a:spcBef>
              </a:pPr>
              <a:t>21</a:t>
            </a:fld>
            <a:endParaRPr lang="sl-SI" altLang="sl-SI" smtClean="0">
              <a:latin typeface="Arial Narrow" panose="020B0606020202030204" pitchFamily="34" charset="0"/>
            </a:endParaRPr>
          </a:p>
        </p:txBody>
      </p:sp>
    </p:spTree>
    <p:extLst>
      <p:ext uri="{BB962C8B-B14F-4D97-AF65-F5344CB8AC3E}">
        <p14:creationId xmlns:p14="http://schemas.microsoft.com/office/powerpoint/2010/main" val="4209981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smtClean="0"/>
          </a:p>
        </p:txBody>
      </p:sp>
      <p:sp>
        <p:nvSpPr>
          <p:cNvPr id="93188"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8ADCC8-A9A0-4BA3-8CAA-311A7A97C45E}" type="slidenum">
              <a:rPr lang="sl-SI" altLang="sl-SI" smtClean="0">
                <a:latin typeface="Arial" panose="020B0604020202020204" pitchFamily="34" charset="0"/>
              </a:rPr>
              <a:pPr>
                <a:spcBef>
                  <a:spcPct val="0"/>
                </a:spcBef>
              </a:pPr>
              <a:t>22</a:t>
            </a:fld>
            <a:endParaRPr lang="sl-SI" altLang="sl-SI" smtClean="0">
              <a:latin typeface="Arial" panose="020B0604020202020204" pitchFamily="34" charset="0"/>
            </a:endParaRPr>
          </a:p>
        </p:txBody>
      </p:sp>
    </p:spTree>
    <p:extLst>
      <p:ext uri="{BB962C8B-B14F-4D97-AF65-F5344CB8AC3E}">
        <p14:creationId xmlns:p14="http://schemas.microsoft.com/office/powerpoint/2010/main" val="400290122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7" name="Pravokotnik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8" name="Pravokotnik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2" name="Naslov 1"/>
          <p:cNvSpPr>
            <a:spLocks noGrp="1"/>
          </p:cNvSpPr>
          <p:nvPr>
            <p:ph type="ctrTitle"/>
          </p:nvPr>
        </p:nvSpPr>
        <p:spPr>
          <a:xfrm>
            <a:off x="1104900" y="2292095"/>
            <a:ext cx="10096500" cy="2219691"/>
          </a:xfrm>
        </p:spPr>
        <p:txBody>
          <a:bodyPr rtlCol="0" anchor="ctr">
            <a:normAutofit/>
          </a:bodyPr>
          <a:lstStyle>
            <a:lvl1pPr algn="l" rtl="0">
              <a:defRPr sz="4400" cap="all" baseline="0"/>
            </a:lvl1pPr>
          </a:lstStyle>
          <a:p>
            <a:pPr rtl="0"/>
            <a:r>
              <a:rPr lang="sl-SI" noProof="0" smtClean="0"/>
              <a:t>Kliknite, če želite urediti slog naslova matrice</a:t>
            </a:r>
            <a:endParaRPr lang="sl-SI" noProof="0" dirty="0"/>
          </a:p>
        </p:txBody>
      </p:sp>
      <p:sp>
        <p:nvSpPr>
          <p:cNvPr id="3" name="Podnaslov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sl-SI" noProof="0" smtClean="0"/>
              <a:t>Kliknite, če želite urediti slog podnaslova matrice</a:t>
            </a:r>
            <a:endParaRPr lang="sl-SI" noProof="0" dirty="0"/>
          </a:p>
        </p:txBody>
      </p:sp>
      <p:sp>
        <p:nvSpPr>
          <p:cNvPr id="4" name="Označba mesta datuma 3"/>
          <p:cNvSpPr>
            <a:spLocks noGrp="1"/>
          </p:cNvSpPr>
          <p:nvPr>
            <p:ph type="dt" sz="half" idx="10"/>
          </p:nvPr>
        </p:nvSpPr>
        <p:spPr/>
        <p:txBody>
          <a:bodyPr rtlCol="0"/>
          <a:lstStyle>
            <a:lvl1pPr>
              <a:defRPr/>
            </a:lvl1pPr>
          </a:lstStyle>
          <a:p>
            <a:fld id="{299D500D-A8F4-42BE-90D1-91106C0DF299}" type="datetime1">
              <a:rPr lang="sl-SI" smtClean="0"/>
              <a:pPr/>
              <a:t>8.1.2021</a:t>
            </a:fld>
            <a:endParaRPr lang="sl-SI" dirty="0"/>
          </a:p>
        </p:txBody>
      </p:sp>
      <p:sp>
        <p:nvSpPr>
          <p:cNvPr id="5" name="Označba mesta noge 4"/>
          <p:cNvSpPr>
            <a:spLocks noGrp="1"/>
          </p:cNvSpPr>
          <p:nvPr>
            <p:ph type="ftr" sz="quarter" idx="11"/>
          </p:nvPr>
        </p:nvSpPr>
        <p:spPr/>
        <p:txBody>
          <a:bodyPr rtlCol="0"/>
          <a:lstStyle/>
          <a:p>
            <a:pPr rtl="0"/>
            <a:endParaRPr lang="sl-SI" noProof="0" dirty="0"/>
          </a:p>
        </p:txBody>
      </p:sp>
      <p:sp>
        <p:nvSpPr>
          <p:cNvPr id="6" name="Označba mesta številke diapozitiva 5"/>
          <p:cNvSpPr>
            <a:spLocks noGrp="1"/>
          </p:cNvSpPr>
          <p:nvPr>
            <p:ph type="sldNum" sz="quarter" idx="12"/>
          </p:nvPr>
        </p:nvSpPr>
        <p:spPr/>
        <p:txBody>
          <a:bodyPr rtlCol="0"/>
          <a:lstStyle/>
          <a:p>
            <a:pPr algn="r"/>
            <a:fld id="{0FF54DE5-C571-48E8-A5BC-B369434E2F44}" type="slidenum">
              <a:rPr lang="sl-SI" smtClean="0"/>
              <a:pPr algn="r"/>
              <a:t>‹#›</a:t>
            </a:fld>
            <a:endParaRPr lang="sl-SI" dirty="0"/>
          </a:p>
        </p:txBody>
      </p:sp>
      <p:pic>
        <p:nvPicPr>
          <p:cNvPr id="11" name="Slika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4"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Slika z napis">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nchor="b"/>
          <a:lstStyle>
            <a:lvl1pPr algn="l" rtl="0">
              <a:defRPr sz="3200"/>
            </a:lvl1pPr>
          </a:lstStyle>
          <a:p>
            <a:pPr rtl="0"/>
            <a:r>
              <a:rPr lang="sl-SI" noProof="0" smtClean="0"/>
              <a:t>Kliknite, če želite urediti slog naslova matrice</a:t>
            </a:r>
            <a:endParaRPr lang="sl-SI" noProof="0" dirty="0"/>
          </a:p>
        </p:txBody>
      </p:sp>
      <p:sp>
        <p:nvSpPr>
          <p:cNvPr id="3" name="Označba mesta za sliko 2"/>
          <p:cNvSpPr>
            <a:spLocks noGrp="1"/>
          </p:cNvSpPr>
          <p:nvPr>
            <p:ph type="pic" idx="1"/>
          </p:nvPr>
        </p:nvSpPr>
        <p:spPr>
          <a:xfrm>
            <a:off x="4654670" y="1600200"/>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sl-SI" noProof="0" smtClean="0"/>
              <a:t>Kliknite ikono, če želite dodati sliko</a:t>
            </a:r>
            <a:endParaRPr lang="sl-SI" noProof="0" dirty="0"/>
          </a:p>
        </p:txBody>
      </p:sp>
      <p:sp>
        <p:nvSpPr>
          <p:cNvPr id="4" name="Označba mesta besedila 3"/>
          <p:cNvSpPr>
            <a:spLocks noGrp="1"/>
          </p:cNvSpPr>
          <p:nvPr>
            <p:ph type="body" sz="half" idx="2"/>
          </p:nvPr>
        </p:nvSpPr>
        <p:spPr>
          <a:xfrm>
            <a:off x="1104899"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noProof="0" smtClean="0"/>
              <a:t>Kliknite, če želite urediti sloge besedila matrice</a:t>
            </a:r>
          </a:p>
        </p:txBody>
      </p:sp>
      <p:sp>
        <p:nvSpPr>
          <p:cNvPr id="5" name="Označba mesta za datum 4"/>
          <p:cNvSpPr>
            <a:spLocks noGrp="1"/>
          </p:cNvSpPr>
          <p:nvPr>
            <p:ph type="dt" sz="half" idx="10"/>
          </p:nvPr>
        </p:nvSpPr>
        <p:spPr/>
        <p:txBody>
          <a:bodyPr rtlCol="0"/>
          <a:lstStyle>
            <a:lvl1pPr>
              <a:defRPr/>
            </a:lvl1pPr>
          </a:lstStyle>
          <a:p>
            <a:fld id="{8FC398D1-1221-45D2-8931-B2863C3DFCB1}" type="datetime1">
              <a:rPr lang="sl-SI" smtClean="0"/>
              <a:pPr/>
              <a:t>8.1.2021</a:t>
            </a:fld>
            <a:endParaRPr lang="sl-SI" dirty="0"/>
          </a:p>
        </p:txBody>
      </p:sp>
      <p:sp>
        <p:nvSpPr>
          <p:cNvPr id="6" name="Označba mesta noge 5"/>
          <p:cNvSpPr>
            <a:spLocks noGrp="1"/>
          </p:cNvSpPr>
          <p:nvPr>
            <p:ph type="ftr" sz="quarter" idx="11"/>
          </p:nvPr>
        </p:nvSpPr>
        <p:spPr/>
        <p:txBody>
          <a:bodyPr rtlCol="0"/>
          <a:lstStyle/>
          <a:p>
            <a:pPr rtl="0"/>
            <a:endParaRPr lang="sl-SI" noProof="0" dirty="0"/>
          </a:p>
        </p:txBody>
      </p:sp>
      <p:sp>
        <p:nvSpPr>
          <p:cNvPr id="7" name="Označba mesta številke diapozitiva 6"/>
          <p:cNvSpPr>
            <a:spLocks noGrp="1"/>
          </p:cNvSpPr>
          <p:nvPr>
            <p:ph type="sldNum" sz="quarter" idx="12"/>
          </p:nvPr>
        </p:nvSpPr>
        <p:spPr/>
        <p:txBody>
          <a:bodyPr rtlCol="0"/>
          <a:lstStyle/>
          <a:p>
            <a:pPr algn="r"/>
            <a:fld id="{0FF54DE5-C571-48E8-A5BC-B369434E2F44}" type="slidenum">
              <a:rPr lang="sl-SI" smtClean="0"/>
              <a:pPr algn="r"/>
              <a:t>‹#›</a:t>
            </a:fld>
            <a:endParaRPr lang="sl-SI"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noProof="0" smtClean="0"/>
              <a:t>Kliknite, če želite urediti slog naslova matrice</a:t>
            </a:r>
            <a:endParaRPr lang="sl-SI" noProof="0" dirty="0"/>
          </a:p>
        </p:txBody>
      </p:sp>
      <p:sp>
        <p:nvSpPr>
          <p:cNvPr id="3" name="Označba mesta za navpično besedilo 2"/>
          <p:cNvSpPr>
            <a:spLocks noGrp="1"/>
          </p:cNvSpPr>
          <p:nvPr>
            <p:ph type="body" orient="vert" idx="1"/>
          </p:nvPr>
        </p:nvSpPr>
        <p:spPr/>
        <p:txBody>
          <a:bodyPr vert="eaVert" rtlCol="0"/>
          <a:lstStyle/>
          <a:p>
            <a:pPr lvl="0" rtl="0"/>
            <a:r>
              <a:rPr lang="sl-SI" noProof="0" smtClean="0"/>
              <a:t>Kliknite, če želite urediti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4" name="Označba mesta datuma 3"/>
          <p:cNvSpPr>
            <a:spLocks noGrp="1"/>
          </p:cNvSpPr>
          <p:nvPr>
            <p:ph type="dt" sz="half" idx="10"/>
          </p:nvPr>
        </p:nvSpPr>
        <p:spPr/>
        <p:txBody>
          <a:bodyPr rtlCol="0"/>
          <a:lstStyle>
            <a:lvl1pPr>
              <a:defRPr/>
            </a:lvl1pPr>
          </a:lstStyle>
          <a:p>
            <a:fld id="{142B4396-C666-47F2-A299-F341ED525675}" type="datetime1">
              <a:rPr lang="sl-SI" smtClean="0"/>
              <a:pPr/>
              <a:t>8.1.2021</a:t>
            </a:fld>
            <a:endParaRPr lang="sl-SI" dirty="0"/>
          </a:p>
        </p:txBody>
      </p:sp>
      <p:sp>
        <p:nvSpPr>
          <p:cNvPr id="5" name="Označba mesta noge 4"/>
          <p:cNvSpPr>
            <a:spLocks noGrp="1"/>
          </p:cNvSpPr>
          <p:nvPr>
            <p:ph type="ftr" sz="quarter" idx="11"/>
          </p:nvPr>
        </p:nvSpPr>
        <p:spPr/>
        <p:txBody>
          <a:bodyPr rtlCol="0"/>
          <a:lstStyle/>
          <a:p>
            <a:pPr rtl="0"/>
            <a:endParaRPr lang="sl-SI" noProof="0" dirty="0"/>
          </a:p>
        </p:txBody>
      </p:sp>
      <p:sp>
        <p:nvSpPr>
          <p:cNvPr id="6" name="Označba mesta številke diapozitiva 5"/>
          <p:cNvSpPr>
            <a:spLocks noGrp="1"/>
          </p:cNvSpPr>
          <p:nvPr>
            <p:ph type="sldNum" sz="quarter" idx="12"/>
          </p:nvPr>
        </p:nvSpPr>
        <p:spPr/>
        <p:txBody>
          <a:bodyPr rtlCol="0"/>
          <a:lstStyle/>
          <a:p>
            <a:pPr algn="r"/>
            <a:fld id="{0FF54DE5-C571-48E8-A5BC-B369434E2F44}" type="slidenum">
              <a:rPr lang="sl-SI" smtClean="0"/>
              <a:pPr algn="r"/>
              <a:t>‹#›</a:t>
            </a:fld>
            <a:endParaRPr lang="sl-SI"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Navpičen naslov in besedilo">
    <p:spTree>
      <p:nvGrpSpPr>
        <p:cNvPr id="1" name=""/>
        <p:cNvGrpSpPr/>
        <p:nvPr/>
      </p:nvGrpSpPr>
      <p:grpSpPr>
        <a:xfrm>
          <a:off x="0" y="0"/>
          <a:ext cx="0" cy="0"/>
          <a:chOff x="0" y="0"/>
          <a:chExt cx="0" cy="0"/>
        </a:xfrm>
      </p:grpSpPr>
      <p:sp>
        <p:nvSpPr>
          <p:cNvPr id="2" name="Navpičen naslov 1"/>
          <p:cNvSpPr>
            <a:spLocks noGrp="1"/>
          </p:cNvSpPr>
          <p:nvPr>
            <p:ph type="title" orient="vert"/>
          </p:nvPr>
        </p:nvSpPr>
        <p:spPr>
          <a:xfrm>
            <a:off x="9372601" y="365125"/>
            <a:ext cx="1714500" cy="5811838"/>
          </a:xfrm>
        </p:spPr>
        <p:txBody>
          <a:bodyPr vert="eaVert" rtlCol="0"/>
          <a:lstStyle/>
          <a:p>
            <a:pPr rtl="0"/>
            <a:r>
              <a:rPr lang="sl-SI" noProof="0" smtClean="0"/>
              <a:t>Kliknite, če želite urediti slog naslova matrice</a:t>
            </a:r>
            <a:endParaRPr lang="sl-SI" noProof="0" dirty="0"/>
          </a:p>
        </p:txBody>
      </p:sp>
      <p:sp>
        <p:nvSpPr>
          <p:cNvPr id="3" name="Označba mesta za navpično besedilo 2"/>
          <p:cNvSpPr>
            <a:spLocks noGrp="1"/>
          </p:cNvSpPr>
          <p:nvPr>
            <p:ph type="body" orient="vert" idx="1"/>
          </p:nvPr>
        </p:nvSpPr>
        <p:spPr>
          <a:xfrm>
            <a:off x="1104900" y="365125"/>
            <a:ext cx="8098896" cy="5811838"/>
          </a:xfrm>
        </p:spPr>
        <p:txBody>
          <a:bodyPr vert="eaVert" rtlCol="0"/>
          <a:lstStyle/>
          <a:p>
            <a:pPr lvl="0" rtl="0"/>
            <a:r>
              <a:rPr lang="sl-SI" noProof="0" smtClean="0"/>
              <a:t>Kliknite, če želite urediti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4" name="Označba mesta datuma 3"/>
          <p:cNvSpPr>
            <a:spLocks noGrp="1"/>
          </p:cNvSpPr>
          <p:nvPr>
            <p:ph type="dt" sz="half" idx="10"/>
          </p:nvPr>
        </p:nvSpPr>
        <p:spPr/>
        <p:txBody>
          <a:bodyPr rtlCol="0"/>
          <a:lstStyle>
            <a:lvl1pPr>
              <a:defRPr/>
            </a:lvl1pPr>
          </a:lstStyle>
          <a:p>
            <a:fld id="{3E1D82AB-C5CE-45C0-A854-550F24D74EC7}" type="datetime1">
              <a:rPr lang="sl-SI" smtClean="0"/>
              <a:pPr/>
              <a:t>8.1.2021</a:t>
            </a:fld>
            <a:endParaRPr lang="sl-SI" dirty="0"/>
          </a:p>
        </p:txBody>
      </p:sp>
      <p:sp>
        <p:nvSpPr>
          <p:cNvPr id="5" name="Označba mesta noge 4"/>
          <p:cNvSpPr>
            <a:spLocks noGrp="1"/>
          </p:cNvSpPr>
          <p:nvPr>
            <p:ph type="ftr" sz="quarter" idx="11"/>
          </p:nvPr>
        </p:nvSpPr>
        <p:spPr/>
        <p:txBody>
          <a:bodyPr rtlCol="0"/>
          <a:lstStyle/>
          <a:p>
            <a:pPr rtl="0"/>
            <a:endParaRPr lang="sl-SI" noProof="0" dirty="0"/>
          </a:p>
        </p:txBody>
      </p:sp>
      <p:sp>
        <p:nvSpPr>
          <p:cNvPr id="6" name="Označba mesta številke diapozitiva 5"/>
          <p:cNvSpPr>
            <a:spLocks noGrp="1"/>
          </p:cNvSpPr>
          <p:nvPr>
            <p:ph type="sldNum" sz="quarter" idx="12"/>
          </p:nvPr>
        </p:nvSpPr>
        <p:spPr/>
        <p:txBody>
          <a:bodyPr rtlCol="0"/>
          <a:lstStyle/>
          <a:p>
            <a:pPr algn="r"/>
            <a:fld id="{0FF54DE5-C571-48E8-A5BC-B369434E2F44}" type="slidenum">
              <a:rPr lang="sl-SI" smtClean="0"/>
              <a:pPr algn="r"/>
              <a:t>‹#›</a:t>
            </a:fld>
            <a:endParaRPr lang="sl-SI" dirty="0"/>
          </a:p>
        </p:txBody>
      </p:sp>
      <p:grpSp>
        <p:nvGrpSpPr>
          <p:cNvPr id="7" name="Skupina 6"/>
          <p:cNvGrpSpPr/>
          <p:nvPr/>
        </p:nvGrpSpPr>
        <p:grpSpPr>
          <a:xfrm rot="5400000">
            <a:off x="6514046" y="3228844"/>
            <a:ext cx="5632704" cy="84404"/>
            <a:chOff x="1073150" y="1219201"/>
            <a:chExt cx="10058400" cy="63125"/>
          </a:xfrm>
        </p:grpSpPr>
        <p:cxnSp>
          <p:nvCxnSpPr>
            <p:cNvPr id="8" name="Raven povezovalnik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Raven povezovalnik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sl-SI" noProof="0" smtClean="0"/>
              <a:t>Kliknite, če želite urediti slog naslova matrice</a:t>
            </a:r>
            <a:endParaRPr lang="sl-SI" noProof="0" dirty="0"/>
          </a:p>
        </p:txBody>
      </p:sp>
      <p:sp>
        <p:nvSpPr>
          <p:cNvPr id="3" name="Označba mesta za vsebino 2"/>
          <p:cNvSpPr>
            <a:spLocks noGrp="1"/>
          </p:cNvSpPr>
          <p:nvPr>
            <p:ph idx="1"/>
          </p:nvPr>
        </p:nvSpPr>
        <p:spPr/>
        <p:txBody>
          <a:bodyPr rtlCol="0"/>
          <a:lstStyle>
            <a:lvl1pPr rtl="0">
              <a:defRPr/>
            </a:lvl1pPr>
          </a:lstStyle>
          <a:p>
            <a:pPr lvl="0" rtl="0"/>
            <a:r>
              <a:rPr lang="sl-SI" noProof="0" smtClean="0"/>
              <a:t>Kliknite, če želite urediti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4" name="Označba mesta datuma 3"/>
          <p:cNvSpPr>
            <a:spLocks noGrp="1"/>
          </p:cNvSpPr>
          <p:nvPr>
            <p:ph type="dt" sz="half" idx="10"/>
          </p:nvPr>
        </p:nvSpPr>
        <p:spPr/>
        <p:txBody>
          <a:bodyPr rtlCol="0"/>
          <a:lstStyle>
            <a:lvl1pPr>
              <a:defRPr/>
            </a:lvl1pPr>
          </a:lstStyle>
          <a:p>
            <a:fld id="{049AD475-8C21-4BCF-B7B9-592157BA5F79}" type="datetime1">
              <a:rPr lang="sl-SI" smtClean="0"/>
              <a:pPr/>
              <a:t>8.1.2021</a:t>
            </a:fld>
            <a:endParaRPr lang="sl-SI" dirty="0"/>
          </a:p>
        </p:txBody>
      </p:sp>
      <p:sp>
        <p:nvSpPr>
          <p:cNvPr id="5" name="Označba mesta noge 4"/>
          <p:cNvSpPr>
            <a:spLocks noGrp="1"/>
          </p:cNvSpPr>
          <p:nvPr>
            <p:ph type="ftr" sz="quarter" idx="11"/>
          </p:nvPr>
        </p:nvSpPr>
        <p:spPr/>
        <p:txBody>
          <a:bodyPr rtlCol="0"/>
          <a:lstStyle/>
          <a:p>
            <a:pPr rtl="0"/>
            <a:endParaRPr lang="sl-SI" noProof="0" dirty="0"/>
          </a:p>
        </p:txBody>
      </p:sp>
      <p:sp>
        <p:nvSpPr>
          <p:cNvPr id="6" name="Označba mesta številke diapozitiva 5"/>
          <p:cNvSpPr>
            <a:spLocks noGrp="1"/>
          </p:cNvSpPr>
          <p:nvPr>
            <p:ph type="sldNum" sz="quarter" idx="12"/>
          </p:nvPr>
        </p:nvSpPr>
        <p:spPr/>
        <p:txBody>
          <a:bodyPr rtlCol="0"/>
          <a:lstStyle/>
          <a:p>
            <a:pPr algn="r"/>
            <a:fld id="{0FF54DE5-C571-48E8-A5BC-B369434E2F44}" type="slidenum">
              <a:rPr lang="sl-SI" smtClean="0"/>
              <a:pPr algn="r"/>
              <a:t>‹#›</a:t>
            </a:fld>
            <a:endParaRPr lang="sl-SI"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Naslovni diapozitiv s sliko">
    <p:spTree>
      <p:nvGrpSpPr>
        <p:cNvPr id="1" name=""/>
        <p:cNvGrpSpPr/>
        <p:nvPr/>
      </p:nvGrpSpPr>
      <p:grpSpPr>
        <a:xfrm>
          <a:off x="0" y="0"/>
          <a:ext cx="0" cy="0"/>
          <a:chOff x="0" y="0"/>
          <a:chExt cx="0" cy="0"/>
        </a:xfrm>
      </p:grpSpPr>
      <p:grpSp>
        <p:nvGrpSpPr>
          <p:cNvPr id="13" name="Skupina 12"/>
          <p:cNvGrpSpPr/>
          <p:nvPr/>
        </p:nvGrpSpPr>
        <p:grpSpPr>
          <a:xfrm rot="10800000">
            <a:off x="0" y="5645510"/>
            <a:ext cx="12192000" cy="63125"/>
            <a:chOff x="507492" y="1501519"/>
            <a:chExt cx="8129016" cy="63125"/>
          </a:xfrm>
        </p:grpSpPr>
        <p:cxnSp>
          <p:nvCxnSpPr>
            <p:cNvPr id="17" name="Raven povezovalnik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Raven povezovalnik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Skupina 13"/>
          <p:cNvGrpSpPr/>
          <p:nvPr/>
        </p:nvGrpSpPr>
        <p:grpSpPr>
          <a:xfrm>
            <a:off x="0" y="1143001"/>
            <a:ext cx="12192000" cy="63125"/>
            <a:chOff x="507492" y="1501519"/>
            <a:chExt cx="8129016" cy="63125"/>
          </a:xfrm>
        </p:grpSpPr>
        <p:cxnSp>
          <p:nvCxnSpPr>
            <p:cNvPr id="15" name="Raven povezovalnik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Raven povezovalnik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Pravokotnik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8" name="Pravokotnik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2" name="Naslov 1"/>
          <p:cNvSpPr>
            <a:spLocks noGrp="1"/>
          </p:cNvSpPr>
          <p:nvPr>
            <p:ph type="ctrTitle"/>
          </p:nvPr>
        </p:nvSpPr>
        <p:spPr>
          <a:xfrm>
            <a:off x="1104900" y="2292095"/>
            <a:ext cx="5734050" cy="2219691"/>
          </a:xfrm>
        </p:spPr>
        <p:txBody>
          <a:bodyPr rtlCol="0" anchor="ctr">
            <a:normAutofit/>
          </a:bodyPr>
          <a:lstStyle>
            <a:lvl1pPr algn="l" rtl="0">
              <a:defRPr sz="4400" cap="all" baseline="0"/>
            </a:lvl1pPr>
          </a:lstStyle>
          <a:p>
            <a:pPr rtl="0"/>
            <a:r>
              <a:rPr lang="sl-SI" noProof="0" smtClean="0"/>
              <a:t>Kliknite, če želite urediti slog naslova matrice</a:t>
            </a:r>
            <a:endParaRPr lang="sl-SI" noProof="0" dirty="0"/>
          </a:p>
        </p:txBody>
      </p:sp>
      <p:sp>
        <p:nvSpPr>
          <p:cNvPr id="3" name="Podnaslov 2"/>
          <p:cNvSpPr>
            <a:spLocks noGrp="1"/>
          </p:cNvSpPr>
          <p:nvPr>
            <p:ph type="subTitle" idx="1" hasCustomPrompt="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lvl="0" rtl="0"/>
            <a:r>
              <a:rPr lang="sl-SI" noProof="0" dirty="0"/>
              <a:t>Uredite sloge besedila matrice</a:t>
            </a:r>
          </a:p>
        </p:txBody>
      </p:sp>
      <p:pic>
        <p:nvPicPr>
          <p:cNvPr id="10" name="Slika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1" y="0"/>
            <a:ext cx="1747524" cy="2292094"/>
          </a:xfrm>
          <a:prstGeom prst="rect">
            <a:avLst/>
          </a:prstGeom>
        </p:spPr>
      </p:pic>
      <p:sp>
        <p:nvSpPr>
          <p:cNvPr id="11" name="Označba mesta za sliko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sl-SI" noProof="0" smtClean="0"/>
              <a:t>Kliknite ikono, če želite dodati sliko</a:t>
            </a:r>
            <a:endParaRPr lang="sl-SI" noProof="0" dirty="0"/>
          </a:p>
        </p:txBody>
      </p:sp>
      <p:sp>
        <p:nvSpPr>
          <p:cNvPr id="19" name="Besedilo navodil"/>
          <p:cNvSpPr/>
          <p:nvPr/>
        </p:nvSpPr>
        <p:spPr>
          <a:xfrm>
            <a:off x="12344401" y="0"/>
            <a:ext cx="1295401"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sl-SI" sz="1200" b="1" i="1" noProof="0" dirty="0">
                <a:latin typeface="Arial" pitchFamily="34" charset="0"/>
                <a:cs typeface="Arial" pitchFamily="34" charset="0"/>
              </a:rPr>
              <a:t>OPOMBA:</a:t>
            </a:r>
          </a:p>
          <a:p>
            <a:pPr rtl="0"/>
            <a:r>
              <a:rPr lang="sl-SI" sz="1200" i="1" noProof="0" dirty="0">
                <a:latin typeface="Arial" pitchFamily="34" charset="0"/>
                <a:cs typeface="Arial" pitchFamily="34" charset="0"/>
              </a:rPr>
              <a:t>Če želite spremeniti sliko na tem diapozitivu, jo izberite in izbrišite. Nato kliknite ikono »Slike« v označbi mesta, da vstavite svojo sliko.</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grpSp>
        <p:nvGrpSpPr>
          <p:cNvPr id="8" name="Skupina 7"/>
          <p:cNvGrpSpPr/>
          <p:nvPr/>
        </p:nvGrpSpPr>
        <p:grpSpPr>
          <a:xfrm>
            <a:off x="0" y="2514600"/>
            <a:ext cx="12192000" cy="3194035"/>
            <a:chOff x="647402" y="2514600"/>
            <a:chExt cx="10838688" cy="3194035"/>
          </a:xfrm>
        </p:grpSpPr>
        <p:grpSp>
          <p:nvGrpSpPr>
            <p:cNvPr id="9" name="Skupina 8"/>
            <p:cNvGrpSpPr/>
            <p:nvPr/>
          </p:nvGrpSpPr>
          <p:grpSpPr>
            <a:xfrm>
              <a:off x="647402" y="2514600"/>
              <a:ext cx="10838688" cy="63125"/>
              <a:chOff x="507492" y="1501519"/>
              <a:chExt cx="8129016" cy="63125"/>
            </a:xfrm>
          </p:grpSpPr>
          <p:cxnSp>
            <p:nvCxnSpPr>
              <p:cNvPr id="14" name="Raven povezovalnik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Raven povezovalnik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Pravokotnik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grpSp>
          <p:nvGrpSpPr>
            <p:cNvPr id="11" name="Skupina 10"/>
            <p:cNvGrpSpPr/>
            <p:nvPr/>
          </p:nvGrpSpPr>
          <p:grpSpPr>
            <a:xfrm rot="10800000">
              <a:off x="647402" y="5645510"/>
              <a:ext cx="10838688" cy="63125"/>
              <a:chOff x="507492" y="1501519"/>
              <a:chExt cx="8129016" cy="63125"/>
            </a:xfrm>
          </p:grpSpPr>
          <p:cxnSp>
            <p:nvCxnSpPr>
              <p:cNvPr id="12" name="Raven povezovalnik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Raven povezovalnik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Naslov 1"/>
          <p:cNvSpPr>
            <a:spLocks noGrp="1"/>
          </p:cNvSpPr>
          <p:nvPr>
            <p:ph type="title"/>
          </p:nvPr>
        </p:nvSpPr>
        <p:spPr>
          <a:xfrm>
            <a:off x="1104900" y="2971806"/>
            <a:ext cx="10071099" cy="1684150"/>
          </a:xfrm>
        </p:spPr>
        <p:txBody>
          <a:bodyPr rtlCol="0" anchor="ctr">
            <a:normAutofit/>
          </a:bodyPr>
          <a:lstStyle>
            <a:lvl1pPr algn="l" rtl="0">
              <a:defRPr sz="4400" cap="all" baseline="0">
                <a:solidFill>
                  <a:schemeClr val="bg1"/>
                </a:solidFill>
              </a:defRPr>
            </a:lvl1pPr>
          </a:lstStyle>
          <a:p>
            <a:pPr rtl="0"/>
            <a:r>
              <a:rPr lang="sl-SI" noProof="0" smtClean="0"/>
              <a:t>Kliknite, če želite urediti slog naslova matrice</a:t>
            </a:r>
            <a:endParaRPr lang="sl-SI" noProof="0" dirty="0"/>
          </a:p>
        </p:txBody>
      </p:sp>
      <p:sp>
        <p:nvSpPr>
          <p:cNvPr id="3" name="Označba mesta besedila 2"/>
          <p:cNvSpPr>
            <a:spLocks noGrp="1"/>
          </p:cNvSpPr>
          <p:nvPr>
            <p:ph type="body" idx="1"/>
          </p:nvPr>
        </p:nvSpPr>
        <p:spPr>
          <a:xfrm>
            <a:off x="1104900"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sl-SI" noProof="0" smtClean="0"/>
              <a:t>Kliknite, če želite urediti sloge besedila matrice</a:t>
            </a:r>
          </a:p>
        </p:txBody>
      </p:sp>
      <p:sp>
        <p:nvSpPr>
          <p:cNvPr id="4" name="Označba mesta datuma 3"/>
          <p:cNvSpPr>
            <a:spLocks noGrp="1"/>
          </p:cNvSpPr>
          <p:nvPr>
            <p:ph type="dt" sz="half" idx="10"/>
          </p:nvPr>
        </p:nvSpPr>
        <p:spPr/>
        <p:txBody>
          <a:bodyPr rtlCol="0"/>
          <a:lstStyle>
            <a:lvl1pPr>
              <a:defRPr/>
            </a:lvl1pPr>
          </a:lstStyle>
          <a:p>
            <a:fld id="{585A2693-53A8-49DB-AD6C-AF95507869E7}" type="datetime1">
              <a:rPr lang="sl-SI" smtClean="0"/>
              <a:pPr/>
              <a:t>8.1.2021</a:t>
            </a:fld>
            <a:endParaRPr lang="sl-SI" dirty="0"/>
          </a:p>
        </p:txBody>
      </p:sp>
      <p:sp>
        <p:nvSpPr>
          <p:cNvPr id="5" name="Označba mesta noge 4"/>
          <p:cNvSpPr>
            <a:spLocks noGrp="1"/>
          </p:cNvSpPr>
          <p:nvPr>
            <p:ph type="ftr" sz="quarter" idx="11"/>
          </p:nvPr>
        </p:nvSpPr>
        <p:spPr/>
        <p:txBody>
          <a:bodyPr rtlCol="0"/>
          <a:lstStyle/>
          <a:p>
            <a:pPr rtl="0"/>
            <a:endParaRPr lang="sl-SI" noProof="0" dirty="0"/>
          </a:p>
        </p:txBody>
      </p:sp>
      <p:sp>
        <p:nvSpPr>
          <p:cNvPr id="6" name="Označba mesta številke diapozitiva 5"/>
          <p:cNvSpPr>
            <a:spLocks noGrp="1"/>
          </p:cNvSpPr>
          <p:nvPr>
            <p:ph type="sldNum" sz="quarter" idx="12"/>
          </p:nvPr>
        </p:nvSpPr>
        <p:spPr/>
        <p:txBody>
          <a:bodyPr rtlCol="0"/>
          <a:lstStyle/>
          <a:p>
            <a:pPr algn="r"/>
            <a:fld id="{0FF54DE5-C571-48E8-A5BC-B369434E2F44}" type="slidenum">
              <a:rPr lang="sl-SI" smtClean="0"/>
              <a:pPr algn="r"/>
              <a:t>‹#›</a:t>
            </a:fld>
            <a:endParaRPr lang="sl-SI" dirty="0"/>
          </a:p>
        </p:txBody>
      </p:sp>
      <p:pic>
        <p:nvPicPr>
          <p:cNvPr id="7" name="Slika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2"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noProof="0" smtClean="0"/>
              <a:t>Kliknite, če želite urediti slog naslova matrice</a:t>
            </a:r>
            <a:endParaRPr lang="sl-SI" noProof="0" dirty="0"/>
          </a:p>
        </p:txBody>
      </p:sp>
      <p:sp>
        <p:nvSpPr>
          <p:cNvPr id="3" name="Označba mesta za vsebino 2"/>
          <p:cNvSpPr>
            <a:spLocks noGrp="1"/>
          </p:cNvSpPr>
          <p:nvPr>
            <p:ph sz="half" idx="1"/>
          </p:nvPr>
        </p:nvSpPr>
        <p:spPr>
          <a:xfrm>
            <a:off x="1104900" y="1600201"/>
            <a:ext cx="4914900" cy="4571999"/>
          </a:xfrm>
        </p:spPr>
        <p:txBody>
          <a:bodyPr rtlCol="0"/>
          <a:lstStyle>
            <a:lvl1pPr rtl="0">
              <a:defRPr/>
            </a:lvl1pPr>
            <a:lvl5pPr algn="l" rtl="0">
              <a:defRPr/>
            </a:lvl5pPr>
            <a:lvl6pPr algn="l" rtl="0">
              <a:defRPr/>
            </a:lvl6pPr>
            <a:lvl7pPr algn="l" rtl="0">
              <a:defRPr/>
            </a:lvl7pPr>
            <a:lvl8pPr algn="l" rtl="0">
              <a:defRPr/>
            </a:lvl8pPr>
            <a:lvl9pPr algn="l" rtl="0">
              <a:defRPr/>
            </a:lvl9pPr>
          </a:lstStyle>
          <a:p>
            <a:pPr lvl="0" rtl="0"/>
            <a:r>
              <a:rPr lang="sl-SI" noProof="0" smtClean="0"/>
              <a:t>Kliknite, če želite urediti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4" name="Označba mesta vsebine 3"/>
          <p:cNvSpPr>
            <a:spLocks noGrp="1"/>
          </p:cNvSpPr>
          <p:nvPr>
            <p:ph sz="half" idx="2"/>
          </p:nvPr>
        </p:nvSpPr>
        <p:spPr>
          <a:xfrm>
            <a:off x="6172202" y="1600201"/>
            <a:ext cx="4914900" cy="4571999"/>
          </a:xfrm>
        </p:spPr>
        <p:txBody>
          <a:bodyPr rtlCol="0"/>
          <a:lstStyle>
            <a:lvl5pPr algn="l" rtl="0">
              <a:defRPr/>
            </a:lvl5pPr>
            <a:lvl6pPr algn="l" rtl="0">
              <a:defRPr/>
            </a:lvl6pPr>
            <a:lvl7pPr algn="l" rtl="0">
              <a:defRPr/>
            </a:lvl7pPr>
            <a:lvl8pPr algn="l" rtl="0">
              <a:defRPr/>
            </a:lvl8pPr>
          </a:lstStyle>
          <a:p>
            <a:pPr lvl="0" rtl="0"/>
            <a:r>
              <a:rPr lang="sl-SI" noProof="0" smtClean="0"/>
              <a:t>Kliknite, če želite urediti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5" name="Označba mesta za datum 4"/>
          <p:cNvSpPr>
            <a:spLocks noGrp="1"/>
          </p:cNvSpPr>
          <p:nvPr>
            <p:ph type="dt" sz="half" idx="10"/>
          </p:nvPr>
        </p:nvSpPr>
        <p:spPr/>
        <p:txBody>
          <a:bodyPr rtlCol="0"/>
          <a:lstStyle>
            <a:lvl1pPr>
              <a:defRPr/>
            </a:lvl1pPr>
          </a:lstStyle>
          <a:p>
            <a:fld id="{6AEC8C67-8B06-47CC-AEF4-67D0BE7B3ED3}" type="datetime1">
              <a:rPr lang="sl-SI" smtClean="0"/>
              <a:pPr/>
              <a:t>8.1.2021</a:t>
            </a:fld>
            <a:endParaRPr lang="sl-SI" dirty="0"/>
          </a:p>
        </p:txBody>
      </p:sp>
      <p:sp>
        <p:nvSpPr>
          <p:cNvPr id="6" name="Označba mesta noge 5"/>
          <p:cNvSpPr>
            <a:spLocks noGrp="1"/>
          </p:cNvSpPr>
          <p:nvPr>
            <p:ph type="ftr" sz="quarter" idx="11"/>
          </p:nvPr>
        </p:nvSpPr>
        <p:spPr/>
        <p:txBody>
          <a:bodyPr rtlCol="0"/>
          <a:lstStyle/>
          <a:p>
            <a:pPr rtl="0"/>
            <a:endParaRPr lang="sl-SI" noProof="0" dirty="0"/>
          </a:p>
        </p:txBody>
      </p:sp>
      <p:sp>
        <p:nvSpPr>
          <p:cNvPr id="7" name="Označba mesta številke diapozitiva 6"/>
          <p:cNvSpPr>
            <a:spLocks noGrp="1"/>
          </p:cNvSpPr>
          <p:nvPr>
            <p:ph type="sldNum" sz="quarter" idx="12"/>
          </p:nvPr>
        </p:nvSpPr>
        <p:spPr/>
        <p:txBody>
          <a:bodyPr rtlCol="0"/>
          <a:lstStyle>
            <a:lvl1pPr algn="r">
              <a:defRPr/>
            </a:lvl1pPr>
          </a:lstStyle>
          <a:p>
            <a:fld id="{0FF54DE5-C571-48E8-A5BC-B369434E2F44}" type="slidenum">
              <a:rPr lang="sl-SI" smtClean="0"/>
              <a:pPr/>
              <a:t>‹#›</a:t>
            </a:fld>
            <a:endParaRPr lang="sl-SI"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noProof="0" smtClean="0"/>
              <a:t>Kliknite, če želite urediti slog naslova matrice</a:t>
            </a:r>
            <a:endParaRPr lang="sl-SI" noProof="0" dirty="0"/>
          </a:p>
        </p:txBody>
      </p:sp>
      <p:sp>
        <p:nvSpPr>
          <p:cNvPr id="3" name="Označba mesta besedila 2"/>
          <p:cNvSpPr>
            <a:spLocks noGrp="1"/>
          </p:cNvSpPr>
          <p:nvPr>
            <p:ph type="body" idx="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sl-SI" noProof="0" smtClean="0"/>
              <a:t>Kliknite, če želite urediti sloge besedila matrice</a:t>
            </a:r>
          </a:p>
        </p:txBody>
      </p:sp>
      <p:sp>
        <p:nvSpPr>
          <p:cNvPr id="4" name="Označba mesta vsebine 3"/>
          <p:cNvSpPr>
            <a:spLocks noGrp="1"/>
          </p:cNvSpPr>
          <p:nvPr>
            <p:ph sz="half" idx="2"/>
          </p:nvPr>
        </p:nvSpPr>
        <p:spPr>
          <a:xfrm>
            <a:off x="1104900" y="2424112"/>
            <a:ext cx="4919472" cy="3748088"/>
          </a:xfrm>
        </p:spPr>
        <p:txBody>
          <a:bodyPr rtlCol="0"/>
          <a:lstStyle/>
          <a:p>
            <a:pPr lvl="0" rtl="0"/>
            <a:r>
              <a:rPr lang="sl-SI" noProof="0" smtClean="0"/>
              <a:t>Kliknite, če želite urediti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5" name="Označba mesta za besedilo 4"/>
          <p:cNvSpPr>
            <a:spLocks noGrp="1"/>
          </p:cNvSpPr>
          <p:nvPr>
            <p:ph type="body" sz="quarter" idx="3"/>
          </p:nvPr>
        </p:nvSpPr>
        <p:spPr>
          <a:xfrm>
            <a:off x="6166111"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sl-SI" noProof="0" smtClean="0"/>
              <a:t>Kliknite, če želite urediti sloge besedila matrice</a:t>
            </a:r>
          </a:p>
        </p:txBody>
      </p:sp>
      <p:sp>
        <p:nvSpPr>
          <p:cNvPr id="6" name="Označba mesta za vsebino 5"/>
          <p:cNvSpPr>
            <a:spLocks noGrp="1"/>
          </p:cNvSpPr>
          <p:nvPr>
            <p:ph sz="quarter" idx="4"/>
          </p:nvPr>
        </p:nvSpPr>
        <p:spPr>
          <a:xfrm>
            <a:off x="6166111" y="2424112"/>
            <a:ext cx="4919472" cy="3748088"/>
          </a:xfrm>
        </p:spPr>
        <p:txBody>
          <a:bodyPr rtlCol="0"/>
          <a:lstStyle/>
          <a:p>
            <a:pPr lvl="0" rtl="0"/>
            <a:r>
              <a:rPr lang="sl-SI" noProof="0" smtClean="0"/>
              <a:t>Kliknite, če želite urediti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7" name="Označba mesta za datum 6"/>
          <p:cNvSpPr>
            <a:spLocks noGrp="1"/>
          </p:cNvSpPr>
          <p:nvPr>
            <p:ph type="dt" sz="half" idx="10"/>
          </p:nvPr>
        </p:nvSpPr>
        <p:spPr/>
        <p:txBody>
          <a:bodyPr rtlCol="0"/>
          <a:lstStyle>
            <a:lvl1pPr>
              <a:defRPr/>
            </a:lvl1pPr>
          </a:lstStyle>
          <a:p>
            <a:fld id="{AA288B8D-8F73-4096-B758-8F08E1C630B8}" type="datetime1">
              <a:rPr lang="sl-SI" smtClean="0"/>
              <a:pPr/>
              <a:t>8.1.2021</a:t>
            </a:fld>
            <a:endParaRPr lang="sl-SI" dirty="0"/>
          </a:p>
        </p:txBody>
      </p:sp>
      <p:sp>
        <p:nvSpPr>
          <p:cNvPr id="8" name="Označba mesta za nogo 7"/>
          <p:cNvSpPr>
            <a:spLocks noGrp="1"/>
          </p:cNvSpPr>
          <p:nvPr>
            <p:ph type="ftr" sz="quarter" idx="11"/>
          </p:nvPr>
        </p:nvSpPr>
        <p:spPr/>
        <p:txBody>
          <a:bodyPr rtlCol="0"/>
          <a:lstStyle/>
          <a:p>
            <a:pPr rtl="0"/>
            <a:endParaRPr lang="sl-SI" noProof="0" dirty="0"/>
          </a:p>
        </p:txBody>
      </p:sp>
      <p:sp>
        <p:nvSpPr>
          <p:cNvPr id="9" name="Označba mesta za številko diapozitiva 8"/>
          <p:cNvSpPr>
            <a:spLocks noGrp="1"/>
          </p:cNvSpPr>
          <p:nvPr>
            <p:ph type="sldNum" sz="quarter" idx="12"/>
          </p:nvPr>
        </p:nvSpPr>
        <p:spPr/>
        <p:txBody>
          <a:bodyPr rtlCol="0"/>
          <a:lstStyle>
            <a:lvl1pPr algn="r">
              <a:defRPr/>
            </a:lvl1pPr>
          </a:lstStyle>
          <a:p>
            <a:fld id="{0FF54DE5-C571-48E8-A5BC-B369434E2F44}" type="slidenum">
              <a:rPr lang="sl-SI" smtClean="0"/>
              <a:pPr/>
              <a:t>‹#›</a:t>
            </a:fld>
            <a:endParaRPr lang="sl-SI"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noProof="0" smtClean="0"/>
              <a:t>Kliknite, če želite urediti slog naslova matrice</a:t>
            </a:r>
            <a:endParaRPr lang="sl-SI" noProof="0" dirty="0"/>
          </a:p>
        </p:txBody>
      </p:sp>
      <p:sp>
        <p:nvSpPr>
          <p:cNvPr id="3" name="Označba mesta datuma 2"/>
          <p:cNvSpPr>
            <a:spLocks noGrp="1"/>
          </p:cNvSpPr>
          <p:nvPr>
            <p:ph type="dt" sz="half" idx="10"/>
          </p:nvPr>
        </p:nvSpPr>
        <p:spPr/>
        <p:txBody>
          <a:bodyPr rtlCol="0"/>
          <a:lstStyle>
            <a:lvl1pPr>
              <a:defRPr/>
            </a:lvl1pPr>
          </a:lstStyle>
          <a:p>
            <a:fld id="{88CDFF61-906D-4712-8F32-320E8712CF79}" type="datetime1">
              <a:rPr lang="sl-SI" smtClean="0"/>
              <a:pPr/>
              <a:t>8.1.2021</a:t>
            </a:fld>
            <a:endParaRPr lang="sl-SI" dirty="0"/>
          </a:p>
        </p:txBody>
      </p:sp>
      <p:sp>
        <p:nvSpPr>
          <p:cNvPr id="4" name="Označba mesta noge 3"/>
          <p:cNvSpPr>
            <a:spLocks noGrp="1"/>
          </p:cNvSpPr>
          <p:nvPr>
            <p:ph type="ftr" sz="quarter" idx="11"/>
          </p:nvPr>
        </p:nvSpPr>
        <p:spPr/>
        <p:txBody>
          <a:bodyPr rtlCol="0"/>
          <a:lstStyle/>
          <a:p>
            <a:pPr rtl="0"/>
            <a:endParaRPr lang="sl-SI" noProof="0" dirty="0"/>
          </a:p>
        </p:txBody>
      </p:sp>
      <p:sp>
        <p:nvSpPr>
          <p:cNvPr id="5" name="Označba mesta za številko diapozitiva 4"/>
          <p:cNvSpPr>
            <a:spLocks noGrp="1"/>
          </p:cNvSpPr>
          <p:nvPr>
            <p:ph type="sldNum" sz="quarter" idx="12"/>
          </p:nvPr>
        </p:nvSpPr>
        <p:spPr/>
        <p:txBody>
          <a:bodyPr rtlCol="0"/>
          <a:lstStyle>
            <a:lvl1pPr algn="r">
              <a:defRPr/>
            </a:lvl1pPr>
          </a:lstStyle>
          <a:p>
            <a:fld id="{0FF54DE5-C571-48E8-A5BC-B369434E2F44}" type="slidenum">
              <a:rPr lang="sl-SI" smtClean="0"/>
              <a:pPr/>
              <a:t>‹#›</a:t>
            </a:fld>
            <a:endParaRPr lang="sl-SI"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2" name="Označba mesta za datum 1"/>
          <p:cNvSpPr>
            <a:spLocks noGrp="1"/>
          </p:cNvSpPr>
          <p:nvPr>
            <p:ph type="dt" sz="half" idx="10"/>
          </p:nvPr>
        </p:nvSpPr>
        <p:spPr/>
        <p:txBody>
          <a:bodyPr rtlCol="0"/>
          <a:lstStyle>
            <a:lvl1pPr>
              <a:defRPr/>
            </a:lvl1pPr>
          </a:lstStyle>
          <a:p>
            <a:fld id="{B96AB967-2EE0-455B-86AF-5510F510F65D}" type="datetime1">
              <a:rPr lang="sl-SI" smtClean="0"/>
              <a:pPr/>
              <a:t>8.1.2021</a:t>
            </a:fld>
            <a:endParaRPr lang="sl-SI" dirty="0"/>
          </a:p>
        </p:txBody>
      </p:sp>
      <p:sp>
        <p:nvSpPr>
          <p:cNvPr id="3" name="Označba mesta za nogo 2"/>
          <p:cNvSpPr>
            <a:spLocks noGrp="1"/>
          </p:cNvSpPr>
          <p:nvPr>
            <p:ph type="ftr" sz="quarter" idx="11"/>
          </p:nvPr>
        </p:nvSpPr>
        <p:spPr/>
        <p:txBody>
          <a:bodyPr rtlCol="0"/>
          <a:lstStyle/>
          <a:p>
            <a:pPr rtl="0"/>
            <a:endParaRPr lang="sl-SI" noProof="0" dirty="0"/>
          </a:p>
        </p:txBody>
      </p:sp>
      <p:sp>
        <p:nvSpPr>
          <p:cNvPr id="4" name="Označba mesta za številko diapozitiva 3"/>
          <p:cNvSpPr>
            <a:spLocks noGrp="1"/>
          </p:cNvSpPr>
          <p:nvPr>
            <p:ph type="sldNum" sz="quarter" idx="12"/>
          </p:nvPr>
        </p:nvSpPr>
        <p:spPr/>
        <p:txBody>
          <a:bodyPr rtlCol="0"/>
          <a:lstStyle/>
          <a:p>
            <a:pPr algn="r"/>
            <a:fld id="{0FF54DE5-C571-48E8-A5BC-B369434E2F44}" type="slidenum">
              <a:rPr lang="sl-SI" smtClean="0"/>
              <a:pPr algn="r"/>
              <a:t>‹#›</a:t>
            </a:fld>
            <a:endParaRPr lang="sl-SI"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nchor="b"/>
          <a:lstStyle>
            <a:lvl1pPr algn="l" rtl="0">
              <a:defRPr sz="3200"/>
            </a:lvl1pPr>
          </a:lstStyle>
          <a:p>
            <a:pPr rtl="0"/>
            <a:r>
              <a:rPr lang="sl-SI" noProof="0" smtClean="0"/>
              <a:t>Kliknite, če želite urediti slog naslova matrice</a:t>
            </a:r>
            <a:endParaRPr lang="sl-SI" noProof="0" dirty="0"/>
          </a:p>
        </p:txBody>
      </p:sp>
      <p:sp>
        <p:nvSpPr>
          <p:cNvPr id="3" name="Označba mesta za vsebino 2"/>
          <p:cNvSpPr>
            <a:spLocks noGrp="1"/>
          </p:cNvSpPr>
          <p:nvPr>
            <p:ph idx="1"/>
          </p:nvPr>
        </p:nvSpPr>
        <p:spPr>
          <a:xfrm>
            <a:off x="5641849" y="1600200"/>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sl-SI" noProof="0" smtClean="0"/>
              <a:t>Kliknite, če želite urediti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4" name="Označba mesta besedila 3"/>
          <p:cNvSpPr>
            <a:spLocks noGrp="1"/>
          </p:cNvSpPr>
          <p:nvPr>
            <p:ph type="body" sz="half" idx="2"/>
          </p:nvPr>
        </p:nvSpPr>
        <p:spPr>
          <a:xfrm>
            <a:off x="1104899"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noProof="0" smtClean="0"/>
              <a:t>Kliknite, če želite urediti sloge besedila matrice</a:t>
            </a:r>
          </a:p>
        </p:txBody>
      </p:sp>
      <p:sp>
        <p:nvSpPr>
          <p:cNvPr id="5" name="Označba mesta za datum 4"/>
          <p:cNvSpPr>
            <a:spLocks noGrp="1"/>
          </p:cNvSpPr>
          <p:nvPr>
            <p:ph type="dt" sz="half" idx="10"/>
          </p:nvPr>
        </p:nvSpPr>
        <p:spPr/>
        <p:txBody>
          <a:bodyPr rtlCol="0"/>
          <a:lstStyle>
            <a:lvl1pPr>
              <a:defRPr/>
            </a:lvl1pPr>
          </a:lstStyle>
          <a:p>
            <a:fld id="{95FA449D-D37C-4EF4-8E48-F5D6D1ECECBF}" type="datetime1">
              <a:rPr lang="sl-SI" smtClean="0"/>
              <a:pPr/>
              <a:t>8.1.2021</a:t>
            </a:fld>
            <a:endParaRPr lang="sl-SI" dirty="0"/>
          </a:p>
        </p:txBody>
      </p:sp>
      <p:sp>
        <p:nvSpPr>
          <p:cNvPr id="6" name="Označba mesta noge 5"/>
          <p:cNvSpPr>
            <a:spLocks noGrp="1"/>
          </p:cNvSpPr>
          <p:nvPr>
            <p:ph type="ftr" sz="quarter" idx="11"/>
          </p:nvPr>
        </p:nvSpPr>
        <p:spPr/>
        <p:txBody>
          <a:bodyPr rtlCol="0"/>
          <a:lstStyle/>
          <a:p>
            <a:pPr rtl="0"/>
            <a:endParaRPr lang="sl-SI" noProof="0" dirty="0"/>
          </a:p>
        </p:txBody>
      </p:sp>
      <p:sp>
        <p:nvSpPr>
          <p:cNvPr id="7" name="Označba mesta številke diapozitiva 6"/>
          <p:cNvSpPr>
            <a:spLocks noGrp="1"/>
          </p:cNvSpPr>
          <p:nvPr>
            <p:ph type="sldNum" sz="quarter" idx="12"/>
          </p:nvPr>
        </p:nvSpPr>
        <p:spPr/>
        <p:txBody>
          <a:bodyPr rtlCol="0"/>
          <a:lstStyle/>
          <a:p>
            <a:pPr algn="r"/>
            <a:fld id="{0FF54DE5-C571-48E8-A5BC-B369434E2F44}" type="slidenum">
              <a:rPr lang="sl-SI" smtClean="0"/>
              <a:pPr algn="r"/>
              <a:t>‹#›</a:t>
            </a:fld>
            <a:endParaRPr lang="sl-SI"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Označba mesta za naslov 1"/>
          <p:cNvSpPr>
            <a:spLocks noGrp="1"/>
          </p:cNvSpPr>
          <p:nvPr>
            <p:ph type="title"/>
          </p:nvPr>
        </p:nvSpPr>
        <p:spPr>
          <a:xfrm>
            <a:off x="1104899" y="76201"/>
            <a:ext cx="9980683" cy="1096962"/>
          </a:xfrm>
          <a:prstGeom prst="rect">
            <a:avLst/>
          </a:prstGeom>
        </p:spPr>
        <p:txBody>
          <a:bodyPr vert="horz" lIns="0" tIns="45720" rIns="0" bIns="45720" rtlCol="0" anchor="b">
            <a:normAutofit/>
          </a:bodyPr>
          <a:lstStyle/>
          <a:p>
            <a:pPr rtl="0"/>
            <a:r>
              <a:rPr lang="sl-SI" noProof="0" dirty="0"/>
              <a:t>Uredite slog naslova matrice</a:t>
            </a:r>
          </a:p>
        </p:txBody>
      </p:sp>
      <p:sp>
        <p:nvSpPr>
          <p:cNvPr id="3" name="Označba mesta besedila 2"/>
          <p:cNvSpPr>
            <a:spLocks noGrp="1"/>
          </p:cNvSpPr>
          <p:nvPr>
            <p:ph type="body" idx="1"/>
          </p:nvPr>
        </p:nvSpPr>
        <p:spPr>
          <a:xfrm>
            <a:off x="1104900" y="1600200"/>
            <a:ext cx="9982201" cy="4572000"/>
          </a:xfrm>
          <a:prstGeom prst="rect">
            <a:avLst/>
          </a:prstGeom>
        </p:spPr>
        <p:txBody>
          <a:bodyPr vert="horz" lIns="0" tIns="45720" rIns="0" bIns="45720" rtlCol="0">
            <a:normAutofit/>
          </a:bodyPr>
          <a:lstStyle/>
          <a:p>
            <a:pPr lvl="0" rtl="0"/>
            <a:r>
              <a:rPr lang="sl-SI" noProof="0" dirty="0"/>
              <a:t>Uredite sloge besedila matrice</a:t>
            </a:r>
          </a:p>
          <a:p>
            <a:pPr lvl="1" rtl="0"/>
            <a:r>
              <a:rPr lang="sl-SI" noProof="0" dirty="0"/>
              <a:t>Druga raven</a:t>
            </a:r>
          </a:p>
          <a:p>
            <a:pPr lvl="2" rtl="0"/>
            <a:r>
              <a:rPr lang="sl-SI" noProof="0" dirty="0"/>
              <a:t>Tretja raven</a:t>
            </a:r>
          </a:p>
          <a:p>
            <a:pPr lvl="3" rtl="0"/>
            <a:r>
              <a:rPr lang="sl-SI" noProof="0" dirty="0"/>
              <a:t>Četrta raven</a:t>
            </a:r>
          </a:p>
          <a:p>
            <a:pPr lvl="4" rtl="0"/>
            <a:r>
              <a:rPr lang="sl-SI" noProof="0" dirty="0"/>
              <a:t>Peta raven</a:t>
            </a:r>
          </a:p>
          <a:p>
            <a:pPr lvl="5" rtl="0"/>
            <a:r>
              <a:rPr lang="sl-SI" noProof="0" dirty="0"/>
              <a:t>Šesta raven</a:t>
            </a:r>
          </a:p>
          <a:p>
            <a:pPr lvl="6" rtl="0"/>
            <a:r>
              <a:rPr lang="sl-SI" noProof="0" dirty="0"/>
              <a:t>Sedma raven</a:t>
            </a:r>
          </a:p>
          <a:p>
            <a:pPr lvl="7" rtl="0"/>
            <a:r>
              <a:rPr lang="sl-SI" noProof="0" dirty="0"/>
              <a:t>Osma raven</a:t>
            </a:r>
          </a:p>
          <a:p>
            <a:pPr lvl="8" rtl="0"/>
            <a:r>
              <a:rPr lang="sl-SI" noProof="0" dirty="0"/>
              <a:t>Deveta raven</a:t>
            </a:r>
          </a:p>
        </p:txBody>
      </p:sp>
      <p:sp>
        <p:nvSpPr>
          <p:cNvPr id="4" name="Označba mesta datuma 3"/>
          <p:cNvSpPr>
            <a:spLocks noGrp="1"/>
          </p:cNvSpPr>
          <p:nvPr>
            <p:ph type="dt" sz="half" idx="2"/>
          </p:nvPr>
        </p:nvSpPr>
        <p:spPr>
          <a:xfrm>
            <a:off x="1104901" y="6356352"/>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fld id="{786E4642-2872-41B3-838D-9B73A97AEEC7}" type="datetime1">
              <a:rPr lang="sl-SI" smtClean="0"/>
              <a:pPr/>
              <a:t>8.1.2021</a:t>
            </a:fld>
            <a:endParaRPr lang="sl-SI" dirty="0"/>
          </a:p>
        </p:txBody>
      </p:sp>
      <p:sp>
        <p:nvSpPr>
          <p:cNvPr id="5" name="Označba mesta noge 4"/>
          <p:cNvSpPr>
            <a:spLocks noGrp="1"/>
          </p:cNvSpPr>
          <p:nvPr>
            <p:ph type="ftr" sz="quarter" idx="3"/>
          </p:nvPr>
        </p:nvSpPr>
        <p:spPr>
          <a:xfrm>
            <a:off x="2934459" y="6356350"/>
            <a:ext cx="6323083"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sl-SI" noProof="0" dirty="0"/>
          </a:p>
        </p:txBody>
      </p:sp>
      <p:sp>
        <p:nvSpPr>
          <p:cNvPr id="6" name="Označba mesta številke diapozitiva 5"/>
          <p:cNvSpPr>
            <a:spLocks noGrp="1"/>
          </p:cNvSpPr>
          <p:nvPr>
            <p:ph type="sldNum" sz="quarter" idx="4"/>
          </p:nvPr>
        </p:nvSpPr>
        <p:spPr>
          <a:xfrm>
            <a:off x="9256782" y="6356352"/>
            <a:ext cx="1828800"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pPr algn="r"/>
            <a:fld id="{0FF54DE5-C571-48E8-A5BC-B369434E2F44}" type="slidenum">
              <a:rPr lang="sl-SI" smtClean="0"/>
              <a:pPr algn="r"/>
              <a:t>‹#›</a:t>
            </a:fld>
            <a:endParaRPr lang="sl-SI" dirty="0"/>
          </a:p>
        </p:txBody>
      </p:sp>
      <p:grpSp>
        <p:nvGrpSpPr>
          <p:cNvPr id="15" name="Skupina 14"/>
          <p:cNvGrpSpPr/>
          <p:nvPr/>
        </p:nvGrpSpPr>
        <p:grpSpPr>
          <a:xfrm>
            <a:off x="1103376" y="1219201"/>
            <a:ext cx="9985248" cy="84403"/>
            <a:chOff x="1073150" y="1219201"/>
            <a:chExt cx="10058400" cy="63125"/>
          </a:xfrm>
        </p:grpSpPr>
        <p:cxnSp>
          <p:nvCxnSpPr>
            <p:cNvPr id="13" name="Raven povezovalnik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Raven povezovalnik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s://www.youtube.com/watch?v=9XUxAS2ymIU&amp;ab_channel=RachaelMcConnell"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s://www.youtube.com/watch?v=DT1NJwEi6nw"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image" Target="../media/image33.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s://www.youtube.com/watch?v=54hoKbTWon4"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s://www.youtube.com/watch?v=owOcW6mjl6Y"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png"/><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s://www.youtube.com/watch?v=9E8Nm3hun0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hyperlink" Target="https://www.youtube.com/watch?v=3e_0H9ztaBU&amp;ab_channel=FrancGrobelsek" TargetMode="Externa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www.youtube.com/watch?v=bfTPg2WOxxo&amp;ab_channel=matyuk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hyperlink" Target="https://www.youtube.com/watch?v=0XViah7DJrM&amp;t=11s&amp;ab_channel=dancitub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6.jpeg"/><Relationship Id="rId4" Type="http://schemas.openxmlformats.org/officeDocument/2006/relationships/hyperlink" Target="https://www.youtube.com/watch?v=VvPFEvrpCW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s://www.youtube.com/watch?v=tCY5NFh4Cho&amp;ab_channel=mitjasa19"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TRJtvgXC8A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beika6qENYU" TargetMode="External"/><Relationship Id="rId2" Type="http://schemas.openxmlformats.org/officeDocument/2006/relationships/hyperlink" Target="https://sl.wikipedia.org/wiki/1940" TargetMode="External"/><Relationship Id="rId1" Type="http://schemas.openxmlformats.org/officeDocument/2006/relationships/slideLayout" Target="../slideLayouts/slideLayout9.xml"/><Relationship Id="rId5" Type="http://schemas.openxmlformats.org/officeDocument/2006/relationships/image" Target="../media/image6.jpeg"/><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youtube.com/watch?v=iSkJFs7myn0&amp;t=16s&amp;ab_channel=JackPierc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s://www.youtube.com/watch?v=A7L2JwrYDEE" TargetMode="Externa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s://www.youtube.com/watch?v=nMZToxfIUAk" TargetMode="Externa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s://www.youtube.com/watch?v=5wfp8EB179g" TargetMode="Externa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s://www.youtube.com/watch?v=AHY2UzOonig" TargetMode="Externa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s://www.youtube.com/watch?v=-V5-MQcTtCc" TargetMode="Externa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s://www.youtube.com/watch?v=KlsfM2BmsJU" TargetMode="Externa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U2iiPpcwfCA" TargetMode="External"/><Relationship Id="rId7" Type="http://schemas.openxmlformats.org/officeDocument/2006/relationships/hyperlink" Target="https://www.youtube.com/watch?v=0ZoSYsNADtY" TargetMode="External"/><Relationship Id="rId2" Type="http://schemas.openxmlformats.org/officeDocument/2006/relationships/hyperlink" Target="https://www.youtube.com/watch?v=e-QFj59PON4&amp;ab_channel=ilcon" TargetMode="External"/><Relationship Id="rId1" Type="http://schemas.openxmlformats.org/officeDocument/2006/relationships/slideLayout" Target="../slideLayouts/slideLayout9.xml"/><Relationship Id="rId6" Type="http://schemas.openxmlformats.org/officeDocument/2006/relationships/image" Target="../media/image6.jpeg"/><Relationship Id="rId5" Type="http://schemas.openxmlformats.org/officeDocument/2006/relationships/image" Target="../media/image63.jpeg"/><Relationship Id="rId4" Type="http://schemas.openxmlformats.org/officeDocument/2006/relationships/hyperlink" Target="https://www.youtube.com/watch?v=vWF1glZWQa8"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64.jpeg"/><Relationship Id="rId1" Type="http://schemas.openxmlformats.org/officeDocument/2006/relationships/slideLayout" Target="../slideLayouts/slideLayout9.xml"/><Relationship Id="rId5" Type="http://schemas.openxmlformats.org/officeDocument/2006/relationships/hyperlink" Target="https://www.youtube.com/watch?v=6oGEN7oS2z4" TargetMode="External"/><Relationship Id="rId4" Type="http://schemas.openxmlformats.org/officeDocument/2006/relationships/hyperlink" Target="https://www.youtube.com/watch?v=QpEfHVFilRc"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WLT55kPIFCo" TargetMode="External"/><Relationship Id="rId2" Type="http://schemas.openxmlformats.org/officeDocument/2006/relationships/hyperlink" Target="https://padlet.com/vilkourek/kulturnidan" TargetMode="External"/><Relationship Id="rId1" Type="http://schemas.openxmlformats.org/officeDocument/2006/relationships/slideLayout" Target="../slideLayouts/slideLayout2.xml"/><Relationship Id="rId5" Type="http://schemas.openxmlformats.org/officeDocument/2006/relationships/hyperlink" Target="https://www.youtube.com/watch?v=z69C2Jqp42Q" TargetMode="External"/><Relationship Id="rId4" Type="http://schemas.openxmlformats.org/officeDocument/2006/relationships/hyperlink" Target="https://www.youtube.com/watch?v=yKl4T5BnhO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A_kloG2Z7tU"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www.youtube.com/watch?v=7v5BCX6bkLQ"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Cf2WckMuVNU" TargetMode="External"/><Relationship Id="rId7" Type="http://schemas.openxmlformats.org/officeDocument/2006/relationships/hyperlink" Target="https://www.youtube.com/watch?v=WqGEeymMzQM" TargetMode="External"/><Relationship Id="rId2" Type="http://schemas.openxmlformats.org/officeDocument/2006/relationships/hyperlink" Target="https://www.youtube.com/watch?v=dWLhKS6q8Ck&amp;t=19s" TargetMode="External"/><Relationship Id="rId1" Type="http://schemas.openxmlformats.org/officeDocument/2006/relationships/slideLayout" Target="../slideLayouts/slideLayout2.xml"/><Relationship Id="rId6" Type="http://schemas.openxmlformats.org/officeDocument/2006/relationships/hyperlink" Target="https://www.youtube.com/watch?v=uYBce9Gsz7g" TargetMode="External"/><Relationship Id="rId5" Type="http://schemas.openxmlformats.org/officeDocument/2006/relationships/hyperlink" Target="https://www.youtube.com/watch?v=44fX60kIfgY" TargetMode="External"/><Relationship Id="rId4" Type="http://schemas.openxmlformats.org/officeDocument/2006/relationships/hyperlink" Target="https://www.youtube.com/watch?v=-vKzUMh8wn4"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mpjEyBKSfJQ" TargetMode="External"/><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hyperlink" Target="https://www.youtube.com/watch?v=BO0EkMKfgJI"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8SzltpkGz0M"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s://www.youtube.com/watch?v=uab29gVZQOY"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p:cNvSpPr txBox="1">
            <a:spLocks/>
          </p:cNvSpPr>
          <p:nvPr/>
        </p:nvSpPr>
        <p:spPr>
          <a:xfrm>
            <a:off x="1126156" y="72597"/>
            <a:ext cx="9942897" cy="955565"/>
          </a:xfrm>
          <a:prstGeom prst="rect">
            <a:avLst/>
          </a:prstGeom>
        </p:spPr>
        <p:txBody>
          <a:bodyPr vert="horz" lIns="0" tIns="45720" rIns="0" bIns="45720" rtlCol="0">
            <a:noAutofit/>
          </a:bodyPr>
          <a:lstStyle>
            <a:lvl1pPr marL="0" indent="0" algn="l" defTabSz="914400" rtl="0" eaLnBrk="1" latinLnBrk="0" hangingPunct="1">
              <a:lnSpc>
                <a:spcPct val="90000"/>
              </a:lnSpc>
              <a:spcBef>
                <a:spcPts val="0"/>
              </a:spcBef>
              <a:buFont typeface="Wingdings" panose="05000000000000000000" pitchFamily="2" charset="2"/>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9pPr>
          </a:lstStyle>
          <a:p>
            <a:pPr algn="ctr"/>
            <a:r>
              <a:rPr lang="sl-SI" sz="4800" b="1" dirty="0" smtClean="0">
                <a:solidFill>
                  <a:srgbClr val="FF0000"/>
                </a:solidFill>
                <a:latin typeface="Arial Black" panose="020B0A04020102020204" pitchFamily="34" charset="0"/>
              </a:rPr>
              <a:t>Osnovna šola BIZELJSKO</a:t>
            </a:r>
            <a:endParaRPr lang="sl-SI" sz="4800" b="1" dirty="0">
              <a:solidFill>
                <a:srgbClr val="FF0000"/>
              </a:solidFill>
              <a:latin typeface="Arial Black" panose="020B0A04020102020204" pitchFamily="34" charset="0"/>
            </a:endParaRPr>
          </a:p>
        </p:txBody>
      </p:sp>
      <p:sp>
        <p:nvSpPr>
          <p:cNvPr id="4" name="Podnaslov 2"/>
          <p:cNvSpPr txBox="1">
            <a:spLocks/>
          </p:cNvSpPr>
          <p:nvPr/>
        </p:nvSpPr>
        <p:spPr>
          <a:xfrm>
            <a:off x="1126157" y="747709"/>
            <a:ext cx="9942896" cy="385942"/>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None/>
            </a:pPr>
            <a:r>
              <a:rPr lang="sl-SI" sz="2800" b="1" dirty="0" smtClean="0">
                <a:latin typeface="Arial Black" panose="020B0A04020102020204" pitchFamily="34" charset="0"/>
              </a:rPr>
              <a:t>Kulturni dan                   Šolsko leto 2020/21</a:t>
            </a:r>
            <a:endParaRPr lang="sl-SI" sz="2800" b="1" dirty="0">
              <a:latin typeface="Arial Black" panose="020B0A04020102020204" pitchFamily="34" charset="0"/>
            </a:endParaRPr>
          </a:p>
        </p:txBody>
      </p:sp>
      <p:sp>
        <p:nvSpPr>
          <p:cNvPr id="6" name="Pravokotnik 5"/>
          <p:cNvSpPr/>
          <p:nvPr/>
        </p:nvSpPr>
        <p:spPr>
          <a:xfrm>
            <a:off x="163774" y="2233158"/>
            <a:ext cx="11914495" cy="1338828"/>
          </a:xfrm>
          <a:prstGeom prst="rect">
            <a:avLst/>
          </a:prstGeom>
        </p:spPr>
        <p:txBody>
          <a:bodyPr wrap="square">
            <a:spAutoFit/>
          </a:bodyPr>
          <a:lstStyle/>
          <a:p>
            <a:pPr>
              <a:lnSpc>
                <a:spcPct val="150000"/>
              </a:lnSpc>
              <a:spcAft>
                <a:spcPts val="800"/>
              </a:spcAft>
            </a:pPr>
            <a:r>
              <a:rPr lang="sl-SI" dirty="0">
                <a:latin typeface="Arial Narrow" panose="020B0606020202030204" pitchFamily="34" charset="0"/>
              </a:rPr>
              <a:t>Film je umetnost </a:t>
            </a:r>
            <a:r>
              <a:rPr lang="sl-SI" dirty="0" smtClean="0">
                <a:latin typeface="Arial Narrow" panose="020B0606020202030204" pitchFamily="34" charset="0"/>
              </a:rPr>
              <a:t>gibanja in predstavlja </a:t>
            </a:r>
            <a:r>
              <a:rPr lang="sl-SI" dirty="0">
                <a:latin typeface="Arial Narrow" panose="020B0606020202030204" pitchFamily="34" charset="0"/>
              </a:rPr>
              <a:t>področje </a:t>
            </a:r>
            <a:r>
              <a:rPr lang="sl-SI" b="1" dirty="0">
                <a:solidFill>
                  <a:srgbClr val="FF0000"/>
                </a:solidFill>
                <a:latin typeface="Arial Narrow" panose="020B0606020202030204" pitchFamily="34" charset="0"/>
              </a:rPr>
              <a:t>sedme </a:t>
            </a:r>
            <a:r>
              <a:rPr lang="sl-SI" b="1" dirty="0" smtClean="0">
                <a:solidFill>
                  <a:srgbClr val="FF0000"/>
                </a:solidFill>
                <a:latin typeface="Arial Narrow" panose="020B0606020202030204" pitchFamily="34" charset="0"/>
              </a:rPr>
              <a:t>umetnosti</a:t>
            </a:r>
            <a:r>
              <a:rPr lang="sl-SI" b="1" dirty="0">
                <a:solidFill>
                  <a:srgbClr val="FF0000"/>
                </a:solidFill>
                <a:latin typeface="Arial Narrow" panose="020B0606020202030204" pitchFamily="34" charset="0"/>
              </a:rPr>
              <a:t> </a:t>
            </a:r>
            <a:r>
              <a:rPr lang="sl-SI" dirty="0" smtClean="0">
                <a:latin typeface="Arial Narrow" panose="020B0606020202030204" pitchFamily="34" charset="0"/>
              </a:rPr>
              <a:t>ki je </a:t>
            </a:r>
            <a:r>
              <a:rPr lang="sl-SI" dirty="0">
                <a:latin typeface="Arial Narrow" panose="020B0606020202030204" pitchFamily="34" charset="0"/>
              </a:rPr>
              <a:t>eno od najbolj razširjenih </a:t>
            </a:r>
            <a:r>
              <a:rPr lang="sl-SI" dirty="0" smtClean="0">
                <a:latin typeface="Arial Narrow" panose="020B0606020202030204" pitchFamily="34" charset="0"/>
              </a:rPr>
              <a:t>oblik zabave. </a:t>
            </a:r>
            <a:r>
              <a:rPr lang="sl-SI" dirty="0" smtClean="0">
                <a:latin typeface="Arial Narrow" panose="020B0606020202030204" pitchFamily="34" charset="0"/>
                <a:cs typeface="Times New Roman" panose="02020603050405020304" pitchFamily="18" charset="0"/>
              </a:rPr>
              <a:t>Film</a:t>
            </a:r>
            <a:r>
              <a:rPr lang="sl-SI" dirty="0" smtClean="0">
                <a:latin typeface="Arial Narrow" panose="020B0606020202030204" pitchFamily="34" charset="0"/>
                <a:ea typeface="Times New Roman" panose="02020603050405020304" pitchFamily="18" charset="0"/>
                <a:cs typeface="Times New Roman" panose="02020603050405020304" pitchFamily="18" charset="0"/>
              </a:rPr>
              <a:t> </a:t>
            </a:r>
            <a:r>
              <a:rPr lang="sl-SI" dirty="0">
                <a:latin typeface="Arial Narrow" panose="020B0606020202030204" pitchFamily="34" charset="0"/>
                <a:ea typeface="Times New Roman" panose="02020603050405020304" pitchFamily="18" charset="0"/>
                <a:cs typeface="Times New Roman" panose="02020603050405020304" pitchFamily="18" charset="0"/>
              </a:rPr>
              <a:t>združuje</a:t>
            </a:r>
            <a:r>
              <a:rPr lang="sl-SI" dirty="0">
                <a:latin typeface="Arial Narrow" panose="020B0606020202030204" pitchFamily="34" charset="0"/>
                <a:ea typeface="Calibri" panose="020F0502020204030204" pitchFamily="34" charset="0"/>
                <a:cs typeface="Times New Roman" panose="02020603050405020304" pitchFamily="18" charset="0"/>
              </a:rPr>
              <a:t> več umetnosti: </a:t>
            </a:r>
            <a:r>
              <a:rPr lang="sl-SI" dirty="0" smtClean="0">
                <a:latin typeface="Arial Narrow" panose="020B0606020202030204" pitchFamily="34" charset="0"/>
                <a:ea typeface="Calibri" panose="020F0502020204030204" pitchFamily="34" charset="0"/>
                <a:cs typeface="Times New Roman" panose="02020603050405020304" pitchFamily="18" charset="0"/>
              </a:rPr>
              <a:t>literatura </a:t>
            </a:r>
            <a:r>
              <a:rPr lang="sl-SI" dirty="0">
                <a:latin typeface="Arial Narrow" panose="020B0606020202030204" pitchFamily="34" charset="0"/>
                <a:ea typeface="Calibri" panose="020F0502020204030204" pitchFamily="34" charset="0"/>
                <a:cs typeface="Times New Roman" panose="02020603050405020304" pitchFamily="18" charset="0"/>
              </a:rPr>
              <a:t>(scenarij), </a:t>
            </a:r>
            <a:r>
              <a:rPr lang="sl-SI" dirty="0" smtClean="0">
                <a:latin typeface="Arial Narrow" panose="020B0606020202030204" pitchFamily="34" charset="0"/>
                <a:ea typeface="Calibri" panose="020F0502020204030204" pitchFamily="34" charset="0"/>
                <a:cs typeface="Times New Roman" panose="02020603050405020304" pitchFamily="18" charset="0"/>
              </a:rPr>
              <a:t>gledališče </a:t>
            </a:r>
            <a:r>
              <a:rPr lang="sl-SI" dirty="0">
                <a:latin typeface="Arial Narrow" panose="020B0606020202030204" pitchFamily="34" charset="0"/>
                <a:ea typeface="Calibri" panose="020F0502020204030204" pitchFamily="34" charset="0"/>
                <a:cs typeface="Times New Roman" panose="02020603050405020304" pitchFamily="18" charset="0"/>
              </a:rPr>
              <a:t>(dramska igra), </a:t>
            </a:r>
            <a:r>
              <a:rPr lang="sl-SI" dirty="0" smtClean="0">
                <a:latin typeface="Arial Narrow" panose="020B0606020202030204" pitchFamily="34" charset="0"/>
                <a:ea typeface="Calibri" panose="020F0502020204030204" pitchFamily="34" charset="0"/>
                <a:cs typeface="Times New Roman" panose="02020603050405020304" pitchFamily="18" charset="0"/>
              </a:rPr>
              <a:t>glasba, </a:t>
            </a:r>
            <a:r>
              <a:rPr lang="sl-SI" dirty="0">
                <a:latin typeface="Arial Narrow" panose="020B0606020202030204" pitchFamily="34" charset="0"/>
                <a:ea typeface="Calibri" panose="020F0502020204030204" pitchFamily="34" charset="0"/>
                <a:cs typeface="Times New Roman" panose="02020603050405020304" pitchFamily="18" charset="0"/>
              </a:rPr>
              <a:t>scenografija, </a:t>
            </a:r>
            <a:r>
              <a:rPr lang="sl-SI" dirty="0" smtClean="0">
                <a:latin typeface="Arial Narrow" panose="020B0606020202030204" pitchFamily="34" charset="0"/>
                <a:ea typeface="Calibri" panose="020F0502020204030204" pitchFamily="34" charset="0"/>
                <a:cs typeface="Times New Roman" panose="02020603050405020304" pitchFamily="18" charset="0"/>
              </a:rPr>
              <a:t>barve, grafika, ples, šport, </a:t>
            </a:r>
            <a:r>
              <a:rPr lang="sl-SI" dirty="0" err="1" smtClean="0">
                <a:latin typeface="Arial Narrow" panose="020B0606020202030204" pitchFamily="34" charset="0"/>
                <a:ea typeface="Calibri" panose="020F0502020204030204" pitchFamily="34" charset="0"/>
                <a:cs typeface="Times New Roman" panose="02020603050405020304" pitchFamily="18" charset="0"/>
              </a:rPr>
              <a:t>kaskaderstvo</a:t>
            </a:r>
            <a:r>
              <a:rPr lang="sl-SI" dirty="0" smtClean="0">
                <a:latin typeface="Arial Narrow" panose="020B0606020202030204" pitchFamily="34" charset="0"/>
                <a:ea typeface="Calibri" panose="020F0502020204030204" pitchFamily="34" charset="0"/>
                <a:cs typeface="Times New Roman" panose="02020603050405020304" pitchFamily="18" charset="0"/>
              </a:rPr>
              <a:t>, fotografija, tehnika in še mnogo drugega. Tudi vse poklice na naši šoli bi lahko povezali s filmskimi poklici. </a:t>
            </a:r>
            <a:r>
              <a:rPr lang="sl-SI" u="sng" dirty="0" smtClean="0">
                <a:solidFill>
                  <a:srgbClr val="0070C0"/>
                </a:solidFill>
                <a:latin typeface="Arial Narrow" panose="020B0606020202030204" pitchFamily="34" charset="0"/>
                <a:ea typeface="Calibri" panose="020F0502020204030204" pitchFamily="34" charset="0"/>
                <a:cs typeface="Times New Roman" panose="02020603050405020304" pitchFamily="18" charset="0"/>
              </a:rPr>
              <a:t>Poveži imena delavcev naše šole s poklici. </a:t>
            </a:r>
            <a:r>
              <a:rPr lang="sl-SI" dirty="0" smtClean="0">
                <a:latin typeface="Arial Narrow" panose="020B0606020202030204" pitchFamily="34" charset="0"/>
                <a:ea typeface="Calibri" panose="020F0502020204030204" pitchFamily="34" charset="0"/>
                <a:cs typeface="Times New Roman" panose="02020603050405020304" pitchFamily="18" charset="0"/>
              </a:rPr>
              <a:t>S tabo smo danes:</a:t>
            </a:r>
            <a:endParaRPr lang="sl-SI" sz="14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7" name="Pravokotnik 6"/>
          <p:cNvSpPr/>
          <p:nvPr/>
        </p:nvSpPr>
        <p:spPr>
          <a:xfrm>
            <a:off x="212717" y="3416771"/>
            <a:ext cx="11791664" cy="3000821"/>
          </a:xfrm>
          <a:prstGeom prst="rect">
            <a:avLst/>
          </a:prstGeom>
        </p:spPr>
        <p:txBody>
          <a:bodyPr wrap="square">
            <a:spAutoFit/>
          </a:bodyPr>
          <a:lstStyle/>
          <a:p>
            <a:pPr>
              <a:lnSpc>
                <a:spcPct val="150000"/>
              </a:lnSpc>
              <a:spcAft>
                <a:spcPts val="800"/>
              </a:spcAft>
            </a:pPr>
            <a:r>
              <a:rPr lang="sl-SI" b="1" dirty="0" smtClean="0">
                <a:solidFill>
                  <a:srgbClr val="0070C0"/>
                </a:solidFill>
                <a:latin typeface="Tahoma" panose="020B0604030504040204" pitchFamily="34" charset="0"/>
                <a:ea typeface="Calibri" panose="020F0502020204030204" pitchFamily="34" charset="0"/>
                <a:cs typeface="Times New Roman" panose="02020603050405020304" pitchFamily="18" charset="0"/>
              </a:rPr>
              <a:t>_______ </a:t>
            </a:r>
            <a:r>
              <a:rPr lang="sl-SI" b="1" dirty="0">
                <a:solidFill>
                  <a:srgbClr val="FF0000"/>
                </a:solidFill>
                <a:latin typeface="Tahoma" panose="020B0604030504040204" pitchFamily="34" charset="0"/>
                <a:ea typeface="Calibri" panose="020F0502020204030204" pitchFamily="34" charset="0"/>
                <a:cs typeface="Times New Roman" panose="02020603050405020304" pitchFamily="18" charset="0"/>
              </a:rPr>
              <a:t>(direktorica, producentka in režiserka) </a:t>
            </a:r>
            <a:r>
              <a:rPr lang="sl-SI" b="1" dirty="0" smtClean="0">
                <a:solidFill>
                  <a:srgbClr val="0070C0"/>
                </a:solidFill>
                <a:latin typeface="Tahoma" panose="020B0604030504040204" pitchFamily="34" charset="0"/>
                <a:ea typeface="Calibri" panose="020F0502020204030204" pitchFamily="34" charset="0"/>
                <a:cs typeface="Times New Roman" panose="02020603050405020304" pitchFamily="18" charset="0"/>
              </a:rPr>
              <a:t>________ </a:t>
            </a:r>
            <a:r>
              <a:rPr lang="sl-SI" b="1" dirty="0" smtClean="0">
                <a:solidFill>
                  <a:srgbClr val="FF0000"/>
                </a:solidFill>
                <a:latin typeface="Tahoma" panose="020B0604030504040204" pitchFamily="34" charset="0"/>
                <a:ea typeface="Calibri" panose="020F0502020204030204" pitchFamily="34" charset="0"/>
                <a:cs typeface="Times New Roman" panose="02020603050405020304" pitchFamily="18" charset="0"/>
              </a:rPr>
              <a:t>(scenarij, dramska </a:t>
            </a:r>
            <a:r>
              <a:rPr lang="sl-SI" b="1" dirty="0">
                <a:solidFill>
                  <a:srgbClr val="FF0000"/>
                </a:solidFill>
                <a:latin typeface="Tahoma" panose="020B0604030504040204" pitchFamily="34" charset="0"/>
                <a:ea typeface="Calibri" panose="020F0502020204030204" pitchFamily="34" charset="0"/>
                <a:cs typeface="Times New Roman" panose="02020603050405020304" pitchFamily="18" charset="0"/>
              </a:rPr>
              <a:t>igra), </a:t>
            </a:r>
            <a:r>
              <a:rPr lang="sl-SI" b="1" dirty="0" smtClean="0">
                <a:solidFill>
                  <a:srgbClr val="0070C0"/>
                </a:solidFill>
                <a:latin typeface="Tahoma" panose="020B0604030504040204" pitchFamily="34" charset="0"/>
                <a:ea typeface="Calibri" panose="020F0502020204030204" pitchFamily="34" charset="0"/>
                <a:cs typeface="Times New Roman" panose="02020603050405020304" pitchFamily="18" charset="0"/>
              </a:rPr>
              <a:t>____________ </a:t>
            </a:r>
            <a:r>
              <a:rPr lang="sl-SI" b="1" dirty="0" smtClean="0">
                <a:solidFill>
                  <a:srgbClr val="FF0000"/>
                </a:solidFill>
                <a:latin typeface="Tahoma" panose="020B0604030504040204" pitchFamily="34" charset="0"/>
                <a:ea typeface="Calibri" panose="020F0502020204030204" pitchFamily="34" charset="0"/>
                <a:cs typeface="Times New Roman" panose="02020603050405020304" pitchFamily="18" charset="0"/>
              </a:rPr>
              <a:t>(glasba, glasbeni efekti </a:t>
            </a:r>
            <a:r>
              <a:rPr lang="sl-SI" b="1" dirty="0">
                <a:solidFill>
                  <a:srgbClr val="FF0000"/>
                </a:solidFill>
                <a:latin typeface="Tahoma" panose="020B0604030504040204" pitchFamily="34" charset="0"/>
                <a:ea typeface="Calibri" panose="020F0502020204030204" pitchFamily="34" charset="0"/>
                <a:cs typeface="Times New Roman" panose="02020603050405020304" pitchFamily="18" charset="0"/>
              </a:rPr>
              <a:t>in glasbena oprema), </a:t>
            </a:r>
            <a:r>
              <a:rPr lang="sl-SI" b="1" dirty="0" smtClean="0">
                <a:solidFill>
                  <a:srgbClr val="0070C0"/>
                </a:solidFill>
                <a:latin typeface="Tahoma" panose="020B0604030504040204" pitchFamily="34" charset="0"/>
                <a:ea typeface="Calibri" panose="020F0502020204030204" pitchFamily="34" charset="0"/>
                <a:cs typeface="Times New Roman" panose="02020603050405020304" pitchFamily="18" charset="0"/>
              </a:rPr>
              <a:t>_________ </a:t>
            </a:r>
            <a:r>
              <a:rPr lang="sl-SI" b="1" dirty="0" smtClean="0">
                <a:solidFill>
                  <a:srgbClr val="FF0000"/>
                </a:solidFill>
                <a:latin typeface="Tahoma" panose="020B0604030504040204" pitchFamily="34" charset="0"/>
                <a:ea typeface="Calibri" panose="020F0502020204030204" pitchFamily="34" charset="0"/>
                <a:cs typeface="Times New Roman" panose="02020603050405020304" pitchFamily="18" charset="0"/>
              </a:rPr>
              <a:t>(likovna oprema, </a:t>
            </a:r>
            <a:r>
              <a:rPr lang="sl-SI" b="1" dirty="0">
                <a:solidFill>
                  <a:srgbClr val="FF0000"/>
                </a:solidFill>
                <a:latin typeface="Tahoma" panose="020B0604030504040204" pitchFamily="34" charset="0"/>
                <a:ea typeface="Calibri" panose="020F0502020204030204" pitchFamily="34" charset="0"/>
                <a:cs typeface="Times New Roman" panose="02020603050405020304" pitchFamily="18" charset="0"/>
              </a:rPr>
              <a:t>scenografija, barve), </a:t>
            </a:r>
            <a:r>
              <a:rPr lang="sl-SI" b="1" dirty="0" smtClean="0">
                <a:solidFill>
                  <a:srgbClr val="0070C0"/>
                </a:solidFill>
                <a:latin typeface="Tahoma" panose="020B0604030504040204" pitchFamily="34" charset="0"/>
                <a:ea typeface="Calibri" panose="020F0502020204030204" pitchFamily="34" charset="0"/>
                <a:cs typeface="Times New Roman" panose="02020603050405020304" pitchFamily="18" charset="0"/>
              </a:rPr>
              <a:t>________ </a:t>
            </a:r>
            <a:r>
              <a:rPr lang="sl-SI" b="1" dirty="0" smtClean="0">
                <a:solidFill>
                  <a:srgbClr val="FF0000"/>
                </a:solidFill>
                <a:latin typeface="Tahoma" panose="020B0604030504040204" pitchFamily="34" charset="0"/>
                <a:ea typeface="Calibri" panose="020F0502020204030204" pitchFamily="34" charset="0"/>
                <a:cs typeface="Times New Roman" panose="02020603050405020304" pitchFamily="18" charset="0"/>
              </a:rPr>
              <a:t>(tehnika, filmski triki), </a:t>
            </a:r>
            <a:r>
              <a:rPr lang="sl-SI" b="1" dirty="0" smtClean="0">
                <a:solidFill>
                  <a:srgbClr val="0070C0"/>
                </a:solidFill>
                <a:latin typeface="Tahoma" panose="020B0604030504040204" pitchFamily="34" charset="0"/>
                <a:ea typeface="Calibri" panose="020F0502020204030204" pitchFamily="34" charset="0"/>
                <a:cs typeface="Times New Roman" panose="02020603050405020304" pitchFamily="18" charset="0"/>
              </a:rPr>
              <a:t>___________ </a:t>
            </a:r>
            <a:r>
              <a:rPr lang="sl-SI" b="1" dirty="0" smtClean="0">
                <a:solidFill>
                  <a:srgbClr val="FF0000"/>
                </a:solidFill>
                <a:latin typeface="Tahoma" panose="020B0604030504040204" pitchFamily="34" charset="0"/>
                <a:ea typeface="Calibri" panose="020F0502020204030204" pitchFamily="34" charset="0"/>
                <a:cs typeface="Times New Roman" panose="02020603050405020304" pitchFamily="18" charset="0"/>
              </a:rPr>
              <a:t>(računalniški triki in programiranje), </a:t>
            </a:r>
            <a:r>
              <a:rPr lang="sl-SI" b="1" dirty="0" smtClean="0">
                <a:solidFill>
                  <a:srgbClr val="0070C0"/>
                </a:solidFill>
                <a:latin typeface="Tahoma" panose="020B0604030504040204" pitchFamily="34" charset="0"/>
                <a:ea typeface="Calibri" panose="020F0502020204030204" pitchFamily="34" charset="0"/>
                <a:cs typeface="Times New Roman" panose="02020603050405020304" pitchFamily="18" charset="0"/>
              </a:rPr>
              <a:t>___________ </a:t>
            </a:r>
            <a:r>
              <a:rPr lang="sl-SI" b="1" dirty="0" smtClean="0">
                <a:solidFill>
                  <a:srgbClr val="FF0000"/>
                </a:solidFill>
                <a:latin typeface="Tahoma" panose="020B0604030504040204" pitchFamily="34" charset="0"/>
                <a:ea typeface="Calibri" panose="020F0502020204030204" pitchFamily="34" charset="0"/>
                <a:cs typeface="Times New Roman" panose="02020603050405020304" pitchFamily="18" charset="0"/>
              </a:rPr>
              <a:t>(gibanje, koreografija in </a:t>
            </a:r>
            <a:r>
              <a:rPr lang="sl-SI" b="1" dirty="0" err="1" smtClean="0">
                <a:solidFill>
                  <a:srgbClr val="FF0000"/>
                </a:solidFill>
                <a:latin typeface="Tahoma" panose="020B0604030504040204" pitchFamily="34" charset="0"/>
                <a:ea typeface="Calibri" panose="020F0502020204030204" pitchFamily="34" charset="0"/>
                <a:cs typeface="Times New Roman" panose="02020603050405020304" pitchFamily="18" charset="0"/>
              </a:rPr>
              <a:t>kaskaderstvo</a:t>
            </a:r>
            <a:r>
              <a:rPr lang="sl-SI" b="1" dirty="0" smtClean="0">
                <a:solidFill>
                  <a:srgbClr val="FF0000"/>
                </a:solidFill>
                <a:latin typeface="Tahoma" panose="020B0604030504040204" pitchFamily="34" charset="0"/>
                <a:ea typeface="Calibri" panose="020F0502020204030204" pitchFamily="34" charset="0"/>
                <a:cs typeface="Times New Roman" panose="02020603050405020304" pitchFamily="18" charset="0"/>
              </a:rPr>
              <a:t>), </a:t>
            </a:r>
            <a:r>
              <a:rPr lang="sl-SI" b="1" dirty="0" smtClean="0">
                <a:solidFill>
                  <a:srgbClr val="0070C0"/>
                </a:solidFill>
                <a:latin typeface="Tahoma" panose="020B0604030504040204" pitchFamily="34" charset="0"/>
                <a:ea typeface="Calibri" panose="020F0502020204030204" pitchFamily="34" charset="0"/>
                <a:cs typeface="Times New Roman" panose="02020603050405020304" pitchFamily="18" charset="0"/>
              </a:rPr>
              <a:t>________</a:t>
            </a:r>
            <a:r>
              <a:rPr lang="sl-SI" b="1" dirty="0" smtClean="0">
                <a:solidFill>
                  <a:srgbClr val="FF0000"/>
                </a:solidFill>
                <a:latin typeface="Tahoma" panose="020B0604030504040204" pitchFamily="34" charset="0"/>
                <a:ea typeface="Calibri" panose="020F0502020204030204" pitchFamily="34" charset="0"/>
                <a:cs typeface="Times New Roman" panose="02020603050405020304" pitchFamily="18" charset="0"/>
              </a:rPr>
              <a:t> </a:t>
            </a:r>
            <a:r>
              <a:rPr lang="sl-SI" b="1" dirty="0">
                <a:solidFill>
                  <a:srgbClr val="FF0000"/>
                </a:solidFill>
                <a:latin typeface="Tahoma" panose="020B0604030504040204" pitchFamily="34" charset="0"/>
                <a:ea typeface="Calibri" panose="020F0502020204030204" pitchFamily="34" charset="0"/>
                <a:cs typeface="Times New Roman" panose="02020603050405020304" pitchFamily="18" charset="0"/>
              </a:rPr>
              <a:t>(</a:t>
            </a:r>
            <a:r>
              <a:rPr lang="sl-SI" b="1" dirty="0" smtClean="0">
                <a:solidFill>
                  <a:srgbClr val="FF0000"/>
                </a:solidFill>
                <a:latin typeface="Tahoma" panose="020B0604030504040204" pitchFamily="34" charset="0"/>
                <a:ea typeface="Calibri" panose="020F0502020204030204" pitchFamily="34" charset="0"/>
                <a:cs typeface="Times New Roman" panose="02020603050405020304" pitchFamily="18" charset="0"/>
              </a:rPr>
              <a:t>angleščina, snemanje), </a:t>
            </a:r>
            <a:r>
              <a:rPr lang="sl-SI" b="1" dirty="0" smtClean="0">
                <a:solidFill>
                  <a:srgbClr val="0070C0"/>
                </a:solidFill>
                <a:latin typeface="Tahoma" panose="020B0604030504040204" pitchFamily="34" charset="0"/>
                <a:ea typeface="Calibri" panose="020F0502020204030204" pitchFamily="34" charset="0"/>
                <a:cs typeface="Times New Roman" panose="02020603050405020304" pitchFamily="18" charset="0"/>
              </a:rPr>
              <a:t>__________</a:t>
            </a:r>
            <a:r>
              <a:rPr lang="sl-SI" b="1" dirty="0" smtClean="0">
                <a:solidFill>
                  <a:srgbClr val="FF0000"/>
                </a:solidFill>
                <a:latin typeface="Tahoma" panose="020B0604030504040204" pitchFamily="34" charset="0"/>
                <a:ea typeface="Calibri" panose="020F0502020204030204" pitchFamily="34" charset="0"/>
                <a:cs typeface="Times New Roman" panose="02020603050405020304" pitchFamily="18" charset="0"/>
              </a:rPr>
              <a:t> (tuji jeziki), </a:t>
            </a:r>
            <a:r>
              <a:rPr lang="sl-SI" b="1" dirty="0" smtClean="0">
                <a:solidFill>
                  <a:srgbClr val="0070C0"/>
                </a:solidFill>
                <a:latin typeface="Tahoma" panose="020B0604030504040204" pitchFamily="34" charset="0"/>
                <a:ea typeface="Calibri" panose="020F0502020204030204" pitchFamily="34" charset="0"/>
                <a:cs typeface="Times New Roman" panose="02020603050405020304" pitchFamily="18" charset="0"/>
              </a:rPr>
              <a:t>___________ </a:t>
            </a:r>
            <a:r>
              <a:rPr lang="sl-SI" b="1" dirty="0" smtClean="0">
                <a:solidFill>
                  <a:srgbClr val="FF0000"/>
                </a:solidFill>
                <a:latin typeface="Tahoma" panose="020B0604030504040204" pitchFamily="34" charset="0"/>
                <a:ea typeface="Calibri" panose="020F0502020204030204" pitchFamily="34" charset="0"/>
                <a:cs typeface="Times New Roman" panose="02020603050405020304" pitchFamily="18" charset="0"/>
              </a:rPr>
              <a:t>(narava in </a:t>
            </a:r>
            <a:r>
              <a:rPr lang="sl-SI" b="1" dirty="0" err="1" smtClean="0">
                <a:solidFill>
                  <a:srgbClr val="FF0000"/>
                </a:solidFill>
                <a:latin typeface="Tahoma" panose="020B0604030504040204" pitchFamily="34" charset="0"/>
                <a:ea typeface="Calibri" panose="020F0502020204030204" pitchFamily="34" charset="0"/>
                <a:cs typeface="Times New Roman" panose="02020603050405020304" pitchFamily="18" charset="0"/>
              </a:rPr>
              <a:t>casting</a:t>
            </a:r>
            <a:r>
              <a:rPr lang="sl-SI" b="1" dirty="0" smtClean="0">
                <a:solidFill>
                  <a:srgbClr val="FF0000"/>
                </a:solidFill>
                <a:latin typeface="Tahoma" panose="020B0604030504040204" pitchFamily="34" charset="0"/>
                <a:ea typeface="Calibri" panose="020F0502020204030204" pitchFamily="34" charset="0"/>
                <a:cs typeface="Times New Roman" panose="02020603050405020304" pitchFamily="18" charset="0"/>
              </a:rPr>
              <a:t> kjer se snema)</a:t>
            </a:r>
            <a:r>
              <a:rPr lang="sl-SI" b="1" dirty="0" smtClean="0">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 </a:t>
            </a:r>
            <a:r>
              <a:rPr lang="sl-SI" b="1" dirty="0" smtClean="0">
                <a:solidFill>
                  <a:srgbClr val="0070C0"/>
                </a:solidFill>
                <a:latin typeface="Tahoma" panose="020B0604030504040204" pitchFamily="34" charset="0"/>
                <a:ea typeface="Calibri" panose="020F0502020204030204" pitchFamily="34" charset="0"/>
                <a:cs typeface="Times New Roman" panose="02020603050405020304" pitchFamily="18" charset="0"/>
              </a:rPr>
              <a:t>___________</a:t>
            </a:r>
            <a:r>
              <a:rPr lang="sl-SI" b="1" dirty="0" smtClean="0">
                <a:solidFill>
                  <a:srgbClr val="0070C0"/>
                </a:solidFill>
                <a:effectLst/>
                <a:latin typeface="Tahoma" panose="020B0604030504040204" pitchFamily="34" charset="0"/>
                <a:ea typeface="Calibri" panose="020F0502020204030204" pitchFamily="34" charset="0"/>
                <a:cs typeface="Times New Roman" panose="02020603050405020304" pitchFamily="18" charset="0"/>
              </a:rPr>
              <a:t> </a:t>
            </a:r>
            <a:r>
              <a:rPr lang="sl-SI" b="1" dirty="0" smtClean="0">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(računovodstvo, naložbe in finance), </a:t>
            </a:r>
            <a:r>
              <a:rPr lang="sl-SI" b="1" dirty="0" smtClean="0">
                <a:solidFill>
                  <a:srgbClr val="0070C0"/>
                </a:solidFill>
                <a:latin typeface="Tahoma" panose="020B0604030504040204" pitchFamily="34" charset="0"/>
                <a:ea typeface="Calibri" panose="020F0502020204030204" pitchFamily="34" charset="0"/>
                <a:cs typeface="Times New Roman" panose="02020603050405020304" pitchFamily="18" charset="0"/>
              </a:rPr>
              <a:t>_________</a:t>
            </a:r>
            <a:r>
              <a:rPr lang="sl-SI" b="1" dirty="0" smtClean="0">
                <a:solidFill>
                  <a:srgbClr val="0070C0"/>
                </a:solidFill>
                <a:effectLst/>
                <a:latin typeface="Tahoma" panose="020B0604030504040204" pitchFamily="34" charset="0"/>
                <a:ea typeface="Calibri" panose="020F0502020204030204" pitchFamily="34" charset="0"/>
                <a:cs typeface="Times New Roman" panose="02020603050405020304" pitchFamily="18" charset="0"/>
              </a:rPr>
              <a:t> </a:t>
            </a:r>
            <a:r>
              <a:rPr lang="sl-SI" b="1" dirty="0" smtClean="0">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(kostumografija in potopisne oddaje), </a:t>
            </a:r>
            <a:r>
              <a:rPr lang="sl-SI" b="1" dirty="0" smtClean="0">
                <a:solidFill>
                  <a:srgbClr val="0070C0"/>
                </a:solidFill>
                <a:latin typeface="Tahoma" panose="020B0604030504040204" pitchFamily="34" charset="0"/>
                <a:ea typeface="Calibri" panose="020F0502020204030204" pitchFamily="34" charset="0"/>
                <a:cs typeface="Times New Roman" panose="02020603050405020304" pitchFamily="18" charset="0"/>
              </a:rPr>
              <a:t>_________</a:t>
            </a:r>
            <a:r>
              <a:rPr lang="sl-SI" b="1" dirty="0" smtClean="0">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 (svetovanje, mediacija in </a:t>
            </a:r>
            <a:r>
              <a:rPr lang="sl-SI" b="1" dirty="0" err="1" smtClean="0">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consulting</a:t>
            </a:r>
            <a:r>
              <a:rPr lang="sl-SI" b="1" dirty="0" smtClean="0">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 </a:t>
            </a:r>
            <a:r>
              <a:rPr lang="sl-SI" b="1" dirty="0" smtClean="0">
                <a:solidFill>
                  <a:srgbClr val="0070C0"/>
                </a:solidFill>
                <a:effectLst/>
                <a:latin typeface="Tahoma" panose="020B0604030504040204" pitchFamily="34" charset="0"/>
                <a:ea typeface="Calibri" panose="020F0502020204030204" pitchFamily="34" charset="0"/>
                <a:cs typeface="Times New Roman" panose="02020603050405020304" pitchFamily="18" charset="0"/>
              </a:rPr>
              <a:t>________ _______ ______ _______ _______</a:t>
            </a:r>
            <a:r>
              <a:rPr lang="sl-SI" b="1" dirty="0" smtClean="0">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 (tehnični delavci, maske, frizerji, izdelava scen, triki). </a:t>
            </a:r>
            <a:endParaRPr lang="sl-SI" b="1"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Pravokotnik 7"/>
          <p:cNvSpPr/>
          <p:nvPr/>
        </p:nvSpPr>
        <p:spPr>
          <a:xfrm>
            <a:off x="124796" y="6256702"/>
            <a:ext cx="12067203" cy="461665"/>
          </a:xfrm>
          <a:prstGeom prst="rect">
            <a:avLst/>
          </a:prstGeom>
        </p:spPr>
        <p:txBody>
          <a:bodyPr wrap="square">
            <a:spAutoFit/>
          </a:bodyPr>
          <a:lstStyle/>
          <a:p>
            <a:pPr>
              <a:lnSpc>
                <a:spcPct val="150000"/>
              </a:lnSpc>
              <a:spcAft>
                <a:spcPts val="800"/>
              </a:spcAft>
            </a:pPr>
            <a:r>
              <a:rPr lang="sl-SI" sz="1600" b="1" dirty="0" smtClean="0">
                <a:solidFill>
                  <a:srgbClr val="009900"/>
                </a:solidFill>
                <a:effectLst/>
                <a:latin typeface="Arial Black" panose="020B0A04020102020204" pitchFamily="34" charset="0"/>
                <a:ea typeface="Calibri" panose="020F0502020204030204" pitchFamily="34" charset="0"/>
                <a:cs typeface="Times New Roman" panose="02020603050405020304" pitchFamily="18" charset="0"/>
              </a:rPr>
              <a:t>Vsi skupaj ti želimo lep in vsebinsko poln kulturni dan. Če želiš ob delu našo pomoč nam piši na e naslove.</a:t>
            </a:r>
            <a:endParaRPr lang="sl-SI" sz="1600" b="1" dirty="0">
              <a:solidFill>
                <a:srgbClr val="009900"/>
              </a:solidFill>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9" name="Picture 4" descr="Quilts and Thoughts… » Free filmstrip digi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0731"/>
            <a:ext cx="12192000" cy="996534"/>
          </a:xfrm>
          <a:prstGeom prst="rect">
            <a:avLst/>
          </a:prstGeom>
          <a:noFill/>
          <a:extLst>
            <a:ext uri="{909E8E84-426E-40DD-AFC4-6F175D3DCCD1}">
              <a14:hiddenFill xmlns:a14="http://schemas.microsoft.com/office/drawing/2010/main">
                <a:solidFill>
                  <a:srgbClr val="FFFFFF"/>
                </a:solidFill>
              </a14:hiddenFill>
            </a:ext>
          </a:extLst>
        </p:spPr>
      </p:pic>
      <p:sp>
        <p:nvSpPr>
          <p:cNvPr id="10" name="Naslov 1"/>
          <p:cNvSpPr txBox="1">
            <a:spLocks/>
          </p:cNvSpPr>
          <p:nvPr/>
        </p:nvSpPr>
        <p:spPr>
          <a:xfrm>
            <a:off x="2593073" y="1508108"/>
            <a:ext cx="7014951" cy="619858"/>
          </a:xfrm>
          <a:prstGeom prst="rect">
            <a:avLst/>
          </a:prstGeom>
          <a:solidFill>
            <a:schemeClr val="bg1"/>
          </a:solidFill>
        </p:spPr>
        <p:txBody>
          <a:bodyPr vert="horz" lIns="0" tIns="45720" rIns="0" bIns="45720" rtlCol="0" anchor="b">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sl-SI" sz="4000" b="1" dirty="0" smtClean="0">
                <a:solidFill>
                  <a:srgbClr val="00B050"/>
                </a:solidFill>
                <a:latin typeface="Arial Black" panose="020B0A04020102020204" pitchFamily="34" charset="0"/>
              </a:rPr>
              <a:t>MOČ  GLASBE  V  FILMU</a:t>
            </a:r>
            <a:endParaRPr lang="sl-SI" sz="4000" b="1" dirty="0">
              <a:solidFill>
                <a:srgbClr val="00B050"/>
              </a:solidFill>
              <a:latin typeface="Arial Black" panose="020B0A04020102020204" pitchFamily="34" charset="0"/>
            </a:endParaRPr>
          </a:p>
        </p:txBody>
      </p:sp>
      <p:sp>
        <p:nvSpPr>
          <p:cNvPr id="11" name="Ograda vsebine 8"/>
          <p:cNvSpPr txBox="1">
            <a:spLocks/>
          </p:cNvSpPr>
          <p:nvPr/>
        </p:nvSpPr>
        <p:spPr bwMode="auto">
          <a:xfrm>
            <a:off x="1195754" y="6592517"/>
            <a:ext cx="10996247" cy="3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a:buFontTx/>
              <a:buNone/>
              <a:defRPr/>
            </a:pPr>
            <a:r>
              <a:rPr lang="sl-SI" sz="1200" i="1" kern="0" dirty="0" smtClean="0">
                <a:latin typeface="Arial Narrow" panose="020B0606020202030204" pitchFamily="34" charset="0"/>
                <a:cs typeface="Arial" panose="020B0604020202020204" pitchFamily="34" charset="0"/>
              </a:rPr>
              <a:t>Po knjigi Mitje </a:t>
            </a:r>
            <a:r>
              <a:rPr lang="sl-SI" sz="1200" i="1" kern="0" dirty="0" err="1" smtClean="0">
                <a:latin typeface="Arial Narrow" panose="020B0606020202030204" pitchFamily="34" charset="0"/>
                <a:cs typeface="Arial" panose="020B0604020202020204" pitchFamily="34" charset="0"/>
              </a:rPr>
              <a:t>Reiichenberga</a:t>
            </a:r>
            <a:r>
              <a:rPr lang="sl-SI" sz="1200" i="1" kern="0" dirty="0" smtClean="0">
                <a:latin typeface="Arial Narrow" panose="020B0606020202030204" pitchFamily="34" charset="0"/>
                <a:cs typeface="Arial" panose="020B0604020202020204" pitchFamily="34" charset="0"/>
              </a:rPr>
              <a:t> z naslovom </a:t>
            </a:r>
            <a:r>
              <a:rPr lang="sl-SI" sz="1200" b="1" i="1" kern="0" dirty="0" smtClean="0">
                <a:latin typeface="Arial Narrow" panose="020B0606020202030204" pitchFamily="34" charset="0"/>
                <a:cs typeface="Arial" panose="020B0604020202020204" pitchFamily="34" charset="0"/>
              </a:rPr>
              <a:t>Filmska glasba </a:t>
            </a:r>
            <a:r>
              <a:rPr lang="sl-SI" sz="1200" i="1" kern="0" dirty="0" smtClean="0">
                <a:latin typeface="Arial Narrow" panose="020B0606020202030204" pitchFamily="34" charset="0"/>
                <a:cs typeface="Arial" panose="020B0604020202020204" pitchFamily="34" charset="0"/>
              </a:rPr>
              <a:t>(Mladinska knjiga, 2016) in po gradivu iz </a:t>
            </a:r>
            <a:r>
              <a:rPr lang="sl-SI" sz="1200" i="1" kern="0" dirty="0" err="1" smtClean="0">
                <a:latin typeface="Arial Narrow" panose="020B0606020202030204" pitchFamily="34" charset="0"/>
                <a:cs typeface="Arial" panose="020B0604020202020204" pitchFamily="34" charset="0"/>
              </a:rPr>
              <a:t>Sodelov</a:t>
            </a:r>
            <a:r>
              <a:rPr lang="sl-SI" sz="1200" i="1" kern="0" dirty="0" smtClean="0">
                <a:latin typeface="Arial Narrow" panose="020B0606020202030204" pitchFamily="34" charset="0"/>
                <a:cs typeface="Arial" panose="020B0604020202020204" pitchFamily="34" charset="0"/>
              </a:rPr>
              <a:t>@</a:t>
            </a:r>
            <a:r>
              <a:rPr lang="sl-SI" sz="1200" i="1" kern="0" dirty="0" err="1" smtClean="0">
                <a:latin typeface="Arial Narrow" panose="020B0606020202030204" pitchFamily="34" charset="0"/>
                <a:cs typeface="Arial" panose="020B0604020202020204" pitchFamily="34" charset="0"/>
              </a:rPr>
              <a:t>lnice</a:t>
            </a:r>
            <a:r>
              <a:rPr lang="sl-SI" sz="1200" i="1" kern="0" dirty="0" smtClean="0">
                <a:latin typeface="Arial Narrow" panose="020B0606020202030204" pitchFamily="34" charset="0"/>
                <a:cs typeface="Arial" panose="020B0604020202020204" pitchFamily="34" charset="0"/>
              </a:rPr>
              <a:t> M. Praček, P. Dolenc in A. Polh je gradivo pripravil </a:t>
            </a:r>
            <a:r>
              <a:rPr lang="sl-SI" sz="1200" b="1" i="1" kern="0" dirty="0" smtClean="0">
                <a:latin typeface="Arial Narrow" panose="020B0606020202030204" pitchFamily="34" charset="0"/>
                <a:cs typeface="Arial" panose="020B0604020202020204" pitchFamily="34" charset="0"/>
              </a:rPr>
              <a:t>Vilko Urek</a:t>
            </a:r>
            <a:endParaRPr lang="sl-SI" sz="1600" b="1" kern="0" dirty="0">
              <a:latin typeface="Arial Narrow" panose="020B0606020202030204" pitchFamily="34" charset="0"/>
              <a:cs typeface="Times New Roman" pitchFamily="18" charset="0"/>
            </a:endParaRPr>
          </a:p>
        </p:txBody>
      </p:sp>
    </p:spTree>
    <p:extLst>
      <p:ext uri="{BB962C8B-B14F-4D97-AF65-F5344CB8AC3E}">
        <p14:creationId xmlns:p14="http://schemas.microsoft.com/office/powerpoint/2010/main" val="373834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ovenska kinoteka: filmi ne zastarajo - Novice o filmu in filmskih zvezdah  - Slovenska kinoteka: filmi ne zastarajo - Si21 - prvi slovenski por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8" y="0"/>
            <a:ext cx="12335609"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6"/>
          <p:cNvSpPr>
            <a:spLocks noChangeArrowheads="1"/>
          </p:cNvSpPr>
          <p:nvPr/>
        </p:nvSpPr>
        <p:spPr bwMode="auto">
          <a:xfrm>
            <a:off x="993531" y="712642"/>
            <a:ext cx="9685582"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sl-SI" altLang="sl-SI" sz="7200" dirty="0">
                <a:solidFill>
                  <a:srgbClr val="FF0000"/>
                </a:solidFill>
                <a:latin typeface="Arial Black" panose="020B0A04020102020204" pitchFamily="34" charset="0"/>
              </a:rPr>
              <a:t>James </a:t>
            </a:r>
            <a:r>
              <a:rPr lang="sl-SI" altLang="sl-SI" sz="7200" dirty="0" err="1">
                <a:solidFill>
                  <a:srgbClr val="FF0000"/>
                </a:solidFill>
                <a:latin typeface="Arial Black" panose="020B0A04020102020204" pitchFamily="34" charset="0"/>
              </a:rPr>
              <a:t>Horner</a:t>
            </a:r>
            <a:r>
              <a:rPr lang="sl-SI" altLang="sl-SI" sz="7200" dirty="0">
                <a:solidFill>
                  <a:srgbClr val="FF0000"/>
                </a:solidFill>
                <a:latin typeface="Arial Black" panose="020B0A04020102020204" pitchFamily="34" charset="0"/>
              </a:rPr>
              <a:t> </a:t>
            </a:r>
            <a:r>
              <a:rPr lang="sl-SI" altLang="sl-SI" sz="7200" dirty="0">
                <a:solidFill>
                  <a:srgbClr val="FF0000"/>
                </a:solidFill>
                <a:latin typeface="+mj-lt"/>
              </a:rPr>
              <a:t/>
            </a:r>
            <a:br>
              <a:rPr lang="sl-SI" altLang="sl-SI" sz="7200" dirty="0">
                <a:solidFill>
                  <a:srgbClr val="FF0000"/>
                </a:solidFill>
                <a:latin typeface="+mj-lt"/>
              </a:rPr>
            </a:br>
            <a:r>
              <a:rPr lang="sl-SI" altLang="sl-SI" sz="16600" dirty="0" err="1" smtClean="0">
                <a:solidFill>
                  <a:srgbClr val="FFFF00"/>
                </a:solidFill>
                <a:latin typeface="Arial Black" panose="020B0A04020102020204" pitchFamily="34" charset="0"/>
              </a:rPr>
              <a:t>Titanic</a:t>
            </a:r>
            <a:r>
              <a:rPr lang="sl-SI" altLang="sl-SI" sz="16600" dirty="0">
                <a:solidFill>
                  <a:srgbClr val="FFFF00"/>
                </a:solidFill>
                <a:latin typeface="Arial Black" panose="020B0A04020102020204" pitchFamily="34" charset="0"/>
              </a:rPr>
              <a:t/>
            </a:r>
            <a:br>
              <a:rPr lang="sl-SI" altLang="sl-SI" sz="16600" dirty="0">
                <a:solidFill>
                  <a:srgbClr val="FFFF00"/>
                </a:solidFill>
                <a:latin typeface="Arial Black" panose="020B0A04020102020204" pitchFamily="34" charset="0"/>
              </a:rPr>
            </a:br>
            <a:r>
              <a:rPr lang="sl-SI" altLang="sl-SI" sz="2400" dirty="0">
                <a:solidFill>
                  <a:srgbClr val="FFFF00"/>
                </a:solidFill>
                <a:latin typeface="Arial Narrow" panose="020B0606020202030204" pitchFamily="34" charset="0"/>
                <a:hlinkClick r:id="rId4"/>
              </a:rPr>
              <a:t>https://</a:t>
            </a:r>
            <a:r>
              <a:rPr lang="sl-SI" altLang="sl-SI" sz="2400" dirty="0" smtClean="0">
                <a:solidFill>
                  <a:srgbClr val="FFFF00"/>
                </a:solidFill>
                <a:latin typeface="Arial Narrow" panose="020B0606020202030204" pitchFamily="34" charset="0"/>
                <a:hlinkClick r:id="rId4"/>
              </a:rPr>
              <a:t>www.youtube.com/watch?v=9XUxAS2ymIU&amp;ab_channel=RachaelMcConnell</a:t>
            </a:r>
            <a:r>
              <a:rPr lang="sl-SI" altLang="sl-SI" sz="2400" dirty="0" smtClean="0">
                <a:solidFill>
                  <a:srgbClr val="FFFF00"/>
                </a:solidFill>
                <a:latin typeface="Arial Narrow" panose="020B0606020202030204" pitchFamily="34" charset="0"/>
              </a:rPr>
              <a:t> </a:t>
            </a:r>
            <a:endParaRPr lang="sl-SI" altLang="sl-SI" sz="1100"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76504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Ennio Morricone's 25 Greatest Musical C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55" y="807917"/>
            <a:ext cx="5484693" cy="595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ENNIO MORRICONE: The Good, the Bad and the Ugly LP - TWO HEADED D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6407" y="4098663"/>
            <a:ext cx="1298290" cy="225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Amazon.com: Once Upon a Time in the West: Claudia Cardinale, Henry Fonda,  Jason Robards Jr., Charles Bronson, Gabriele Ferzetti, Paolo Stoppa, Woody  Strode, Jack Elam, Keenan Wynn, Frank Wolff, Sergio Leone, Fulv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4697" y="4085190"/>
            <a:ext cx="1293193" cy="227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avokotnik 8"/>
          <p:cNvSpPr/>
          <p:nvPr/>
        </p:nvSpPr>
        <p:spPr>
          <a:xfrm>
            <a:off x="5722656" y="793750"/>
            <a:ext cx="6369260" cy="1323975"/>
          </a:xfrm>
          <a:prstGeom prst="rect">
            <a:avLst/>
          </a:prstGeom>
          <a:solidFill>
            <a:schemeClr val="bg1">
              <a:lumMod val="85000"/>
            </a:schemeClr>
          </a:solidFill>
          <a:ln>
            <a:solidFill>
              <a:schemeClr val="accent1"/>
            </a:solidFill>
          </a:ln>
        </p:spPr>
        <p:txBody>
          <a:bodyPr wrap="square">
            <a:spAutoFit/>
          </a:bodyPr>
          <a:lstStyle/>
          <a:p>
            <a:pPr algn="ctr">
              <a:defRPr/>
            </a:pPr>
            <a:r>
              <a:rPr lang="sl-SI" sz="4000" dirty="0" err="1">
                <a:solidFill>
                  <a:srgbClr val="00CC00"/>
                </a:solidFill>
                <a:latin typeface="Arial Black" panose="020B0A04020102020204" pitchFamily="34" charset="0"/>
                <a:cs typeface="Arial" panose="020B0604020202020204" pitchFamily="34" charset="0"/>
              </a:rPr>
              <a:t>Ennio</a:t>
            </a:r>
            <a:r>
              <a:rPr lang="sl-SI" sz="4000" dirty="0">
                <a:solidFill>
                  <a:srgbClr val="00CC00"/>
                </a:solidFill>
                <a:latin typeface="Arial Black" panose="020B0A04020102020204" pitchFamily="34" charset="0"/>
                <a:cs typeface="Arial" panose="020B0604020202020204" pitchFamily="34" charset="0"/>
              </a:rPr>
              <a:t> </a:t>
            </a:r>
            <a:r>
              <a:rPr lang="sl-SI" sz="4000" dirty="0" err="1">
                <a:solidFill>
                  <a:srgbClr val="00CC00"/>
                </a:solidFill>
                <a:latin typeface="Arial Black" panose="020B0A04020102020204" pitchFamily="34" charset="0"/>
                <a:cs typeface="Arial" panose="020B0604020202020204" pitchFamily="34" charset="0"/>
              </a:rPr>
              <a:t>Morricone</a:t>
            </a:r>
            <a:r>
              <a:rPr lang="sl-SI" sz="4000" dirty="0">
                <a:solidFill>
                  <a:srgbClr val="00CC00"/>
                </a:solidFill>
                <a:latin typeface="Arial Black" panose="020B0A04020102020204" pitchFamily="34" charset="0"/>
                <a:cs typeface="Arial" panose="020B0604020202020204" pitchFamily="34" charset="0"/>
              </a:rPr>
              <a:t> </a:t>
            </a:r>
            <a:br>
              <a:rPr lang="sl-SI" sz="4000" dirty="0">
                <a:solidFill>
                  <a:srgbClr val="00CC00"/>
                </a:solidFill>
                <a:latin typeface="Arial Black" panose="020B0A04020102020204" pitchFamily="34" charset="0"/>
                <a:cs typeface="Arial" panose="020B0604020202020204" pitchFamily="34" charset="0"/>
              </a:rPr>
            </a:br>
            <a:r>
              <a:rPr lang="sl-SI" sz="4000" dirty="0">
                <a:cs typeface="Arial" panose="020B0604020202020204" pitchFamily="34" charset="0"/>
              </a:rPr>
              <a:t>(1928 – 2020)</a:t>
            </a:r>
            <a:endParaRPr lang="sl-SI" sz="2850" dirty="0">
              <a:cs typeface="Arial" panose="020B0604020202020204" pitchFamily="34" charset="0"/>
            </a:endParaRPr>
          </a:p>
        </p:txBody>
      </p:sp>
      <p:sp>
        <p:nvSpPr>
          <p:cNvPr id="10" name="Pravokotnik 9"/>
          <p:cNvSpPr>
            <a:spLocks noChangeArrowheads="1"/>
          </p:cNvSpPr>
          <p:nvPr/>
        </p:nvSpPr>
        <p:spPr bwMode="auto">
          <a:xfrm>
            <a:off x="5653090" y="2125296"/>
            <a:ext cx="6538910" cy="138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ts val="450"/>
              </a:spcBef>
            </a:pPr>
            <a:r>
              <a:rPr lang="sl-SI" altLang="sl-SI" sz="2400" b="0" dirty="0">
                <a:cs typeface="Arial" panose="020B0604020202020204" pitchFamily="34" charset="0"/>
              </a:rPr>
              <a:t>FILMI, za katere je napisal glasbo:</a:t>
            </a:r>
            <a:br>
              <a:rPr lang="sl-SI" altLang="sl-SI" sz="2400" b="0" dirty="0">
                <a:cs typeface="Arial" panose="020B0604020202020204" pitchFamily="34" charset="0"/>
              </a:rPr>
            </a:br>
            <a:r>
              <a:rPr lang="sl-SI" altLang="sl-SI" sz="2800" dirty="0">
                <a:solidFill>
                  <a:srgbClr val="00FF99"/>
                </a:solidFill>
                <a:cs typeface="Arial" panose="020B0604020202020204" pitchFamily="34" charset="0"/>
              </a:rPr>
              <a:t>Za pest dolarjev, </a:t>
            </a:r>
            <a:r>
              <a:rPr lang="sl-SI" altLang="sl-SI" sz="2800" b="0" dirty="0" smtClean="0">
                <a:solidFill>
                  <a:srgbClr val="00FF99"/>
                </a:solidFill>
                <a:cs typeface="Arial" panose="020B0604020202020204" pitchFamily="34" charset="0"/>
              </a:rPr>
              <a:t>Dober</a:t>
            </a:r>
            <a:r>
              <a:rPr lang="sl-SI" altLang="sl-SI" sz="2800" b="0" dirty="0">
                <a:solidFill>
                  <a:srgbClr val="00FF99"/>
                </a:solidFill>
                <a:cs typeface="Arial" panose="020B0604020202020204" pitchFamily="34" charset="0"/>
              </a:rPr>
              <a:t>, hudoben, </a:t>
            </a:r>
            <a:r>
              <a:rPr lang="sl-SI" altLang="sl-SI" sz="2800" b="0" dirty="0" smtClean="0">
                <a:solidFill>
                  <a:srgbClr val="00FF99"/>
                </a:solidFill>
                <a:cs typeface="Arial" panose="020B0604020202020204" pitchFamily="34" charset="0"/>
              </a:rPr>
              <a:t>grd, </a:t>
            </a:r>
          </a:p>
          <a:p>
            <a:pPr>
              <a:spcBef>
                <a:spcPts val="450"/>
              </a:spcBef>
            </a:pPr>
            <a:r>
              <a:rPr lang="sl-SI" altLang="sl-SI" sz="2800" dirty="0">
                <a:solidFill>
                  <a:srgbClr val="00FF99"/>
                </a:solidFill>
                <a:cs typeface="Arial" panose="020B0604020202020204" pitchFamily="34" charset="0"/>
              </a:rPr>
              <a:t>Bilo je nekoč na divjem </a:t>
            </a:r>
            <a:r>
              <a:rPr lang="sl-SI" altLang="sl-SI" sz="2800" dirty="0" smtClean="0">
                <a:solidFill>
                  <a:srgbClr val="00FF99"/>
                </a:solidFill>
                <a:cs typeface="Arial" panose="020B0604020202020204" pitchFamily="34" charset="0"/>
              </a:rPr>
              <a:t>zahodu …</a:t>
            </a:r>
            <a:endParaRPr lang="sl-SI" altLang="sl-SI" sz="2800" dirty="0">
              <a:solidFill>
                <a:srgbClr val="00FF99"/>
              </a:solidFill>
              <a:cs typeface="Arial" panose="020B0604020202020204" pitchFamily="34" charset="0"/>
            </a:endParaRPr>
          </a:p>
        </p:txBody>
      </p:sp>
      <p:pic>
        <p:nvPicPr>
          <p:cNvPr id="1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955" y="890178"/>
            <a:ext cx="1079500" cy="6477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0358" name="Picture 6" descr="Za pest dolarjev • Film • TvProfi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3864" y="4127868"/>
            <a:ext cx="1213751" cy="222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ChangeArrowheads="1"/>
          </p:cNvSpPr>
          <p:nvPr/>
        </p:nvSpPr>
        <p:spPr bwMode="auto">
          <a:xfrm>
            <a:off x="170383" y="75223"/>
            <a:ext cx="11921532" cy="647700"/>
          </a:xfrm>
          <a:prstGeom prst="rect">
            <a:avLst/>
          </a:prstGeom>
          <a:solidFill>
            <a:srgbClr val="3399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l-SI" altLang="sl-SI" sz="4800" dirty="0">
                <a:latin typeface="Arial Black" panose="020B0A04020102020204" pitchFamily="34" charset="0"/>
              </a:rPr>
              <a:t>Znani </a:t>
            </a:r>
            <a:r>
              <a:rPr lang="sl-SI" altLang="sl-SI" sz="4800" dirty="0" smtClean="0">
                <a:latin typeface="Arial Black" panose="020B0A04020102020204" pitchFamily="34" charset="0"/>
              </a:rPr>
              <a:t>skladatelj </a:t>
            </a:r>
            <a:r>
              <a:rPr lang="sl-SI" altLang="sl-SI" sz="4800" dirty="0">
                <a:latin typeface="Arial Black" panose="020B0A04020102020204" pitchFamily="34" charset="0"/>
              </a:rPr>
              <a:t>filmske </a:t>
            </a:r>
            <a:r>
              <a:rPr lang="sl-SI" altLang="sl-SI" sz="4800" dirty="0" smtClean="0">
                <a:latin typeface="Arial Black" panose="020B0A04020102020204" pitchFamily="34" charset="0"/>
              </a:rPr>
              <a:t>glasbe</a:t>
            </a:r>
            <a:endParaRPr lang="sl-SI" altLang="sl-SI" sz="2800" dirty="0">
              <a:latin typeface="Arial Black" panose="020B0A04020102020204" pitchFamily="34" charset="0"/>
            </a:endParaRPr>
          </a:p>
        </p:txBody>
      </p:sp>
      <p:pic>
        <p:nvPicPr>
          <p:cNvPr id="5122" name="Picture 2" descr="Watch The Mission | Prime Vide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27891" y="4128467"/>
            <a:ext cx="1235782" cy="222837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Kill Bill: Volume 1 - Wikiped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63672" y="4142620"/>
            <a:ext cx="1277393" cy="22142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Quilts and Thoughts… » Free filmstrip digi stam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3089" y="3657600"/>
            <a:ext cx="6438826" cy="3112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478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0358"/>
                                        </p:tgtEl>
                                        <p:attrNameLst>
                                          <p:attrName>style.visibility</p:attrName>
                                        </p:attrNameLst>
                                      </p:cBhvr>
                                      <p:to>
                                        <p:strVal val="visible"/>
                                      </p:to>
                                    </p:set>
                                    <p:animEffect transition="in" filter="fade">
                                      <p:cBhvr>
                                        <p:cTn id="12" dur="500"/>
                                        <p:tgtEl>
                                          <p:spTgt spid="1003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8676"/>
                                        </p:tgtEl>
                                        <p:attrNameLst>
                                          <p:attrName>style.visibility</p:attrName>
                                        </p:attrNameLst>
                                      </p:cBhvr>
                                      <p:to>
                                        <p:strVal val="visible"/>
                                      </p:to>
                                    </p:set>
                                    <p:animEffect transition="in" filter="fade">
                                      <p:cBhvr>
                                        <p:cTn id="17" dur="500"/>
                                        <p:tgtEl>
                                          <p:spTgt spid="286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678"/>
                                        </p:tgtEl>
                                        <p:attrNameLst>
                                          <p:attrName>style.visibility</p:attrName>
                                        </p:attrNameLst>
                                      </p:cBhvr>
                                      <p:to>
                                        <p:strVal val="visible"/>
                                      </p:to>
                                    </p:set>
                                    <p:animEffect transition="in" filter="fade">
                                      <p:cBhvr>
                                        <p:cTn id="22" dur="500"/>
                                        <p:tgtEl>
                                          <p:spTgt spid="2867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2"/>
                                        </p:tgtEl>
                                        <p:attrNameLst>
                                          <p:attrName>style.visibility</p:attrName>
                                        </p:attrNameLst>
                                      </p:cBhvr>
                                      <p:to>
                                        <p:strVal val="visible"/>
                                      </p:to>
                                    </p:set>
                                    <p:animEffect transition="in" filter="fade">
                                      <p:cBhvr>
                                        <p:cTn id="27" dur="500"/>
                                        <p:tgtEl>
                                          <p:spTgt spid="51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24"/>
                                        </p:tgtEl>
                                        <p:attrNameLst>
                                          <p:attrName>style.visibility</p:attrName>
                                        </p:attrNameLst>
                                      </p:cBhvr>
                                      <p:to>
                                        <p:strVal val="visible"/>
                                      </p:to>
                                    </p:set>
                                    <p:animEffect transition="in" filter="fade">
                                      <p:cBhvr>
                                        <p:cTn id="32" dur="500"/>
                                        <p:tgtEl>
                                          <p:spTgt spid="51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ovenska kinoteka: filmi ne zastarajo - Novice o filmu in filmskih zvezdah  - Slovenska kinoteka: filmi ne zastarajo - Si21 - prvi slovenski por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9"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6"/>
          <p:cNvSpPr>
            <a:spLocks noChangeArrowheads="1"/>
          </p:cNvSpPr>
          <p:nvPr/>
        </p:nvSpPr>
        <p:spPr bwMode="auto">
          <a:xfrm>
            <a:off x="202223" y="290626"/>
            <a:ext cx="11825653"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sl-SI" altLang="sl-SI" sz="7200" dirty="0" err="1">
                <a:solidFill>
                  <a:srgbClr val="FF0000"/>
                </a:solidFill>
                <a:latin typeface="Arial Black" panose="020B0A04020102020204" pitchFamily="34" charset="0"/>
              </a:rPr>
              <a:t>Ennio</a:t>
            </a:r>
            <a:r>
              <a:rPr lang="sl-SI" altLang="sl-SI" sz="7200" dirty="0">
                <a:solidFill>
                  <a:srgbClr val="FF0000"/>
                </a:solidFill>
                <a:latin typeface="Arial Black" panose="020B0A04020102020204" pitchFamily="34" charset="0"/>
              </a:rPr>
              <a:t> </a:t>
            </a:r>
            <a:r>
              <a:rPr lang="sl-SI" altLang="sl-SI" sz="7200" dirty="0" err="1">
                <a:solidFill>
                  <a:srgbClr val="FF0000"/>
                </a:solidFill>
                <a:latin typeface="Arial Black" panose="020B0A04020102020204" pitchFamily="34" charset="0"/>
              </a:rPr>
              <a:t>Morricone</a:t>
            </a:r>
            <a:r>
              <a:rPr lang="sl-SI" altLang="sl-SI" sz="7200" dirty="0">
                <a:solidFill>
                  <a:srgbClr val="FF0000"/>
                </a:solidFill>
                <a:latin typeface="Arial Black" panose="020B0A04020102020204" pitchFamily="34" charset="0"/>
              </a:rPr>
              <a:t>: </a:t>
            </a:r>
            <a:r>
              <a:rPr lang="sl-SI" altLang="sl-SI" sz="7200" dirty="0">
                <a:solidFill>
                  <a:srgbClr val="FF0000"/>
                </a:solidFill>
                <a:latin typeface="+mj-lt"/>
              </a:rPr>
              <a:t/>
            </a:r>
            <a:br>
              <a:rPr lang="sl-SI" altLang="sl-SI" sz="7200" dirty="0">
                <a:solidFill>
                  <a:srgbClr val="FF0000"/>
                </a:solidFill>
                <a:latin typeface="+mj-lt"/>
              </a:rPr>
            </a:br>
            <a:r>
              <a:rPr lang="sl-SI" altLang="sl-SI" sz="7200" dirty="0">
                <a:solidFill>
                  <a:srgbClr val="FFFF00"/>
                </a:solidFill>
                <a:latin typeface="+mj-lt"/>
              </a:rPr>
              <a:t>A </a:t>
            </a:r>
            <a:r>
              <a:rPr lang="sl-SI" altLang="sl-SI" sz="7200" dirty="0" err="1">
                <a:solidFill>
                  <a:srgbClr val="FFFF00"/>
                </a:solidFill>
                <a:latin typeface="+mj-lt"/>
              </a:rPr>
              <a:t>Fistful</a:t>
            </a:r>
            <a:r>
              <a:rPr lang="sl-SI" altLang="sl-SI" sz="7200" dirty="0">
                <a:solidFill>
                  <a:srgbClr val="FFFF00"/>
                </a:solidFill>
                <a:latin typeface="+mj-lt"/>
              </a:rPr>
              <a:t> </a:t>
            </a:r>
            <a:r>
              <a:rPr lang="sl-SI" altLang="sl-SI" sz="7200" dirty="0" err="1">
                <a:solidFill>
                  <a:srgbClr val="FFFF00"/>
                </a:solidFill>
                <a:latin typeface="+mj-lt"/>
              </a:rPr>
              <a:t>of</a:t>
            </a:r>
            <a:r>
              <a:rPr lang="sl-SI" altLang="sl-SI" sz="7200" dirty="0">
                <a:solidFill>
                  <a:srgbClr val="FFFF00"/>
                </a:solidFill>
                <a:latin typeface="+mj-lt"/>
              </a:rPr>
              <a:t> </a:t>
            </a:r>
            <a:r>
              <a:rPr lang="sl-SI" altLang="sl-SI" sz="7200" dirty="0" err="1">
                <a:solidFill>
                  <a:srgbClr val="FFFF00"/>
                </a:solidFill>
                <a:latin typeface="+mj-lt"/>
              </a:rPr>
              <a:t>Dollars</a:t>
            </a:r>
            <a:r>
              <a:rPr lang="sl-SI" altLang="sl-SI" sz="7200" dirty="0">
                <a:solidFill>
                  <a:srgbClr val="FF0000"/>
                </a:solidFill>
                <a:latin typeface="+mj-lt"/>
              </a:rPr>
              <a:t/>
            </a:r>
            <a:br>
              <a:rPr lang="sl-SI" altLang="sl-SI" sz="7200" dirty="0">
                <a:solidFill>
                  <a:srgbClr val="FF0000"/>
                </a:solidFill>
                <a:latin typeface="+mj-lt"/>
              </a:rPr>
            </a:br>
            <a:r>
              <a:rPr lang="sl-SI" altLang="sl-SI" sz="7200" dirty="0">
                <a:solidFill>
                  <a:schemeClr val="bg1"/>
                </a:solidFill>
                <a:latin typeface="Arial Black" panose="020B0A04020102020204" pitchFamily="34" charset="0"/>
              </a:rPr>
              <a:t>(</a:t>
            </a:r>
            <a:r>
              <a:rPr lang="sl-SI" altLang="sl-SI" sz="6000" dirty="0">
                <a:solidFill>
                  <a:schemeClr val="bg1"/>
                </a:solidFill>
                <a:latin typeface="Arial Black" panose="020B0A04020102020204" pitchFamily="34" charset="0"/>
              </a:rPr>
              <a:t>Za pest dolarjev</a:t>
            </a:r>
            <a:r>
              <a:rPr lang="sl-SI" altLang="sl-SI" sz="6000" dirty="0" smtClean="0">
                <a:solidFill>
                  <a:schemeClr val="bg1"/>
                </a:solidFill>
                <a:latin typeface="Arial Black" panose="020B0A04020102020204" pitchFamily="34" charset="0"/>
              </a:rPr>
              <a:t>)</a:t>
            </a:r>
          </a:p>
          <a:p>
            <a:pPr algn="ctr" eaLnBrk="1" hangingPunct="1">
              <a:spcBef>
                <a:spcPct val="0"/>
              </a:spcBef>
              <a:buFontTx/>
              <a:buNone/>
              <a:defRPr/>
            </a:pPr>
            <a:r>
              <a:rPr lang="sl-SI" altLang="sl-SI" sz="4400" dirty="0" smtClean="0">
                <a:solidFill>
                  <a:srgbClr val="00CCFF"/>
                </a:solidFill>
                <a:latin typeface="Arial Narrow" panose="020B0606020202030204" pitchFamily="34" charset="0"/>
              </a:rPr>
              <a:t>Prikaz filmske glasbe na odru in mnoga drugačna zvočila</a:t>
            </a:r>
            <a:r>
              <a:rPr lang="sl-SI" altLang="sl-SI" sz="3600" dirty="0">
                <a:solidFill>
                  <a:srgbClr val="00B0F0"/>
                </a:solidFill>
                <a:latin typeface="Arial Black" panose="020B0A04020102020204" pitchFamily="34" charset="0"/>
              </a:rPr>
              <a:t/>
            </a:r>
            <a:br>
              <a:rPr lang="sl-SI" altLang="sl-SI" sz="3600" dirty="0">
                <a:solidFill>
                  <a:srgbClr val="00B0F0"/>
                </a:solidFill>
                <a:latin typeface="Arial Black" panose="020B0A04020102020204" pitchFamily="34" charset="0"/>
              </a:rPr>
            </a:br>
            <a:r>
              <a:rPr lang="sl-SI" altLang="sl-SI" sz="3600" dirty="0">
                <a:solidFill>
                  <a:srgbClr val="00B0F0"/>
                </a:solidFill>
                <a:latin typeface="Arial Narrow" panose="020B0606020202030204" pitchFamily="34" charset="0"/>
                <a:hlinkClick r:id="rId4"/>
              </a:rPr>
              <a:t>https://</a:t>
            </a:r>
            <a:r>
              <a:rPr lang="sl-SI" altLang="sl-SI" sz="3600" dirty="0" smtClean="0">
                <a:solidFill>
                  <a:srgbClr val="00B0F0"/>
                </a:solidFill>
                <a:latin typeface="Arial Narrow" panose="020B0606020202030204" pitchFamily="34" charset="0"/>
                <a:hlinkClick r:id="rId4"/>
              </a:rPr>
              <a:t>www.youtube.com/watch?v=DT1NJwEi6nw</a:t>
            </a:r>
            <a:r>
              <a:rPr lang="sl-SI" altLang="sl-SI" sz="3600" dirty="0" smtClean="0">
                <a:solidFill>
                  <a:srgbClr val="00B0F0"/>
                </a:solidFill>
                <a:latin typeface="Arial Narrow" panose="020B0606020202030204" pitchFamily="34" charset="0"/>
              </a:rPr>
              <a:t> </a:t>
            </a:r>
            <a:endParaRPr lang="sl-SI" altLang="sl-SI" sz="1600" dirty="0">
              <a:latin typeface="Arial Narrow" panose="020B0606020202030204" pitchFamily="34" charset="0"/>
            </a:endParaRPr>
          </a:p>
        </p:txBody>
      </p:sp>
    </p:spTree>
    <p:extLst>
      <p:ext uri="{BB962C8B-B14F-4D97-AF65-F5344CB8AC3E}">
        <p14:creationId xmlns:p14="http://schemas.microsoft.com/office/powerpoint/2010/main" val="401207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2" descr="Star Wars: How John Williams Helped Created An Epic | uDis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913" y="822326"/>
            <a:ext cx="5553002"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Steven Spielberg's Nocturnal Fears: inside the terrifying ET sequel that  never w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5084" y="4044462"/>
            <a:ext cx="1248985" cy="225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avokotnik 8"/>
          <p:cNvSpPr>
            <a:spLocks noChangeArrowheads="1"/>
          </p:cNvSpPr>
          <p:nvPr/>
        </p:nvSpPr>
        <p:spPr bwMode="auto">
          <a:xfrm>
            <a:off x="117245" y="2166106"/>
            <a:ext cx="636853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557213">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sl-SI" altLang="sl-SI" sz="2400" b="0" dirty="0">
                <a:cs typeface="Arial" panose="020B0604020202020204" pitchFamily="34" charset="0"/>
              </a:rPr>
              <a:t>FILMI, za katere je napisal glasbo:</a:t>
            </a:r>
            <a:br>
              <a:rPr lang="sl-SI" altLang="sl-SI" sz="2400" b="0" dirty="0">
                <a:cs typeface="Arial" panose="020B0604020202020204" pitchFamily="34" charset="0"/>
              </a:rPr>
            </a:br>
            <a:r>
              <a:rPr lang="sl-SI" altLang="sl-SI" sz="3200" dirty="0">
                <a:solidFill>
                  <a:srgbClr val="00FF99"/>
                </a:solidFill>
                <a:cs typeface="Arial" panose="020B0604020202020204" pitchFamily="34" charset="0"/>
              </a:rPr>
              <a:t>Vojna zvezd, E.T., </a:t>
            </a:r>
            <a:r>
              <a:rPr lang="sl-SI" altLang="sl-SI" sz="3200" dirty="0" smtClean="0">
                <a:solidFill>
                  <a:srgbClr val="00FF99"/>
                </a:solidFill>
                <a:cs typeface="Arial" panose="020B0604020202020204" pitchFamily="34" charset="0"/>
              </a:rPr>
              <a:t>Harry </a:t>
            </a:r>
            <a:r>
              <a:rPr lang="sl-SI" altLang="sl-SI" sz="3200" dirty="0">
                <a:solidFill>
                  <a:srgbClr val="00FF99"/>
                </a:solidFill>
                <a:cs typeface="Arial" panose="020B0604020202020204" pitchFamily="34" charset="0"/>
              </a:rPr>
              <a:t>Potter, </a:t>
            </a:r>
            <a:r>
              <a:rPr lang="sl-SI" altLang="sl-SI" sz="3200" dirty="0" err="1" smtClean="0">
                <a:solidFill>
                  <a:srgbClr val="00FF99"/>
                </a:solidFill>
                <a:cs typeface="Arial" panose="020B0604020202020204" pitchFamily="34" charset="0"/>
              </a:rPr>
              <a:t>Superman</a:t>
            </a:r>
            <a:r>
              <a:rPr lang="sl-SI" altLang="sl-SI" sz="3200" dirty="0" smtClean="0">
                <a:solidFill>
                  <a:srgbClr val="00FF99"/>
                </a:solidFill>
                <a:cs typeface="Arial" panose="020B0604020202020204" pitchFamily="34" charset="0"/>
              </a:rPr>
              <a:t>, Jurski park ...</a:t>
            </a:r>
            <a:endParaRPr lang="sl-SI" altLang="sl-SI" sz="3200" dirty="0">
              <a:solidFill>
                <a:srgbClr val="00FF99"/>
              </a:solidFill>
              <a:cs typeface="Arial" panose="020B0604020202020204" pitchFamily="34" charset="0"/>
            </a:endParaRPr>
          </a:p>
        </p:txBody>
      </p:sp>
      <p:pic>
        <p:nvPicPr>
          <p:cNvPr id="10"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264" y="966788"/>
            <a:ext cx="1258887" cy="6715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9330" name="Picture 2" descr="Superman - Wikipe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8955" y="4044462"/>
            <a:ext cx="1310054" cy="225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2" name="Picture 4" descr="Amazon.com: Harry Potter and The Sorcerer's Stone - Movie Poster (Regular  Style) (Size: 27 x 40 inches): Posters &amp; Print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4069" y="4044462"/>
            <a:ext cx="1274885" cy="225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6" name="Picture 8" descr="Seeing the New Star Wars Movie? This Psychological Analysis Says Be Careful  What You Wish F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0384" y="4044462"/>
            <a:ext cx="1191640" cy="225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ravokotnik 11"/>
          <p:cNvSpPr/>
          <p:nvPr/>
        </p:nvSpPr>
        <p:spPr>
          <a:xfrm>
            <a:off x="170383" y="822326"/>
            <a:ext cx="6256793" cy="1323439"/>
          </a:xfrm>
          <a:prstGeom prst="rect">
            <a:avLst/>
          </a:prstGeom>
          <a:solidFill>
            <a:schemeClr val="bg1">
              <a:lumMod val="85000"/>
            </a:schemeClr>
          </a:solidFill>
          <a:ln>
            <a:solidFill>
              <a:schemeClr val="accent1"/>
            </a:solidFill>
          </a:ln>
        </p:spPr>
        <p:txBody>
          <a:bodyPr wrap="square">
            <a:spAutoFit/>
          </a:bodyPr>
          <a:lstStyle/>
          <a:p>
            <a:pPr marL="557213" indent="-557213">
              <a:defRPr/>
            </a:pPr>
            <a:r>
              <a:rPr lang="sl-SI" sz="4000" dirty="0" smtClean="0">
                <a:solidFill>
                  <a:srgbClr val="FF0000"/>
                </a:solidFill>
                <a:latin typeface="Arial Black" panose="020B0A04020102020204" pitchFamily="34" charset="0"/>
                <a:cs typeface="Arial" panose="020B0604020202020204" pitchFamily="34" charset="0"/>
              </a:rPr>
              <a:t>John Williams </a:t>
            </a:r>
            <a:br>
              <a:rPr lang="sl-SI" sz="4000" dirty="0" smtClean="0">
                <a:solidFill>
                  <a:srgbClr val="FF0000"/>
                </a:solidFill>
                <a:latin typeface="Arial Black" panose="020B0A04020102020204" pitchFamily="34" charset="0"/>
                <a:cs typeface="Arial" panose="020B0604020202020204" pitchFamily="34" charset="0"/>
              </a:rPr>
            </a:br>
            <a:r>
              <a:rPr lang="sl-SI" sz="4000" dirty="0" smtClean="0">
                <a:cs typeface="Arial" panose="020B0604020202020204" pitchFamily="34" charset="0"/>
              </a:rPr>
              <a:t>(1932)</a:t>
            </a:r>
            <a:endParaRPr lang="sl-SI" sz="2850" dirty="0">
              <a:cs typeface="Arial" panose="020B0604020202020204" pitchFamily="34" charset="0"/>
            </a:endParaRPr>
          </a:p>
        </p:txBody>
      </p:sp>
      <p:sp>
        <p:nvSpPr>
          <p:cNvPr id="11" name="Rectangle 2"/>
          <p:cNvSpPr>
            <a:spLocks noChangeArrowheads="1"/>
          </p:cNvSpPr>
          <p:nvPr/>
        </p:nvSpPr>
        <p:spPr bwMode="auto">
          <a:xfrm>
            <a:off x="170383" y="75223"/>
            <a:ext cx="11921532" cy="647700"/>
          </a:xfrm>
          <a:prstGeom prst="rect">
            <a:avLst/>
          </a:prstGeom>
          <a:solidFill>
            <a:srgbClr val="3399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l-SI" altLang="sl-SI" sz="4800" dirty="0">
                <a:latin typeface="Arial Black" panose="020B0A04020102020204" pitchFamily="34" charset="0"/>
              </a:rPr>
              <a:t>Znani </a:t>
            </a:r>
            <a:r>
              <a:rPr lang="sl-SI" altLang="sl-SI" sz="4800" dirty="0" smtClean="0">
                <a:latin typeface="Arial Black" panose="020B0A04020102020204" pitchFamily="34" charset="0"/>
              </a:rPr>
              <a:t>skladatelj </a:t>
            </a:r>
            <a:r>
              <a:rPr lang="sl-SI" altLang="sl-SI" sz="4800" dirty="0">
                <a:latin typeface="Arial Black" panose="020B0A04020102020204" pitchFamily="34" charset="0"/>
              </a:rPr>
              <a:t>filmske </a:t>
            </a:r>
            <a:r>
              <a:rPr lang="sl-SI" altLang="sl-SI" sz="4800" dirty="0" smtClean="0">
                <a:latin typeface="Arial Black" panose="020B0A04020102020204" pitchFamily="34" charset="0"/>
              </a:rPr>
              <a:t>glasbe</a:t>
            </a:r>
            <a:endParaRPr lang="sl-SI" altLang="sl-SI" sz="2800" dirty="0">
              <a:latin typeface="Arial Black" panose="020B0A04020102020204" pitchFamily="34" charset="0"/>
            </a:endParaRPr>
          </a:p>
        </p:txBody>
      </p:sp>
      <p:pic>
        <p:nvPicPr>
          <p:cNvPr id="4100" name="Picture 4" descr="JOHN WILLIAMS JURASSIC PARK COLLECTION, THE: LIMITED EDITION (4-CD SET) -  La-La Land Record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49009" y="4044461"/>
            <a:ext cx="1234400" cy="225082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Quilts and Thoughts… » Free filmstrip digi stam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149" y="3640627"/>
            <a:ext cx="6369260" cy="308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6304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336"/>
                                        </p:tgtEl>
                                        <p:attrNameLst>
                                          <p:attrName>style.visibility</p:attrName>
                                        </p:attrNameLst>
                                      </p:cBhvr>
                                      <p:to>
                                        <p:strVal val="visible"/>
                                      </p:to>
                                    </p:set>
                                    <p:animEffect transition="in" filter="fade">
                                      <p:cBhvr>
                                        <p:cTn id="12" dur="500"/>
                                        <p:tgtEl>
                                          <p:spTgt spid="993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fade">
                                      <p:cBhvr>
                                        <p:cTn id="17" dur="500"/>
                                        <p:tgtEl>
                                          <p:spTgt spid="51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9332"/>
                                        </p:tgtEl>
                                        <p:attrNameLst>
                                          <p:attrName>style.visibility</p:attrName>
                                        </p:attrNameLst>
                                      </p:cBhvr>
                                      <p:to>
                                        <p:strVal val="visible"/>
                                      </p:to>
                                    </p:set>
                                    <p:animEffect transition="in" filter="fade">
                                      <p:cBhvr>
                                        <p:cTn id="22" dur="500"/>
                                        <p:tgtEl>
                                          <p:spTgt spid="993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99330"/>
                                        </p:tgtEl>
                                        <p:attrNameLst>
                                          <p:attrName>style.visibility</p:attrName>
                                        </p:attrNameLst>
                                      </p:cBhvr>
                                      <p:to>
                                        <p:strVal val="visible"/>
                                      </p:to>
                                    </p:set>
                                    <p:animEffect transition="in" filter="fade">
                                      <p:cBhvr>
                                        <p:cTn id="27" dur="500"/>
                                        <p:tgtEl>
                                          <p:spTgt spid="993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fade">
                                      <p:cBhvr>
                                        <p:cTn id="32" dur="500"/>
                                        <p:tgtEl>
                                          <p:spTgt spid="410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ovenska kinoteka: filmi ne zastarajo - Novice o filmu in filmskih zvezdah  - Slovenska kinoteka: filmi ne zastarajo - Si21 - prvi slovenski por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9"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6"/>
          <p:cNvSpPr>
            <a:spLocks noChangeArrowheads="1"/>
          </p:cNvSpPr>
          <p:nvPr/>
        </p:nvSpPr>
        <p:spPr bwMode="auto">
          <a:xfrm>
            <a:off x="896814" y="44450"/>
            <a:ext cx="10700239" cy="51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sl-SI" altLang="sl-SI" sz="7200" dirty="0">
                <a:solidFill>
                  <a:srgbClr val="FF0000"/>
                </a:solidFill>
                <a:latin typeface="Arial Black" panose="020B0A04020102020204" pitchFamily="34" charset="0"/>
              </a:rPr>
              <a:t>John Williams: </a:t>
            </a:r>
            <a:r>
              <a:rPr lang="sl-SI" altLang="sl-SI" sz="7200" dirty="0">
                <a:solidFill>
                  <a:srgbClr val="FF0000"/>
                </a:solidFill>
                <a:latin typeface="+mj-lt"/>
              </a:rPr>
              <a:t/>
            </a:r>
            <a:br>
              <a:rPr lang="sl-SI" altLang="sl-SI" sz="7200" dirty="0">
                <a:solidFill>
                  <a:srgbClr val="FF0000"/>
                </a:solidFill>
                <a:latin typeface="+mj-lt"/>
              </a:rPr>
            </a:br>
            <a:r>
              <a:rPr lang="sl-SI" altLang="sl-SI" sz="11500" dirty="0">
                <a:solidFill>
                  <a:srgbClr val="FFFF00"/>
                </a:solidFill>
                <a:latin typeface="Arial Black" panose="020B0A04020102020204" pitchFamily="34" charset="0"/>
              </a:rPr>
              <a:t>Star </a:t>
            </a:r>
            <a:r>
              <a:rPr lang="sl-SI" altLang="sl-SI" sz="11500" dirty="0" err="1">
                <a:solidFill>
                  <a:srgbClr val="FFFF00"/>
                </a:solidFill>
                <a:latin typeface="Arial Black" panose="020B0A04020102020204" pitchFamily="34" charset="0"/>
              </a:rPr>
              <a:t>Wars</a:t>
            </a:r>
            <a:endParaRPr lang="sl-SI" altLang="sl-SI" sz="6000" dirty="0">
              <a:solidFill>
                <a:srgbClr val="FFFF00"/>
              </a:solidFill>
              <a:latin typeface="Arial Black" panose="020B0A04020102020204" pitchFamily="34" charset="0"/>
            </a:endParaRPr>
          </a:p>
          <a:p>
            <a:pPr algn="ctr" eaLnBrk="1" hangingPunct="1">
              <a:spcBef>
                <a:spcPct val="0"/>
              </a:spcBef>
              <a:buFontTx/>
              <a:buNone/>
              <a:defRPr/>
            </a:pPr>
            <a:r>
              <a:rPr lang="sl-SI" altLang="sl-SI" sz="6000" dirty="0">
                <a:solidFill>
                  <a:srgbClr val="FFC000"/>
                </a:solidFill>
                <a:latin typeface="Arial Black" panose="020B0A04020102020204" pitchFamily="34" charset="0"/>
              </a:rPr>
              <a:t>(Vojna zvezd</a:t>
            </a:r>
            <a:r>
              <a:rPr lang="sl-SI" altLang="sl-SI" sz="6000" dirty="0" smtClean="0">
                <a:solidFill>
                  <a:srgbClr val="FFC000"/>
                </a:solidFill>
                <a:latin typeface="Arial Black" panose="020B0A04020102020204" pitchFamily="34" charset="0"/>
              </a:rPr>
              <a:t>)</a:t>
            </a:r>
          </a:p>
          <a:p>
            <a:pPr algn="ctr" eaLnBrk="1" hangingPunct="1">
              <a:spcBef>
                <a:spcPct val="0"/>
              </a:spcBef>
              <a:buFontTx/>
              <a:buNone/>
              <a:defRPr/>
            </a:pPr>
            <a:r>
              <a:rPr lang="sl-SI" altLang="sl-SI" sz="4400" dirty="0" smtClean="0">
                <a:solidFill>
                  <a:srgbClr val="00B0F0"/>
                </a:solidFill>
                <a:latin typeface="Arial Black" panose="020B0A04020102020204" pitchFamily="34" charset="0"/>
              </a:rPr>
              <a:t>Koncert filmske glasbe na Dunaju</a:t>
            </a:r>
            <a:r>
              <a:rPr lang="sl-SI" altLang="sl-SI" sz="6000" dirty="0">
                <a:solidFill>
                  <a:srgbClr val="00B0F0"/>
                </a:solidFill>
                <a:latin typeface="Arial Black" panose="020B0A04020102020204" pitchFamily="34" charset="0"/>
              </a:rPr>
              <a:t/>
            </a:r>
            <a:br>
              <a:rPr lang="sl-SI" altLang="sl-SI" sz="6000" dirty="0">
                <a:solidFill>
                  <a:srgbClr val="00B0F0"/>
                </a:solidFill>
                <a:latin typeface="Arial Black" panose="020B0A04020102020204" pitchFamily="34" charset="0"/>
              </a:rPr>
            </a:br>
            <a:r>
              <a:rPr lang="sl-SI" altLang="sl-SI" sz="3600" dirty="0">
                <a:solidFill>
                  <a:srgbClr val="00B0F0"/>
                </a:solidFill>
                <a:latin typeface="Arial Narrow" panose="020B0606020202030204" pitchFamily="34" charset="0"/>
                <a:hlinkClick r:id="rId4"/>
              </a:rPr>
              <a:t>https://</a:t>
            </a:r>
            <a:r>
              <a:rPr lang="sl-SI" altLang="sl-SI" sz="3600" dirty="0" smtClean="0">
                <a:solidFill>
                  <a:srgbClr val="00B0F0"/>
                </a:solidFill>
                <a:latin typeface="Arial Narrow" panose="020B0606020202030204" pitchFamily="34" charset="0"/>
                <a:hlinkClick r:id="rId4"/>
              </a:rPr>
              <a:t>www.youtube.com/watch?v=54hoKbTWon4</a:t>
            </a:r>
            <a:r>
              <a:rPr lang="sl-SI" altLang="sl-SI" sz="3600" dirty="0" smtClean="0">
                <a:solidFill>
                  <a:srgbClr val="00B0F0"/>
                </a:solidFill>
                <a:latin typeface="Arial Narrow" panose="020B0606020202030204" pitchFamily="34" charset="0"/>
              </a:rPr>
              <a:t> </a:t>
            </a:r>
            <a:endParaRPr lang="sl-SI" altLang="sl-SI" dirty="0">
              <a:latin typeface="Arial Narrow" panose="020B0606020202030204" pitchFamily="34" charset="0"/>
            </a:endParaRPr>
          </a:p>
        </p:txBody>
      </p:sp>
    </p:spTree>
    <p:extLst>
      <p:ext uri="{BB962C8B-B14F-4D97-AF65-F5344CB8AC3E}">
        <p14:creationId xmlns:p14="http://schemas.microsoft.com/office/powerpoint/2010/main" val="122031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avokotnik 8"/>
          <p:cNvSpPr>
            <a:spLocks noChangeArrowheads="1"/>
          </p:cNvSpPr>
          <p:nvPr/>
        </p:nvSpPr>
        <p:spPr bwMode="auto">
          <a:xfrm>
            <a:off x="5697129" y="2167125"/>
            <a:ext cx="626086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557213">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sl-SI" altLang="sl-SI" sz="2400" b="0" dirty="0">
                <a:cs typeface="Arial" panose="020B0604020202020204" pitchFamily="34" charset="0"/>
              </a:rPr>
              <a:t>FILMI, za katere je napisal glasbo:</a:t>
            </a:r>
            <a:br>
              <a:rPr lang="sl-SI" altLang="sl-SI" sz="2400" b="0" dirty="0">
                <a:cs typeface="Arial" panose="020B0604020202020204" pitchFamily="34" charset="0"/>
              </a:rPr>
            </a:br>
            <a:r>
              <a:rPr lang="sl-SI" altLang="sl-SI" sz="3200" dirty="0" smtClean="0">
                <a:solidFill>
                  <a:srgbClr val="00FF99"/>
                </a:solidFill>
                <a:cs typeface="Arial" panose="020B0604020202020204" pitchFamily="34" charset="0"/>
              </a:rPr>
              <a:t>Ognjene kočije, Antarktika, 1492-Osvajanje raja...</a:t>
            </a:r>
            <a:endParaRPr lang="sl-SI" altLang="sl-SI" sz="3200" dirty="0">
              <a:solidFill>
                <a:srgbClr val="00FF99"/>
              </a:solidFill>
              <a:cs typeface="Arial" panose="020B0604020202020204" pitchFamily="34" charset="0"/>
            </a:endParaRPr>
          </a:p>
        </p:txBody>
      </p:sp>
      <p:pic>
        <p:nvPicPr>
          <p:cNvPr id="1026" name="Picture 2" descr="Vangelis na premieri filma El Greco oktobra 2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287" y="920928"/>
            <a:ext cx="4560170" cy="582106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Ognjene kočije (1981) - Posters — The Movie Database (TMD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089" y="4063313"/>
            <a:ext cx="1291834" cy="227594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ntarctica - Gefangen im Eis: Amazon.de: Paul Walker, Bruce Greenwood, Moon  Bloodgood, Jason Biggs, Gerard Plunkett, Wendy Crewson, Belinda Metz,  Connor Christopher Levins, Mark Isham, Frank Marshall, Paul Walker, Bruce  Greenwood, Jo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5923" y="4063313"/>
            <a:ext cx="1257300" cy="22759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Prevajalci, sodni tolmač za grški jezi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0133" y="1048676"/>
            <a:ext cx="1258886" cy="67151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Amazon.com: 1492: Conquest of Paradise (1992): Gerard Depardieu, Sigourney  Weaver, Armand Assante, Michael Wincott, Frank Langella, Arnold Vosloo,  Tcheky Karyo, Fernando Rey, Ridley Scott: Movies &amp; TV"/>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03224" y="4063313"/>
            <a:ext cx="1266092" cy="2249806"/>
          </a:xfrm>
          <a:prstGeom prst="rect">
            <a:avLst/>
          </a:prstGeom>
          <a:noFill/>
          <a:extLst>
            <a:ext uri="{909E8E84-426E-40DD-AFC4-6F175D3DCCD1}">
              <a14:hiddenFill xmlns:a14="http://schemas.microsoft.com/office/drawing/2010/main">
                <a:solidFill>
                  <a:srgbClr val="FFFFFF"/>
                </a:solidFill>
              </a14:hiddenFill>
            </a:ext>
          </a:extLst>
        </p:spPr>
      </p:pic>
      <p:sp>
        <p:nvSpPr>
          <p:cNvPr id="23" name="Pravokotnik 22"/>
          <p:cNvSpPr/>
          <p:nvPr/>
        </p:nvSpPr>
        <p:spPr>
          <a:xfrm>
            <a:off x="5704765" y="862437"/>
            <a:ext cx="6351982" cy="1261884"/>
          </a:xfrm>
          <a:prstGeom prst="rect">
            <a:avLst/>
          </a:prstGeom>
          <a:solidFill>
            <a:schemeClr val="bg1">
              <a:lumMod val="85000"/>
            </a:schemeClr>
          </a:solidFill>
          <a:ln>
            <a:solidFill>
              <a:schemeClr val="accent1"/>
            </a:solidFill>
          </a:ln>
        </p:spPr>
        <p:txBody>
          <a:bodyPr wrap="square">
            <a:spAutoFit/>
          </a:bodyPr>
          <a:lstStyle/>
          <a:p>
            <a:pPr marL="557213" indent="-557213">
              <a:defRPr/>
            </a:pPr>
            <a:r>
              <a:rPr lang="sl-SI" sz="4000" dirty="0" err="1" smtClean="0">
                <a:solidFill>
                  <a:srgbClr val="0000FF"/>
                </a:solidFill>
                <a:latin typeface="Arial Black" panose="020B0A04020102020204" pitchFamily="34" charset="0"/>
                <a:cs typeface="Arial" panose="020B0604020202020204" pitchFamily="34" charset="0"/>
              </a:rPr>
              <a:t>Vangelis</a:t>
            </a:r>
            <a:r>
              <a:rPr lang="sl-SI" sz="4000" dirty="0" smtClean="0">
                <a:solidFill>
                  <a:srgbClr val="0000FF"/>
                </a:solidFill>
                <a:latin typeface="Arial Black" panose="020B0A04020102020204" pitchFamily="34" charset="0"/>
                <a:cs typeface="Arial" panose="020B0604020202020204" pitchFamily="34" charset="0"/>
              </a:rPr>
              <a:t> </a:t>
            </a:r>
            <a:r>
              <a:rPr lang="sl-SI" sz="2000" dirty="0" err="1" smtClean="0">
                <a:solidFill>
                  <a:srgbClr val="0000FF"/>
                </a:solidFill>
                <a:latin typeface="Arial Narrow" panose="020B0606020202030204" pitchFamily="34" charset="0"/>
                <a:cs typeface="Arial" panose="020B0604020202020204" pitchFamily="34" charset="0"/>
              </a:rPr>
              <a:t>Evangelos</a:t>
            </a:r>
            <a:r>
              <a:rPr lang="sl-SI" sz="2000" dirty="0" smtClean="0">
                <a:solidFill>
                  <a:srgbClr val="0000FF"/>
                </a:solidFill>
                <a:latin typeface="Arial Narrow" panose="020B0606020202030204" pitchFamily="34" charset="0"/>
                <a:cs typeface="Arial" panose="020B0604020202020204" pitchFamily="34" charset="0"/>
              </a:rPr>
              <a:t> </a:t>
            </a:r>
            <a:r>
              <a:rPr lang="sl-SI" sz="2000" dirty="0" err="1" smtClean="0">
                <a:solidFill>
                  <a:srgbClr val="0000FF"/>
                </a:solidFill>
                <a:latin typeface="Arial Narrow" panose="020B0606020202030204" pitchFamily="34" charset="0"/>
                <a:cs typeface="Arial" panose="020B0604020202020204" pitchFamily="34" charset="0"/>
              </a:rPr>
              <a:t>Odysseus</a:t>
            </a:r>
            <a:r>
              <a:rPr lang="sl-SI" sz="2000" dirty="0" smtClean="0">
                <a:solidFill>
                  <a:srgbClr val="0000FF"/>
                </a:solidFill>
                <a:latin typeface="Arial Narrow" panose="020B0606020202030204" pitchFamily="34" charset="0"/>
                <a:cs typeface="Arial" panose="020B0604020202020204" pitchFamily="34" charset="0"/>
              </a:rPr>
              <a:t> </a:t>
            </a:r>
            <a:r>
              <a:rPr lang="sl-SI" sz="2000" dirty="0" err="1" smtClean="0">
                <a:solidFill>
                  <a:srgbClr val="0000FF"/>
                </a:solidFill>
                <a:latin typeface="Arial Narrow" panose="020B0606020202030204" pitchFamily="34" charset="0"/>
                <a:cs typeface="Arial" panose="020B0604020202020204" pitchFamily="34" charset="0"/>
              </a:rPr>
              <a:t>Papathanassiou</a:t>
            </a:r>
            <a:r>
              <a:rPr lang="sl-SI" sz="2000" dirty="0" smtClean="0">
                <a:solidFill>
                  <a:srgbClr val="0000FF"/>
                </a:solidFill>
                <a:latin typeface="Arial Narrow" panose="020B0606020202030204" pitchFamily="34" charset="0"/>
                <a:cs typeface="Arial" panose="020B0604020202020204" pitchFamily="34" charset="0"/>
              </a:rPr>
              <a:t> </a:t>
            </a:r>
            <a:r>
              <a:rPr lang="sl-SI" sz="3200" dirty="0" smtClean="0">
                <a:solidFill>
                  <a:srgbClr val="FF0000"/>
                </a:solidFill>
                <a:latin typeface="Arial Narrow" panose="020B0606020202030204" pitchFamily="34" charset="0"/>
                <a:cs typeface="Arial" panose="020B0604020202020204" pitchFamily="34" charset="0"/>
              </a:rPr>
              <a:t/>
            </a:r>
            <a:br>
              <a:rPr lang="sl-SI" sz="3200" dirty="0" smtClean="0">
                <a:solidFill>
                  <a:srgbClr val="FF0000"/>
                </a:solidFill>
                <a:latin typeface="Arial Narrow" panose="020B0606020202030204" pitchFamily="34" charset="0"/>
                <a:cs typeface="Arial" panose="020B0604020202020204" pitchFamily="34" charset="0"/>
              </a:rPr>
            </a:br>
            <a:r>
              <a:rPr lang="sl-SI" sz="3600" dirty="0" smtClean="0">
                <a:cs typeface="Arial" panose="020B0604020202020204" pitchFamily="34" charset="0"/>
              </a:rPr>
              <a:t>(1932)</a:t>
            </a:r>
            <a:endParaRPr lang="sl-SI" sz="2800" dirty="0">
              <a:cs typeface="Arial" panose="020B0604020202020204" pitchFamily="34" charset="0"/>
            </a:endParaRPr>
          </a:p>
        </p:txBody>
      </p:sp>
      <p:sp>
        <p:nvSpPr>
          <p:cNvPr id="10" name="Rectangle 2"/>
          <p:cNvSpPr>
            <a:spLocks noChangeArrowheads="1"/>
          </p:cNvSpPr>
          <p:nvPr/>
        </p:nvSpPr>
        <p:spPr bwMode="auto">
          <a:xfrm>
            <a:off x="170383" y="75223"/>
            <a:ext cx="11921532" cy="647700"/>
          </a:xfrm>
          <a:prstGeom prst="rect">
            <a:avLst/>
          </a:prstGeom>
          <a:solidFill>
            <a:srgbClr val="3399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l-SI" altLang="sl-SI" sz="4800" dirty="0">
                <a:latin typeface="Arial Black" panose="020B0A04020102020204" pitchFamily="34" charset="0"/>
              </a:rPr>
              <a:t>Znani </a:t>
            </a:r>
            <a:r>
              <a:rPr lang="sl-SI" altLang="sl-SI" sz="4800" dirty="0" smtClean="0">
                <a:latin typeface="Arial Black" panose="020B0A04020102020204" pitchFamily="34" charset="0"/>
              </a:rPr>
              <a:t>skladatelj </a:t>
            </a:r>
            <a:r>
              <a:rPr lang="sl-SI" altLang="sl-SI" sz="4800" dirty="0">
                <a:latin typeface="Arial Black" panose="020B0A04020102020204" pitchFamily="34" charset="0"/>
              </a:rPr>
              <a:t>filmske </a:t>
            </a:r>
            <a:r>
              <a:rPr lang="sl-SI" altLang="sl-SI" sz="4800" dirty="0" smtClean="0">
                <a:latin typeface="Arial Black" panose="020B0A04020102020204" pitchFamily="34" charset="0"/>
              </a:rPr>
              <a:t>glasbe</a:t>
            </a:r>
            <a:endParaRPr lang="sl-SI" altLang="sl-SI" sz="2800" dirty="0">
              <a:latin typeface="Arial Black" panose="020B0A04020102020204" pitchFamily="34" charset="0"/>
            </a:endParaRPr>
          </a:p>
        </p:txBody>
      </p:sp>
      <p:pic>
        <p:nvPicPr>
          <p:cNvPr id="3074" name="Picture 2" descr="Alexander (soundtrack) - Wikiped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69316" y="4063313"/>
            <a:ext cx="1301261" cy="229479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Vangelis Collector - Movies - The Bount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70577" y="4063313"/>
            <a:ext cx="1286170" cy="22947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Quilts and Thoughts… » Free filmstrip digi stam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17921" y="3657635"/>
            <a:ext cx="6438826" cy="308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8776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4"/>
                                        </p:tgtEl>
                                        <p:attrNameLst>
                                          <p:attrName>style.visibility</p:attrName>
                                        </p:attrNameLst>
                                      </p:cBhvr>
                                      <p:to>
                                        <p:strVal val="visible"/>
                                      </p:to>
                                    </p:set>
                                    <p:animEffect transition="in" filter="fade">
                                      <p:cBhvr>
                                        <p:cTn id="12" dur="500"/>
                                        <p:tgtEl>
                                          <p:spTgt spid="10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8"/>
                                        </p:tgtEl>
                                        <p:attrNameLst>
                                          <p:attrName>style.visibility</p:attrName>
                                        </p:attrNameLst>
                                      </p:cBhvr>
                                      <p:to>
                                        <p:strVal val="visible"/>
                                      </p:to>
                                    </p:set>
                                    <p:animEffect transition="in" filter="fade">
                                      <p:cBhvr>
                                        <p:cTn id="17" dur="500"/>
                                        <p:tgtEl>
                                          <p:spTgt spid="10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46"/>
                                        </p:tgtEl>
                                        <p:attrNameLst>
                                          <p:attrName>style.visibility</p:attrName>
                                        </p:attrNameLst>
                                      </p:cBhvr>
                                      <p:to>
                                        <p:strVal val="visible"/>
                                      </p:to>
                                    </p:set>
                                    <p:animEffect transition="in" filter="fade">
                                      <p:cBhvr>
                                        <p:cTn id="22" dur="500"/>
                                        <p:tgtEl>
                                          <p:spTgt spid="10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fade">
                                      <p:cBhvr>
                                        <p:cTn id="27" dur="500"/>
                                        <p:tgtEl>
                                          <p:spTgt spid="307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8"/>
                                        </p:tgtEl>
                                        <p:attrNameLst>
                                          <p:attrName>style.visibility</p:attrName>
                                        </p:attrNameLst>
                                      </p:cBhvr>
                                      <p:to>
                                        <p:strVal val="visible"/>
                                      </p:to>
                                    </p:set>
                                    <p:animEffect transition="in" filter="fade">
                                      <p:cBhvr>
                                        <p:cTn id="32" dur="500"/>
                                        <p:tgtEl>
                                          <p:spTgt spid="307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ovenska kinoteka: filmi ne zastarajo - Novice o filmu in filmskih zvezdah  - Slovenska kinoteka: filmi ne zastarajo - Si21 - prvi slovenski por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282"/>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6"/>
          <p:cNvSpPr>
            <a:spLocks noChangeArrowheads="1"/>
          </p:cNvSpPr>
          <p:nvPr/>
        </p:nvSpPr>
        <p:spPr bwMode="auto">
          <a:xfrm>
            <a:off x="184638" y="123578"/>
            <a:ext cx="11755316"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sl-SI" altLang="sl-SI" sz="7200" dirty="0" err="1" smtClean="0">
                <a:solidFill>
                  <a:srgbClr val="FF0000"/>
                </a:solidFill>
                <a:latin typeface="Arial Black" panose="020B0A04020102020204" pitchFamily="34" charset="0"/>
              </a:rPr>
              <a:t>Vangelis</a:t>
            </a:r>
            <a:r>
              <a:rPr lang="sl-SI" altLang="sl-SI" sz="7200" dirty="0" smtClean="0">
                <a:solidFill>
                  <a:srgbClr val="FF0000"/>
                </a:solidFill>
                <a:latin typeface="Arial Black" panose="020B0A04020102020204" pitchFamily="34" charset="0"/>
              </a:rPr>
              <a:t>:</a:t>
            </a:r>
            <a:r>
              <a:rPr lang="sl-SI" altLang="sl-SI" sz="7200" dirty="0" smtClean="0">
                <a:solidFill>
                  <a:srgbClr val="FF0000"/>
                </a:solidFill>
                <a:latin typeface="+mj-lt"/>
              </a:rPr>
              <a:t> </a:t>
            </a:r>
            <a:r>
              <a:rPr lang="sl-SI" altLang="sl-SI" sz="7200" dirty="0">
                <a:solidFill>
                  <a:srgbClr val="FF0000"/>
                </a:solidFill>
                <a:latin typeface="+mj-lt"/>
              </a:rPr>
              <a:t/>
            </a:r>
            <a:br>
              <a:rPr lang="sl-SI" altLang="sl-SI" sz="7200" dirty="0">
                <a:solidFill>
                  <a:srgbClr val="FF0000"/>
                </a:solidFill>
                <a:latin typeface="+mj-lt"/>
              </a:rPr>
            </a:br>
            <a:r>
              <a:rPr lang="sl-SI" altLang="sl-SI" sz="8000" dirty="0" err="1" smtClean="0">
                <a:solidFill>
                  <a:srgbClr val="FFFF00"/>
                </a:solidFill>
                <a:latin typeface="Arial Black" panose="020B0A04020102020204" pitchFamily="34" charset="0"/>
              </a:rPr>
              <a:t>Chariots</a:t>
            </a:r>
            <a:r>
              <a:rPr lang="sl-SI" altLang="sl-SI" sz="8000" dirty="0" smtClean="0">
                <a:solidFill>
                  <a:srgbClr val="FFFF00"/>
                </a:solidFill>
                <a:latin typeface="Arial Black" panose="020B0A04020102020204" pitchFamily="34" charset="0"/>
              </a:rPr>
              <a:t> </a:t>
            </a:r>
            <a:r>
              <a:rPr lang="sl-SI" altLang="sl-SI" sz="8000" dirty="0" err="1" smtClean="0">
                <a:solidFill>
                  <a:srgbClr val="FFFF00"/>
                </a:solidFill>
                <a:latin typeface="Arial Black" panose="020B0A04020102020204" pitchFamily="34" charset="0"/>
              </a:rPr>
              <a:t>of</a:t>
            </a:r>
            <a:r>
              <a:rPr lang="sl-SI" altLang="sl-SI" sz="8000" dirty="0" smtClean="0">
                <a:solidFill>
                  <a:srgbClr val="FFFF00"/>
                </a:solidFill>
                <a:latin typeface="Arial Black" panose="020B0A04020102020204" pitchFamily="34" charset="0"/>
              </a:rPr>
              <a:t> </a:t>
            </a:r>
            <a:r>
              <a:rPr lang="sl-SI" altLang="sl-SI" sz="8000" dirty="0" err="1" smtClean="0">
                <a:solidFill>
                  <a:srgbClr val="FFFF00"/>
                </a:solidFill>
                <a:latin typeface="Arial Black" panose="020B0A04020102020204" pitchFamily="34" charset="0"/>
              </a:rPr>
              <a:t>Fire</a:t>
            </a:r>
            <a:endParaRPr lang="sl-SI" altLang="sl-SI" sz="6000" dirty="0">
              <a:solidFill>
                <a:srgbClr val="FFFF00"/>
              </a:solidFill>
              <a:latin typeface="Arial Black" panose="020B0A04020102020204" pitchFamily="34" charset="0"/>
            </a:endParaRPr>
          </a:p>
          <a:p>
            <a:pPr algn="ctr" eaLnBrk="1" hangingPunct="1">
              <a:spcBef>
                <a:spcPct val="0"/>
              </a:spcBef>
              <a:buFontTx/>
              <a:buNone/>
              <a:defRPr/>
            </a:pPr>
            <a:r>
              <a:rPr lang="sl-SI" altLang="sl-SI" sz="6000" dirty="0" smtClean="0">
                <a:solidFill>
                  <a:srgbClr val="FFC000"/>
                </a:solidFill>
                <a:latin typeface="Arial Black" panose="020B0A04020102020204" pitchFamily="34" charset="0"/>
              </a:rPr>
              <a:t>(Ognjene kočije)</a:t>
            </a:r>
          </a:p>
          <a:p>
            <a:pPr algn="ctr" eaLnBrk="1" hangingPunct="1">
              <a:spcBef>
                <a:spcPct val="0"/>
              </a:spcBef>
              <a:buFontTx/>
              <a:buNone/>
              <a:defRPr/>
            </a:pPr>
            <a:r>
              <a:rPr lang="sl-SI" altLang="sl-SI" sz="6000" dirty="0" smtClean="0">
                <a:solidFill>
                  <a:srgbClr val="00B0F0"/>
                </a:solidFill>
                <a:latin typeface="Arial Narrow" panose="020B0606020202030204" pitchFamily="34" charset="0"/>
              </a:rPr>
              <a:t>Koncertna parodija Rowana </a:t>
            </a:r>
            <a:r>
              <a:rPr lang="sl-SI" altLang="sl-SI" sz="6000" dirty="0" err="1" smtClean="0">
                <a:solidFill>
                  <a:srgbClr val="00B0F0"/>
                </a:solidFill>
                <a:latin typeface="Arial Narrow" panose="020B0606020202030204" pitchFamily="34" charset="0"/>
              </a:rPr>
              <a:t>Atkinsona</a:t>
            </a:r>
            <a:r>
              <a:rPr lang="sl-SI" altLang="sl-SI" sz="6000" dirty="0">
                <a:solidFill>
                  <a:srgbClr val="00B0F0"/>
                </a:solidFill>
                <a:latin typeface="Arial Black" panose="020B0A04020102020204" pitchFamily="34" charset="0"/>
              </a:rPr>
              <a:t/>
            </a:r>
            <a:br>
              <a:rPr lang="sl-SI" altLang="sl-SI" sz="6000" dirty="0">
                <a:solidFill>
                  <a:srgbClr val="00B0F0"/>
                </a:solidFill>
                <a:latin typeface="Arial Black" panose="020B0A04020102020204" pitchFamily="34" charset="0"/>
              </a:rPr>
            </a:br>
            <a:r>
              <a:rPr lang="sl-SI" altLang="sl-SI" sz="3600" dirty="0" smtClean="0">
                <a:solidFill>
                  <a:srgbClr val="00B0F0"/>
                </a:solidFill>
                <a:latin typeface="Arial Narrow" panose="020B0606020202030204" pitchFamily="34" charset="0"/>
                <a:hlinkClick r:id="rId4"/>
              </a:rPr>
              <a:t>https://www.youtube.com/watch?v=owOcW6mjl6Y</a:t>
            </a:r>
            <a:r>
              <a:rPr lang="sl-SI" altLang="sl-SI" sz="3600" dirty="0" smtClean="0">
                <a:solidFill>
                  <a:srgbClr val="00B0F0"/>
                </a:solidFill>
                <a:latin typeface="Arial Narrow" panose="020B0606020202030204" pitchFamily="34" charset="0"/>
              </a:rPr>
              <a:t> </a:t>
            </a:r>
            <a:endParaRPr lang="sl-SI" altLang="sl-SI" dirty="0">
              <a:latin typeface="Arial Narrow" panose="020B0606020202030204" pitchFamily="34" charset="0"/>
            </a:endParaRPr>
          </a:p>
        </p:txBody>
      </p:sp>
    </p:spTree>
    <p:extLst>
      <p:ext uri="{BB962C8B-B14F-4D97-AF65-F5344CB8AC3E}">
        <p14:creationId xmlns:p14="http://schemas.microsoft.com/office/powerpoint/2010/main" val="64536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2" descr="Read why Hans Zimmer picked new Villeneuve film over Christopher Nolan- The  New Indian 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3051" y="862013"/>
            <a:ext cx="5468863" cy="5835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avokotnik 8"/>
          <p:cNvSpPr>
            <a:spLocks noChangeArrowheads="1"/>
          </p:cNvSpPr>
          <p:nvPr/>
        </p:nvSpPr>
        <p:spPr bwMode="auto">
          <a:xfrm>
            <a:off x="170384" y="2157414"/>
            <a:ext cx="64526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ts val="450"/>
              </a:spcBef>
            </a:pPr>
            <a:r>
              <a:rPr lang="sl-SI" altLang="sl-SI" sz="2400" b="0" dirty="0">
                <a:cs typeface="Arial" panose="020B0604020202020204" pitchFamily="34" charset="0"/>
              </a:rPr>
              <a:t>FILMI, za katere je napisal glasbo:</a:t>
            </a:r>
            <a:br>
              <a:rPr lang="sl-SI" altLang="sl-SI" sz="2400" b="0" dirty="0">
                <a:cs typeface="Arial" panose="020B0604020202020204" pitchFamily="34" charset="0"/>
              </a:rPr>
            </a:br>
            <a:r>
              <a:rPr lang="sl-SI" altLang="sl-SI" sz="2400" dirty="0" smtClean="0">
                <a:solidFill>
                  <a:srgbClr val="00FF99"/>
                </a:solidFill>
                <a:cs typeface="Arial" panose="020B0604020202020204" pitchFamily="34" charset="0"/>
              </a:rPr>
              <a:t>Jekleni mož </a:t>
            </a:r>
            <a:r>
              <a:rPr lang="sl-SI" altLang="sl-SI" sz="2400" b="0" dirty="0" smtClean="0">
                <a:solidFill>
                  <a:srgbClr val="00FF99"/>
                </a:solidFill>
                <a:cs typeface="Arial" panose="020B0604020202020204" pitchFamily="34" charset="0"/>
              </a:rPr>
              <a:t>(</a:t>
            </a:r>
            <a:r>
              <a:rPr lang="sl-SI" altLang="sl-SI" sz="2400" b="0" dirty="0" err="1" smtClean="0">
                <a:solidFill>
                  <a:srgbClr val="00FF99"/>
                </a:solidFill>
                <a:cs typeface="Arial" panose="020B0604020202020204" pitchFamily="34" charset="0"/>
              </a:rPr>
              <a:t>Superman</a:t>
            </a:r>
            <a:r>
              <a:rPr lang="sl-SI" altLang="sl-SI" sz="2400" b="0" dirty="0" smtClean="0">
                <a:solidFill>
                  <a:srgbClr val="00FF99"/>
                </a:solidFill>
                <a:cs typeface="Arial" panose="020B0604020202020204" pitchFamily="34" charset="0"/>
              </a:rPr>
              <a:t>), </a:t>
            </a:r>
            <a:r>
              <a:rPr lang="sl-SI" altLang="sl-SI" sz="2400" dirty="0" smtClean="0">
                <a:solidFill>
                  <a:srgbClr val="00FF99"/>
                </a:solidFill>
                <a:cs typeface="Arial" panose="020B0604020202020204" pitchFamily="34" charset="0"/>
              </a:rPr>
              <a:t>Pirati </a:t>
            </a:r>
            <a:r>
              <a:rPr lang="sl-SI" altLang="sl-SI" sz="2400" dirty="0">
                <a:solidFill>
                  <a:srgbClr val="00FF99"/>
                </a:solidFill>
                <a:cs typeface="Arial" panose="020B0604020202020204" pitchFamily="34" charset="0"/>
              </a:rPr>
              <a:t>s Karibov, Levji kralj, </a:t>
            </a:r>
            <a:r>
              <a:rPr lang="sl-SI" altLang="sl-SI" sz="2400" dirty="0" smtClean="0">
                <a:solidFill>
                  <a:srgbClr val="00FF99"/>
                </a:solidFill>
                <a:cs typeface="Arial" panose="020B0604020202020204" pitchFamily="34" charset="0"/>
              </a:rPr>
              <a:t>Batman, Gladiator ...  </a:t>
            </a:r>
            <a:endParaRPr lang="sl-SI" altLang="sl-SI" sz="2400" dirty="0">
              <a:solidFill>
                <a:srgbClr val="00FF99"/>
              </a:solidFill>
              <a:cs typeface="Arial" panose="020B0604020202020204" pitchFamily="34" charset="0"/>
            </a:endParaRPr>
          </a:p>
        </p:txBody>
      </p:sp>
      <p:pic>
        <p:nvPicPr>
          <p:cNvPr id="101380" name="Picture 4" descr="Kolosej - Filmi - Pirati s Karibov: Mrtvečeva skrin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5563" y="3998913"/>
            <a:ext cx="1327638"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3778" y="944808"/>
            <a:ext cx="1141413" cy="6953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1382" name="Picture 6" descr="Levji kralj 2: Simbov ponos (1998) - opis filma na Spored.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1" y="3998912"/>
            <a:ext cx="1257299"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4" name="Picture 8" descr="Batman - Home | Faceboo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1" y="3998913"/>
            <a:ext cx="1266092" cy="226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ravokotnik 10"/>
          <p:cNvSpPr/>
          <p:nvPr/>
        </p:nvSpPr>
        <p:spPr>
          <a:xfrm>
            <a:off x="170383" y="862013"/>
            <a:ext cx="6369261" cy="1261884"/>
          </a:xfrm>
          <a:prstGeom prst="rect">
            <a:avLst/>
          </a:prstGeom>
          <a:solidFill>
            <a:schemeClr val="bg1">
              <a:lumMod val="85000"/>
            </a:schemeClr>
          </a:solidFill>
          <a:ln>
            <a:solidFill>
              <a:schemeClr val="accent1"/>
            </a:solidFill>
          </a:ln>
        </p:spPr>
        <p:txBody>
          <a:bodyPr wrap="square">
            <a:spAutoFit/>
          </a:bodyPr>
          <a:lstStyle/>
          <a:p>
            <a:pPr marL="557213" indent="-557213">
              <a:defRPr/>
            </a:pPr>
            <a:r>
              <a:rPr lang="sl-SI" sz="4000" dirty="0" smtClean="0">
                <a:solidFill>
                  <a:srgbClr val="FFC000"/>
                </a:solidFill>
                <a:latin typeface="Arial Black" panose="020B0A04020102020204" pitchFamily="34" charset="0"/>
                <a:cs typeface="Arial" panose="020B0604020202020204" pitchFamily="34" charset="0"/>
              </a:rPr>
              <a:t>  Hans </a:t>
            </a:r>
            <a:r>
              <a:rPr lang="sl-SI" sz="4000" dirty="0" err="1" smtClean="0">
                <a:solidFill>
                  <a:srgbClr val="FFC000"/>
                </a:solidFill>
                <a:latin typeface="Arial Black" panose="020B0A04020102020204" pitchFamily="34" charset="0"/>
                <a:cs typeface="Arial" panose="020B0604020202020204" pitchFamily="34" charset="0"/>
              </a:rPr>
              <a:t>Zimmer</a:t>
            </a:r>
            <a:r>
              <a:rPr lang="sl-SI" sz="2800" dirty="0" smtClean="0">
                <a:solidFill>
                  <a:srgbClr val="FFC000"/>
                </a:solidFill>
                <a:latin typeface="Arial Narrow" panose="020B0606020202030204" pitchFamily="34" charset="0"/>
                <a:cs typeface="Arial" panose="020B0604020202020204" pitchFamily="34" charset="0"/>
              </a:rPr>
              <a:t> </a:t>
            </a:r>
            <a:r>
              <a:rPr lang="sl-SI" sz="3200" dirty="0" smtClean="0">
                <a:solidFill>
                  <a:srgbClr val="FF0000"/>
                </a:solidFill>
                <a:latin typeface="Arial Narrow" panose="020B0606020202030204" pitchFamily="34" charset="0"/>
                <a:cs typeface="Arial" panose="020B0604020202020204" pitchFamily="34" charset="0"/>
              </a:rPr>
              <a:t/>
            </a:r>
            <a:br>
              <a:rPr lang="sl-SI" sz="3200" dirty="0" smtClean="0">
                <a:solidFill>
                  <a:srgbClr val="FF0000"/>
                </a:solidFill>
                <a:latin typeface="Arial Narrow" panose="020B0606020202030204" pitchFamily="34" charset="0"/>
                <a:cs typeface="Arial" panose="020B0604020202020204" pitchFamily="34" charset="0"/>
              </a:rPr>
            </a:br>
            <a:r>
              <a:rPr lang="sl-SI" sz="3600" dirty="0" smtClean="0">
                <a:cs typeface="Arial" panose="020B0604020202020204" pitchFamily="34" charset="0"/>
              </a:rPr>
              <a:t>(1957)</a:t>
            </a:r>
            <a:endParaRPr lang="sl-SI" sz="2800" dirty="0">
              <a:cs typeface="Arial" panose="020B0604020202020204" pitchFamily="34" charset="0"/>
            </a:endParaRPr>
          </a:p>
        </p:txBody>
      </p:sp>
      <p:sp>
        <p:nvSpPr>
          <p:cNvPr id="13" name="Rectangle 2"/>
          <p:cNvSpPr>
            <a:spLocks noChangeArrowheads="1"/>
          </p:cNvSpPr>
          <p:nvPr/>
        </p:nvSpPr>
        <p:spPr bwMode="auto">
          <a:xfrm>
            <a:off x="170383" y="75223"/>
            <a:ext cx="11921532" cy="647700"/>
          </a:xfrm>
          <a:prstGeom prst="rect">
            <a:avLst/>
          </a:prstGeom>
          <a:solidFill>
            <a:srgbClr val="3399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l-SI" altLang="sl-SI" sz="4800" dirty="0">
                <a:latin typeface="Arial Black" panose="020B0A04020102020204" pitchFamily="34" charset="0"/>
              </a:rPr>
              <a:t>Znani </a:t>
            </a:r>
            <a:r>
              <a:rPr lang="sl-SI" altLang="sl-SI" sz="4800" dirty="0" smtClean="0">
                <a:latin typeface="Arial Black" panose="020B0A04020102020204" pitchFamily="34" charset="0"/>
              </a:rPr>
              <a:t>skladatelj </a:t>
            </a:r>
            <a:r>
              <a:rPr lang="sl-SI" altLang="sl-SI" sz="4800" dirty="0">
                <a:latin typeface="Arial Black" panose="020B0A04020102020204" pitchFamily="34" charset="0"/>
              </a:rPr>
              <a:t>filmske </a:t>
            </a:r>
            <a:r>
              <a:rPr lang="sl-SI" altLang="sl-SI" sz="4800" dirty="0" smtClean="0">
                <a:latin typeface="Arial Black" panose="020B0A04020102020204" pitchFamily="34" charset="0"/>
              </a:rPr>
              <a:t>glasbe</a:t>
            </a:r>
            <a:endParaRPr lang="sl-SI" altLang="sl-SI" sz="2800" dirty="0">
              <a:latin typeface="Arial Black" panose="020B0A04020102020204" pitchFamily="34" charset="0"/>
            </a:endParaRPr>
          </a:p>
        </p:txBody>
      </p:sp>
      <p:pic>
        <p:nvPicPr>
          <p:cNvPr id="2050" name="Picture 2" descr="Hans Zimmer - &quot;Flight&quot; (Man of Stee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0384" y="3998913"/>
            <a:ext cx="1245178" cy="22875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E BLOG DE CHIEF DUNDEE: GLADIATOR Suite - Hans Zimmer / Lisa Gerrard /  Klaus Badel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66594" y="3998913"/>
            <a:ext cx="1273050" cy="22653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Quilts and Thoughts… » Free filmstrip digi stam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0384" y="3612147"/>
            <a:ext cx="6369260" cy="308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9460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380"/>
                                        </p:tgtEl>
                                        <p:attrNameLst>
                                          <p:attrName>style.visibility</p:attrName>
                                        </p:attrNameLst>
                                      </p:cBhvr>
                                      <p:to>
                                        <p:strVal val="visible"/>
                                      </p:to>
                                    </p:set>
                                    <p:animEffect transition="in" filter="fade">
                                      <p:cBhvr>
                                        <p:cTn id="17" dur="500"/>
                                        <p:tgtEl>
                                          <p:spTgt spid="1013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1382"/>
                                        </p:tgtEl>
                                        <p:attrNameLst>
                                          <p:attrName>style.visibility</p:attrName>
                                        </p:attrNameLst>
                                      </p:cBhvr>
                                      <p:to>
                                        <p:strVal val="visible"/>
                                      </p:to>
                                    </p:set>
                                    <p:animEffect transition="in" filter="fade">
                                      <p:cBhvr>
                                        <p:cTn id="22" dur="500"/>
                                        <p:tgtEl>
                                          <p:spTgt spid="10138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01384"/>
                                        </p:tgtEl>
                                        <p:attrNameLst>
                                          <p:attrName>style.visibility</p:attrName>
                                        </p:attrNameLst>
                                      </p:cBhvr>
                                      <p:to>
                                        <p:strVal val="visible"/>
                                      </p:to>
                                    </p:set>
                                    <p:animEffect transition="in" filter="fade">
                                      <p:cBhvr>
                                        <p:cTn id="27" dur="500"/>
                                        <p:tgtEl>
                                          <p:spTgt spid="10138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4"/>
                                        </p:tgtEl>
                                        <p:attrNameLst>
                                          <p:attrName>style.visibility</p:attrName>
                                        </p:attrNameLst>
                                      </p:cBhvr>
                                      <p:to>
                                        <p:strVal val="visible"/>
                                      </p:to>
                                    </p:set>
                                    <p:animEffect transition="in" filter="fade">
                                      <p:cBhvr>
                                        <p:cTn id="32" dur="500"/>
                                        <p:tgtEl>
                                          <p:spTgt spid="205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ovenska kinoteka: filmi ne zastarajo - Novice o filmu in filmskih zvezdah  - Slovenska kinoteka: filmi ne zastarajo - Si21 - prvi slovenski por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1"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6"/>
          <p:cNvSpPr>
            <a:spLocks noChangeArrowheads="1"/>
          </p:cNvSpPr>
          <p:nvPr/>
        </p:nvSpPr>
        <p:spPr bwMode="auto">
          <a:xfrm>
            <a:off x="624253" y="139766"/>
            <a:ext cx="1038371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sl-SI" altLang="sl-SI" sz="7200" dirty="0">
                <a:solidFill>
                  <a:srgbClr val="FF0000"/>
                </a:solidFill>
                <a:latin typeface="+mj-lt"/>
              </a:rPr>
              <a:t>Hans </a:t>
            </a:r>
            <a:r>
              <a:rPr lang="sl-SI" altLang="sl-SI" sz="7200" dirty="0" err="1">
                <a:solidFill>
                  <a:srgbClr val="FF0000"/>
                </a:solidFill>
                <a:latin typeface="+mj-lt"/>
              </a:rPr>
              <a:t>Zimmer</a:t>
            </a:r>
            <a:r>
              <a:rPr lang="sl-SI" altLang="sl-SI" sz="7200" dirty="0">
                <a:solidFill>
                  <a:srgbClr val="FF0000"/>
                </a:solidFill>
                <a:latin typeface="+mj-lt"/>
              </a:rPr>
              <a:t>: </a:t>
            </a:r>
            <a:br>
              <a:rPr lang="sl-SI" altLang="sl-SI" sz="7200" dirty="0">
                <a:solidFill>
                  <a:srgbClr val="FF0000"/>
                </a:solidFill>
                <a:latin typeface="+mj-lt"/>
              </a:rPr>
            </a:br>
            <a:r>
              <a:rPr lang="sl-SI" altLang="sl-SI" sz="6000" dirty="0" smtClean="0">
                <a:solidFill>
                  <a:srgbClr val="FFFF00"/>
                </a:solidFill>
                <a:latin typeface="Arial Black" panose="020B0A04020102020204" pitchFamily="34" charset="0"/>
              </a:rPr>
              <a:t>Man </a:t>
            </a:r>
            <a:r>
              <a:rPr lang="sl-SI" altLang="sl-SI" sz="6000" dirty="0" err="1">
                <a:solidFill>
                  <a:srgbClr val="FFFF00"/>
                </a:solidFill>
                <a:latin typeface="Arial Black" panose="020B0A04020102020204" pitchFamily="34" charset="0"/>
              </a:rPr>
              <a:t>of</a:t>
            </a:r>
            <a:r>
              <a:rPr lang="sl-SI" altLang="sl-SI" sz="6000" dirty="0">
                <a:solidFill>
                  <a:srgbClr val="FFFF00"/>
                </a:solidFill>
                <a:latin typeface="Arial Black" panose="020B0A04020102020204" pitchFamily="34" charset="0"/>
              </a:rPr>
              <a:t> </a:t>
            </a:r>
            <a:r>
              <a:rPr lang="sl-SI" altLang="sl-SI" sz="6000" dirty="0" err="1" smtClean="0">
                <a:solidFill>
                  <a:srgbClr val="FFFF00"/>
                </a:solidFill>
                <a:latin typeface="Arial Black" panose="020B0A04020102020204" pitchFamily="34" charset="0"/>
              </a:rPr>
              <a:t>Steel</a:t>
            </a:r>
            <a:r>
              <a:rPr lang="sl-SI" altLang="sl-SI" sz="6000" dirty="0" smtClean="0">
                <a:solidFill>
                  <a:srgbClr val="FFFF00"/>
                </a:solidFill>
                <a:latin typeface="Arial Black" panose="020B0A04020102020204" pitchFamily="34" charset="0"/>
              </a:rPr>
              <a:t> </a:t>
            </a:r>
            <a:r>
              <a:rPr lang="sl-SI" altLang="sl-SI" sz="6000" dirty="0" smtClean="0">
                <a:solidFill>
                  <a:srgbClr val="FFFF00"/>
                </a:solidFill>
                <a:latin typeface="Arial Narrow" panose="020B0606020202030204" pitchFamily="34" charset="0"/>
              </a:rPr>
              <a:t>(</a:t>
            </a:r>
            <a:r>
              <a:rPr lang="sl-SI" altLang="sl-SI" sz="6000" dirty="0" err="1" smtClean="0">
                <a:solidFill>
                  <a:srgbClr val="FFFF00"/>
                </a:solidFill>
                <a:latin typeface="Arial Narrow" panose="020B0606020202030204" pitchFamily="34" charset="0"/>
              </a:rPr>
              <a:t>Superman</a:t>
            </a:r>
            <a:r>
              <a:rPr lang="sl-SI" altLang="sl-SI" sz="6000" dirty="0" smtClean="0">
                <a:solidFill>
                  <a:srgbClr val="FFFF00"/>
                </a:solidFill>
                <a:latin typeface="Arial Narrow" panose="020B0606020202030204" pitchFamily="34" charset="0"/>
              </a:rPr>
              <a:t>)</a:t>
            </a:r>
            <a:endParaRPr lang="sl-SI" altLang="sl-SI" sz="6000" dirty="0" smtClean="0">
              <a:solidFill>
                <a:srgbClr val="FFFF00"/>
              </a:solidFill>
              <a:latin typeface="Arial Black" panose="020B0A04020102020204" pitchFamily="34" charset="0"/>
            </a:endParaRPr>
          </a:p>
          <a:p>
            <a:pPr algn="ctr" eaLnBrk="1" hangingPunct="1">
              <a:spcBef>
                <a:spcPct val="0"/>
              </a:spcBef>
              <a:buFontTx/>
              <a:buNone/>
              <a:defRPr/>
            </a:pPr>
            <a:r>
              <a:rPr lang="sl-SI" altLang="sl-SI" sz="6000" dirty="0" smtClean="0">
                <a:solidFill>
                  <a:srgbClr val="00FFFF"/>
                </a:solidFill>
                <a:latin typeface="Arial Black" panose="020B0A04020102020204" pitchFamily="34" charset="0"/>
              </a:rPr>
              <a:t>(Jekleni mož)</a:t>
            </a:r>
            <a:br>
              <a:rPr lang="sl-SI" altLang="sl-SI" sz="6000" dirty="0" smtClean="0">
                <a:solidFill>
                  <a:srgbClr val="00FFFF"/>
                </a:solidFill>
                <a:latin typeface="Arial Black" panose="020B0A04020102020204" pitchFamily="34" charset="0"/>
              </a:rPr>
            </a:br>
            <a:r>
              <a:rPr lang="sl-SI" altLang="sl-SI" sz="5400" dirty="0">
                <a:solidFill>
                  <a:srgbClr val="00B0F0"/>
                </a:solidFill>
                <a:latin typeface="Arial Black" panose="020B0A04020102020204" pitchFamily="34" charset="0"/>
              </a:rPr>
              <a:t>Snemanje filmske glasbe v živo na koncertu v Pragi</a:t>
            </a:r>
            <a:br>
              <a:rPr lang="sl-SI" altLang="sl-SI" sz="5400" dirty="0">
                <a:solidFill>
                  <a:srgbClr val="00B0F0"/>
                </a:solidFill>
                <a:latin typeface="Arial Black" panose="020B0A04020102020204" pitchFamily="34" charset="0"/>
              </a:rPr>
            </a:br>
            <a:r>
              <a:rPr lang="sl-SI" altLang="sl-SI" sz="3600" dirty="0">
                <a:solidFill>
                  <a:srgbClr val="00B0F0"/>
                </a:solidFill>
                <a:latin typeface="Arial Narrow" panose="020B0606020202030204" pitchFamily="34" charset="0"/>
                <a:hlinkClick r:id="rId4"/>
              </a:rPr>
              <a:t>https://</a:t>
            </a:r>
            <a:r>
              <a:rPr lang="sl-SI" altLang="sl-SI" sz="3600" dirty="0" smtClean="0">
                <a:solidFill>
                  <a:srgbClr val="00B0F0"/>
                </a:solidFill>
                <a:latin typeface="Arial Narrow" panose="020B0606020202030204" pitchFamily="34" charset="0"/>
                <a:hlinkClick r:id="rId4"/>
              </a:rPr>
              <a:t>www.youtube.com/watch?v=9E8Nm3hun0g</a:t>
            </a:r>
            <a:r>
              <a:rPr lang="sl-SI" altLang="sl-SI" sz="3600" dirty="0" smtClean="0">
                <a:solidFill>
                  <a:srgbClr val="00B0F0"/>
                </a:solidFill>
                <a:latin typeface="Arial Narrow" panose="020B0606020202030204" pitchFamily="34" charset="0"/>
              </a:rPr>
              <a:t> </a:t>
            </a:r>
            <a:endParaRPr lang="sl-SI" altLang="sl-SI" sz="1600" dirty="0">
              <a:latin typeface="Arial Narrow" panose="020B0606020202030204" pitchFamily="34" charset="0"/>
            </a:endParaRPr>
          </a:p>
        </p:txBody>
      </p:sp>
    </p:spTree>
    <p:extLst>
      <p:ext uri="{BB962C8B-B14F-4D97-AF65-F5344CB8AC3E}">
        <p14:creationId xmlns:p14="http://schemas.microsoft.com/office/powerpoint/2010/main" val="413488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187389" y="2236236"/>
            <a:ext cx="6723365" cy="1351024"/>
          </a:xfrm>
        </p:spPr>
        <p:txBody>
          <a:bodyPr>
            <a:noAutofit/>
          </a:bodyPr>
          <a:lstStyle/>
          <a:p>
            <a:pPr marL="0" algn="just">
              <a:buNone/>
            </a:pPr>
            <a:r>
              <a:rPr lang="sl-SI" altLang="sl-SI" sz="1800" dirty="0">
                <a:ea typeface="Aharoni"/>
                <a:cs typeface="Aharoni"/>
              </a:rPr>
              <a:t>Hans </a:t>
            </a:r>
            <a:r>
              <a:rPr lang="sl-SI" altLang="sl-SI" sz="1800" dirty="0" err="1">
                <a:ea typeface="Aharoni"/>
                <a:cs typeface="Aharoni"/>
              </a:rPr>
              <a:t>Zimmer</a:t>
            </a:r>
            <a:r>
              <a:rPr lang="sl-SI" altLang="sl-SI" sz="1800" dirty="0">
                <a:ea typeface="Aharoni"/>
                <a:cs typeface="Aharoni"/>
              </a:rPr>
              <a:t> je soustanovitelj podjetja </a:t>
            </a:r>
            <a:r>
              <a:rPr lang="sl-SI" altLang="sl-SI" sz="1800" b="1" dirty="0" smtClean="0">
                <a:solidFill>
                  <a:srgbClr val="FF0000"/>
                </a:solidFill>
                <a:latin typeface="Arial Narrow" panose="020B0606020202030204" pitchFamily="34" charset="0"/>
                <a:ea typeface="Aharoni"/>
                <a:cs typeface="Aharoni"/>
              </a:rPr>
              <a:t>BLEEDING </a:t>
            </a:r>
            <a:r>
              <a:rPr lang="sl-SI" altLang="sl-SI" sz="1800" b="1" dirty="0">
                <a:solidFill>
                  <a:srgbClr val="FF0000"/>
                </a:solidFill>
                <a:latin typeface="Arial Narrow" panose="020B0606020202030204" pitchFamily="34" charset="0"/>
                <a:ea typeface="Aharoni"/>
                <a:cs typeface="Aharoni"/>
              </a:rPr>
              <a:t>FINGERS. </a:t>
            </a:r>
            <a:r>
              <a:rPr lang="sl-SI" altLang="sl-SI" sz="1800" dirty="0">
                <a:ea typeface="Aharoni"/>
                <a:cs typeface="Aharoni"/>
              </a:rPr>
              <a:t>Podjetje deluje od leta 2013 in ima sedež v St. Monici v Kaliforniji, ZDA. V njem je od leta 2018 zaposlenih 11 skladateljev, ki pišejo glasbo za filme, televizijo in druge digitalne medije.  Eden izmed teh skladateljev je tudi 31-letni </a:t>
            </a:r>
            <a:r>
              <a:rPr lang="sl-SI" altLang="sl-SI" sz="1800" dirty="0">
                <a:solidFill>
                  <a:srgbClr val="FF0000"/>
                </a:solidFill>
                <a:ea typeface="Aharoni"/>
                <a:cs typeface="Aharoni"/>
              </a:rPr>
              <a:t>Anže Rozman </a:t>
            </a:r>
            <a:r>
              <a:rPr lang="sl-SI" altLang="sl-SI" sz="1800" dirty="0">
                <a:ea typeface="Aharoni"/>
                <a:cs typeface="Aharoni"/>
              </a:rPr>
              <a:t>iz Slovenije.</a:t>
            </a:r>
          </a:p>
        </p:txBody>
      </p:sp>
      <p:sp>
        <p:nvSpPr>
          <p:cNvPr id="8" name="Rectangle 2"/>
          <p:cNvSpPr>
            <a:spLocks noChangeArrowheads="1"/>
          </p:cNvSpPr>
          <p:nvPr/>
        </p:nvSpPr>
        <p:spPr bwMode="auto">
          <a:xfrm>
            <a:off x="170383" y="75223"/>
            <a:ext cx="11921532" cy="647700"/>
          </a:xfrm>
          <a:prstGeom prst="rect">
            <a:avLst/>
          </a:prstGeom>
          <a:solidFill>
            <a:srgbClr val="3399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l-SI" altLang="sl-SI" sz="4800" dirty="0" smtClean="0">
                <a:latin typeface="Arial Black" panose="020B0A04020102020204" pitchFamily="34" charset="0"/>
              </a:rPr>
              <a:t>Slovenija in filmska glasba</a:t>
            </a:r>
            <a:endParaRPr lang="sl-SI" altLang="sl-SI" sz="2800" dirty="0">
              <a:latin typeface="Arial Black" panose="020B0A04020102020204" pitchFamily="34" charset="0"/>
            </a:endParaRPr>
          </a:p>
        </p:txBody>
      </p:sp>
      <p:pic>
        <p:nvPicPr>
          <p:cNvPr id="7170" name="Picture 2" descr="https://www.delo.si/media/images/20200131/618943.max-1280x1280.jpg?rev=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2975" y="809959"/>
            <a:ext cx="5078940" cy="2627833"/>
          </a:xfrm>
          <a:prstGeom prst="rect">
            <a:avLst/>
          </a:prstGeom>
          <a:noFill/>
          <a:extLst>
            <a:ext uri="{909E8E84-426E-40DD-AFC4-6F175D3DCCD1}">
              <a14:hiddenFill xmlns:a14="http://schemas.microsoft.com/office/drawing/2010/main">
                <a:solidFill>
                  <a:srgbClr val="FFFFFF"/>
                </a:solidFill>
              </a14:hiddenFill>
            </a:ext>
          </a:extLst>
        </p:spPr>
      </p:pic>
      <p:sp>
        <p:nvSpPr>
          <p:cNvPr id="10" name="Pravokotnik 9"/>
          <p:cNvSpPr/>
          <p:nvPr/>
        </p:nvSpPr>
        <p:spPr>
          <a:xfrm>
            <a:off x="170383" y="862013"/>
            <a:ext cx="6696409" cy="1261884"/>
          </a:xfrm>
          <a:prstGeom prst="rect">
            <a:avLst/>
          </a:prstGeom>
          <a:solidFill>
            <a:schemeClr val="bg1">
              <a:lumMod val="85000"/>
            </a:schemeClr>
          </a:solidFill>
          <a:ln>
            <a:solidFill>
              <a:schemeClr val="accent1"/>
            </a:solidFill>
          </a:ln>
        </p:spPr>
        <p:txBody>
          <a:bodyPr wrap="square">
            <a:spAutoFit/>
          </a:bodyPr>
          <a:lstStyle/>
          <a:p>
            <a:pPr marL="557213" indent="-557213">
              <a:defRPr/>
            </a:pPr>
            <a:r>
              <a:rPr lang="sl-SI" sz="4000" dirty="0" smtClean="0">
                <a:solidFill>
                  <a:srgbClr val="FFC000"/>
                </a:solidFill>
                <a:latin typeface="Arial Black" panose="020B0A04020102020204" pitchFamily="34" charset="0"/>
                <a:cs typeface="Arial" panose="020B0604020202020204" pitchFamily="34" charset="0"/>
              </a:rPr>
              <a:t>  </a:t>
            </a:r>
            <a:r>
              <a:rPr lang="sl-SI" sz="4000" dirty="0" smtClean="0">
                <a:solidFill>
                  <a:srgbClr val="00CC66"/>
                </a:solidFill>
                <a:latin typeface="Arial Black" panose="020B0A04020102020204" pitchFamily="34" charset="0"/>
                <a:cs typeface="Arial" panose="020B0604020202020204" pitchFamily="34" charset="0"/>
              </a:rPr>
              <a:t>Anže Rozman</a:t>
            </a:r>
            <a:r>
              <a:rPr lang="sl-SI" sz="2800" dirty="0" smtClean="0">
                <a:solidFill>
                  <a:srgbClr val="00CC66"/>
                </a:solidFill>
                <a:latin typeface="Arial Narrow" panose="020B0606020202030204" pitchFamily="34" charset="0"/>
                <a:cs typeface="Arial" panose="020B0604020202020204" pitchFamily="34" charset="0"/>
              </a:rPr>
              <a:t> </a:t>
            </a:r>
            <a:r>
              <a:rPr lang="sl-SI" sz="3200" dirty="0" smtClean="0">
                <a:solidFill>
                  <a:srgbClr val="FF0000"/>
                </a:solidFill>
                <a:latin typeface="Arial Narrow" panose="020B0606020202030204" pitchFamily="34" charset="0"/>
                <a:cs typeface="Arial" panose="020B0604020202020204" pitchFamily="34" charset="0"/>
              </a:rPr>
              <a:t/>
            </a:r>
            <a:br>
              <a:rPr lang="sl-SI" sz="3200" dirty="0" smtClean="0">
                <a:solidFill>
                  <a:srgbClr val="FF0000"/>
                </a:solidFill>
                <a:latin typeface="Arial Narrow" panose="020B0606020202030204" pitchFamily="34" charset="0"/>
                <a:cs typeface="Arial" panose="020B0604020202020204" pitchFamily="34" charset="0"/>
              </a:rPr>
            </a:br>
            <a:r>
              <a:rPr lang="sl-SI" sz="3600" dirty="0" smtClean="0">
                <a:cs typeface="Arial" panose="020B0604020202020204" pitchFamily="34" charset="0"/>
              </a:rPr>
              <a:t>(1989)</a:t>
            </a:r>
            <a:endParaRPr lang="sl-SI" sz="2800" dirty="0">
              <a:cs typeface="Arial" panose="020B0604020202020204" pitchFamily="34" charset="0"/>
            </a:endParaRPr>
          </a:p>
        </p:txBody>
      </p:sp>
      <p:pic>
        <p:nvPicPr>
          <p:cNvPr id="7172" name="Picture 4" descr="Marjan Kozina - sazu.s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83" y="3582002"/>
            <a:ext cx="3030014" cy="318290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Flag of Slovenia - Zastava Slovenije - NationalFlags.shop - your Flag  websh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998" y="75223"/>
            <a:ext cx="1248143" cy="682996"/>
          </a:xfrm>
          <a:prstGeom prst="rect">
            <a:avLst/>
          </a:prstGeom>
          <a:noFill/>
          <a:extLst>
            <a:ext uri="{909E8E84-426E-40DD-AFC4-6F175D3DCCD1}">
              <a14:hiddenFill xmlns:a14="http://schemas.microsoft.com/office/drawing/2010/main">
                <a:solidFill>
                  <a:srgbClr val="FFFFFF"/>
                </a:solidFill>
              </a14:hiddenFill>
            </a:ext>
          </a:extLst>
        </p:spPr>
      </p:pic>
      <p:sp>
        <p:nvSpPr>
          <p:cNvPr id="14" name="Pravokotnik 13"/>
          <p:cNvSpPr/>
          <p:nvPr/>
        </p:nvSpPr>
        <p:spPr>
          <a:xfrm>
            <a:off x="3329752" y="3611677"/>
            <a:ext cx="4574533" cy="1261884"/>
          </a:xfrm>
          <a:prstGeom prst="rect">
            <a:avLst/>
          </a:prstGeom>
          <a:solidFill>
            <a:schemeClr val="bg1">
              <a:lumMod val="85000"/>
            </a:schemeClr>
          </a:solidFill>
          <a:ln>
            <a:solidFill>
              <a:schemeClr val="accent1"/>
            </a:solidFill>
          </a:ln>
        </p:spPr>
        <p:txBody>
          <a:bodyPr wrap="square">
            <a:spAutoFit/>
          </a:bodyPr>
          <a:lstStyle/>
          <a:p>
            <a:pPr marL="557213" indent="-557213">
              <a:defRPr/>
            </a:pPr>
            <a:r>
              <a:rPr lang="sl-SI" sz="4000" dirty="0" smtClean="0">
                <a:solidFill>
                  <a:srgbClr val="FFC000"/>
                </a:solidFill>
                <a:latin typeface="Arial Black" panose="020B0A04020102020204" pitchFamily="34" charset="0"/>
                <a:cs typeface="Arial" panose="020B0604020202020204" pitchFamily="34" charset="0"/>
              </a:rPr>
              <a:t>  </a:t>
            </a:r>
            <a:r>
              <a:rPr lang="sl-SI" sz="4000" dirty="0" smtClean="0">
                <a:solidFill>
                  <a:srgbClr val="00CC66"/>
                </a:solidFill>
                <a:latin typeface="Arial Black" panose="020B0A04020102020204" pitchFamily="34" charset="0"/>
                <a:cs typeface="Arial" panose="020B0604020202020204" pitchFamily="34" charset="0"/>
              </a:rPr>
              <a:t>Marjan Kozina</a:t>
            </a:r>
            <a:r>
              <a:rPr lang="sl-SI" sz="3200" dirty="0" smtClean="0">
                <a:solidFill>
                  <a:srgbClr val="FF0000"/>
                </a:solidFill>
                <a:latin typeface="Arial Narrow" panose="020B0606020202030204" pitchFamily="34" charset="0"/>
                <a:cs typeface="Arial" panose="020B0604020202020204" pitchFamily="34" charset="0"/>
              </a:rPr>
              <a:t/>
            </a:r>
            <a:br>
              <a:rPr lang="sl-SI" sz="3200" dirty="0" smtClean="0">
                <a:solidFill>
                  <a:srgbClr val="FF0000"/>
                </a:solidFill>
                <a:latin typeface="Arial Narrow" panose="020B0606020202030204" pitchFamily="34" charset="0"/>
                <a:cs typeface="Arial" panose="020B0604020202020204" pitchFamily="34" charset="0"/>
              </a:rPr>
            </a:br>
            <a:r>
              <a:rPr lang="sl-SI" sz="3600" dirty="0" smtClean="0">
                <a:cs typeface="Arial" panose="020B0604020202020204" pitchFamily="34" charset="0"/>
              </a:rPr>
              <a:t>(1907 - 1966)</a:t>
            </a:r>
            <a:endParaRPr lang="sl-SI" sz="2800" dirty="0">
              <a:cs typeface="Arial" panose="020B0604020202020204" pitchFamily="34" charset="0"/>
            </a:endParaRPr>
          </a:p>
        </p:txBody>
      </p:sp>
      <p:sp>
        <p:nvSpPr>
          <p:cNvPr id="15" name="Pravokotnik 14"/>
          <p:cNvSpPr>
            <a:spLocks noChangeArrowheads="1"/>
          </p:cNvSpPr>
          <p:nvPr/>
        </p:nvSpPr>
        <p:spPr bwMode="auto">
          <a:xfrm>
            <a:off x="3329751" y="4962160"/>
            <a:ext cx="8762163" cy="194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ts val="450"/>
              </a:spcBef>
            </a:pPr>
            <a:r>
              <a:rPr lang="sl-SI" altLang="sl-SI" sz="2400" b="0" dirty="0">
                <a:cs typeface="Arial" panose="020B0604020202020204" pitchFamily="34" charset="0"/>
              </a:rPr>
              <a:t>FILMI, za katere je napisal glasbo:</a:t>
            </a:r>
            <a:br>
              <a:rPr lang="sl-SI" altLang="sl-SI" sz="2400" b="0" dirty="0">
                <a:cs typeface="Arial" panose="020B0604020202020204" pitchFamily="34" charset="0"/>
              </a:rPr>
            </a:br>
            <a:r>
              <a:rPr lang="sl-SI" altLang="sl-SI" sz="2400" dirty="0" smtClean="0">
                <a:solidFill>
                  <a:srgbClr val="00FF99"/>
                </a:solidFill>
                <a:cs typeface="Arial" panose="020B0604020202020204" pitchFamily="34" charset="0"/>
              </a:rPr>
              <a:t>Na svoji zemlji </a:t>
            </a:r>
            <a:br>
              <a:rPr lang="sl-SI" altLang="sl-SI" sz="2400" dirty="0" smtClean="0">
                <a:solidFill>
                  <a:srgbClr val="00FF99"/>
                </a:solidFill>
                <a:cs typeface="Arial" panose="020B0604020202020204" pitchFamily="34" charset="0"/>
              </a:rPr>
            </a:br>
            <a:r>
              <a:rPr lang="sl-SI" altLang="sl-SI" sz="2000" b="0" dirty="0" smtClean="0">
                <a:latin typeface="Arial Narrow" panose="020B0606020202030204" pitchFamily="34" charset="0"/>
                <a:cs typeface="Arial" panose="020B0604020202020204" pitchFamily="34" charset="0"/>
              </a:rPr>
              <a:t>(Prvi slovenski celovečerni film iz leta1948)</a:t>
            </a:r>
          </a:p>
          <a:p>
            <a:pPr>
              <a:spcBef>
                <a:spcPts val="450"/>
              </a:spcBef>
            </a:pPr>
            <a:r>
              <a:rPr lang="sl-SI" altLang="sl-SI" sz="2400" dirty="0" smtClean="0">
                <a:solidFill>
                  <a:srgbClr val="00FF99"/>
                </a:solidFill>
                <a:cs typeface="Arial" panose="020B0604020202020204" pitchFamily="34" charset="0"/>
              </a:rPr>
              <a:t>Kekec </a:t>
            </a:r>
            <a:br>
              <a:rPr lang="sl-SI" altLang="sl-SI" sz="2400" dirty="0" smtClean="0">
                <a:solidFill>
                  <a:srgbClr val="00FF99"/>
                </a:solidFill>
                <a:cs typeface="Arial" panose="020B0604020202020204" pitchFamily="34" charset="0"/>
              </a:rPr>
            </a:br>
            <a:r>
              <a:rPr lang="sl-SI" altLang="sl-SI" sz="2000" b="0" dirty="0" smtClean="0">
                <a:latin typeface="Arial Narrow" panose="020B0606020202030204" pitchFamily="34" charset="0"/>
                <a:cs typeface="Arial" panose="020B0604020202020204" pitchFamily="34" charset="0"/>
              </a:rPr>
              <a:t>(Prvi mladinski celovečerni film iz leta 1951) </a:t>
            </a:r>
            <a:endParaRPr lang="sl-SI" altLang="sl-SI" sz="2400" dirty="0">
              <a:solidFill>
                <a:srgbClr val="00FF99"/>
              </a:solidFill>
              <a:cs typeface="Arial" panose="020B0604020202020204" pitchFamily="34" charset="0"/>
            </a:endParaRPr>
          </a:p>
        </p:txBody>
      </p:sp>
      <p:sp>
        <p:nvSpPr>
          <p:cNvPr id="5" name="Pravokotnik 4"/>
          <p:cNvSpPr/>
          <p:nvPr/>
        </p:nvSpPr>
        <p:spPr>
          <a:xfrm>
            <a:off x="8039098" y="3490544"/>
            <a:ext cx="4052816" cy="3354765"/>
          </a:xfrm>
          <a:prstGeom prst="rect">
            <a:avLst/>
          </a:prstGeom>
          <a:solidFill>
            <a:schemeClr val="bg1">
              <a:lumMod val="85000"/>
            </a:schemeClr>
          </a:solidFill>
        </p:spPr>
        <p:txBody>
          <a:bodyPr wrap="square">
            <a:spAutoFit/>
          </a:bodyPr>
          <a:lstStyle/>
          <a:p>
            <a:pPr fontAlgn="base"/>
            <a:r>
              <a:rPr lang="sl-SI" sz="1200" b="1" dirty="0" smtClean="0"/>
              <a:t>Kekčeva pesem KAJ </a:t>
            </a:r>
            <a:r>
              <a:rPr lang="sl-SI" sz="1200" b="1" dirty="0"/>
              <a:t>MI POJE </a:t>
            </a:r>
            <a:r>
              <a:rPr lang="sl-SI" sz="1200" b="1" dirty="0" smtClean="0"/>
              <a:t>PTIČICA </a:t>
            </a:r>
            <a:br>
              <a:rPr lang="sl-SI" sz="1200" b="1" dirty="0" smtClean="0"/>
            </a:br>
            <a:r>
              <a:rPr lang="sl-SI" sz="1200" b="1" dirty="0" smtClean="0"/>
              <a:t>iz filma KEKEC (Besedilo: Frane </a:t>
            </a:r>
            <a:r>
              <a:rPr lang="sl-SI" sz="1200" b="1" dirty="0"/>
              <a:t>Milčinski – Ježek)</a:t>
            </a:r>
            <a:endParaRPr lang="sl-SI" sz="1200" dirty="0"/>
          </a:p>
          <a:p>
            <a:pPr fontAlgn="base"/>
            <a:r>
              <a:rPr lang="sl-SI" sz="1200" dirty="0"/>
              <a:t>Kaj mi poje ptičica, ptičica sinička?</a:t>
            </a:r>
          </a:p>
          <a:p>
            <a:pPr fontAlgn="base"/>
            <a:r>
              <a:rPr lang="sl-SI" sz="1200" dirty="0"/>
              <a:t>Dobra volja je </a:t>
            </a:r>
            <a:r>
              <a:rPr lang="sl-SI" sz="1200" dirty="0" err="1"/>
              <a:t>najbolja</a:t>
            </a:r>
            <a:r>
              <a:rPr lang="sl-SI" sz="1200" dirty="0"/>
              <a:t>, to si piši za uho,</a:t>
            </a:r>
          </a:p>
          <a:p>
            <a:pPr fontAlgn="base"/>
            <a:r>
              <a:rPr lang="sl-SI" sz="1200" dirty="0"/>
              <a:t>mile jere, kisle cmere z nami vštric ne pojdejo.</a:t>
            </a:r>
          </a:p>
          <a:p>
            <a:pPr fontAlgn="base"/>
            <a:r>
              <a:rPr lang="sl-SI" sz="1200" dirty="0"/>
              <a:t> </a:t>
            </a:r>
          </a:p>
          <a:p>
            <a:pPr fontAlgn="base"/>
            <a:r>
              <a:rPr lang="sl-SI" sz="1200" dirty="0"/>
              <a:t>Kaj odmeva mi korak, ko po stezi stopa?</a:t>
            </a:r>
          </a:p>
          <a:p>
            <a:pPr fontAlgn="base"/>
            <a:r>
              <a:rPr lang="sl-SI" sz="1200" dirty="0"/>
              <a:t>Dobra volja je </a:t>
            </a:r>
            <a:r>
              <a:rPr lang="sl-SI" sz="1200" dirty="0" err="1"/>
              <a:t>najbolja</a:t>
            </a:r>
            <a:r>
              <a:rPr lang="sl-SI" sz="1200" dirty="0"/>
              <a:t>, bodi dan na dan vesel,</a:t>
            </a:r>
          </a:p>
          <a:p>
            <a:pPr fontAlgn="base"/>
            <a:r>
              <a:rPr lang="sl-SI" sz="1200" dirty="0"/>
              <a:t>smej se, vriskaj, pesem piskaj, pa lahko boš srečo ujel.</a:t>
            </a:r>
          </a:p>
          <a:p>
            <a:pPr fontAlgn="base"/>
            <a:r>
              <a:rPr lang="sl-SI" sz="1200" dirty="0"/>
              <a:t> </a:t>
            </a:r>
          </a:p>
          <a:p>
            <a:pPr fontAlgn="base"/>
            <a:r>
              <a:rPr lang="sl-SI" sz="1200" dirty="0"/>
              <a:t>Kaj mi potok žubori, ko po kamnih skače?</a:t>
            </a:r>
          </a:p>
          <a:p>
            <a:pPr fontAlgn="base"/>
            <a:r>
              <a:rPr lang="sl-SI" sz="1200" dirty="0"/>
              <a:t>Dobra volja je </a:t>
            </a:r>
            <a:r>
              <a:rPr lang="sl-SI" sz="1200" dirty="0" err="1"/>
              <a:t>najbolja</a:t>
            </a:r>
            <a:r>
              <a:rPr lang="sl-SI" sz="1200" dirty="0"/>
              <a:t>, na vsej širni zemlji tej,</a:t>
            </a:r>
          </a:p>
          <a:p>
            <a:pPr fontAlgn="base"/>
            <a:r>
              <a:rPr lang="sl-SI" sz="1200" dirty="0"/>
              <a:t>lica rdeča, smeh in sreča, to zaklad je, hej, juhej</a:t>
            </a:r>
            <a:r>
              <a:rPr lang="sl-SI" sz="1200" dirty="0" smtClean="0"/>
              <a:t>!</a:t>
            </a:r>
          </a:p>
          <a:p>
            <a:pPr fontAlgn="base"/>
            <a:endParaRPr lang="sl-SI" sz="1200" dirty="0"/>
          </a:p>
          <a:p>
            <a:pPr fontAlgn="base"/>
            <a:r>
              <a:rPr lang="sl-SI" sz="1200" dirty="0" smtClean="0">
                <a:solidFill>
                  <a:srgbClr val="0070C0"/>
                </a:solidFill>
                <a:latin typeface="Arial Black" panose="020B0A04020102020204" pitchFamily="34" charset="0"/>
              </a:rPr>
              <a:t>Ob posnetku zapoj znano filmsko pesem</a:t>
            </a:r>
            <a:r>
              <a:rPr lang="sl-SI" sz="1200" dirty="0" smtClean="0"/>
              <a:t> </a:t>
            </a:r>
            <a:r>
              <a:rPr lang="sl-SI" sz="1600" dirty="0" smtClean="0">
                <a:hlinkClick r:id="rId5"/>
              </a:rPr>
              <a:t>https</a:t>
            </a:r>
            <a:r>
              <a:rPr lang="sl-SI" sz="1600" dirty="0">
                <a:hlinkClick r:id="rId5"/>
              </a:rPr>
              <a:t>://</a:t>
            </a:r>
            <a:r>
              <a:rPr lang="sl-SI" sz="1600" dirty="0" smtClean="0">
                <a:hlinkClick r:id="rId5"/>
              </a:rPr>
              <a:t>www.youtube.com/watch?v=3e_0H9ztaBU&amp;ab_channel=FrancGrobelsek</a:t>
            </a:r>
            <a:r>
              <a:rPr lang="sl-SI" sz="1600" dirty="0" smtClean="0"/>
              <a:t> </a:t>
            </a:r>
            <a:endParaRPr lang="sl-SI" sz="1200" dirty="0"/>
          </a:p>
        </p:txBody>
      </p:sp>
      <p:pic>
        <p:nvPicPr>
          <p:cNvPr id="18" name="Picture 2" descr="Slovenska kinoteka: filmi ne zastarajo - Novice o filmu in filmskih zvezdah  - Slovenska kinoteka: filmi ne zastarajo - Si21 - prvi slovenski port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71738" y="4382424"/>
            <a:ext cx="735965"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5162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fade">
                                      <p:cBhvr>
                                        <p:cTn id="17" dur="500"/>
                                        <p:tgtEl>
                                          <p:spTgt spid="71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4" grpId="0" animBg="1"/>
      <p:bldP spid="15"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naslov 4"/>
          <p:cNvSpPr>
            <a:spLocks noGrp="1"/>
          </p:cNvSpPr>
          <p:nvPr>
            <p:ph type="subTitle" idx="1"/>
          </p:nvPr>
        </p:nvSpPr>
        <p:spPr>
          <a:xfrm>
            <a:off x="161366" y="2185444"/>
            <a:ext cx="4625788" cy="955565"/>
          </a:xfrm>
        </p:spPr>
        <p:txBody>
          <a:bodyPr>
            <a:noAutofit/>
          </a:bodyPr>
          <a:lstStyle/>
          <a:p>
            <a:r>
              <a:rPr lang="sl-SI" sz="2400" b="1" dirty="0" smtClean="0"/>
              <a:t>KDAJ JE NASTAL PRVI FILM?</a:t>
            </a:r>
          </a:p>
          <a:p>
            <a:endParaRPr lang="sl-SI" sz="2400" b="1" dirty="0" smtClean="0"/>
          </a:p>
          <a:p>
            <a:r>
              <a:rPr lang="sl-SI" sz="2400" b="1" dirty="0" smtClean="0"/>
              <a:t>KDAJ JE NASTAL PRVI ZVOČNI FILM? KAKO SE IMENUJE?</a:t>
            </a:r>
          </a:p>
          <a:p>
            <a:endParaRPr lang="sl-SI" sz="2400" b="1" dirty="0" smtClean="0"/>
          </a:p>
          <a:p>
            <a:r>
              <a:rPr lang="sl-SI" sz="2400" b="1" dirty="0" smtClean="0"/>
              <a:t>KAJ JE BISTVENA SESTAVINA ZARES KVALITETNEGA FILMA?</a:t>
            </a:r>
            <a:endParaRPr lang="sl-SI" sz="2400" b="1" dirty="0"/>
          </a:p>
        </p:txBody>
      </p:sp>
      <p:pic>
        <p:nvPicPr>
          <p:cNvPr id="9" name="Ograda slike 8" descr="film.jpg"/>
          <p:cNvPicPr>
            <a:picLocks noGrp="1" noChangeAspect="1"/>
          </p:cNvPicPr>
          <p:nvPr>
            <p:ph type="pic" sz="quarter" idx="13"/>
          </p:nvPr>
        </p:nvPicPr>
        <p:blipFill>
          <a:blip r:embed="rId2" cstate="print"/>
          <a:srcRect t="2515" b="2515"/>
          <a:stretch>
            <a:fillRect/>
          </a:stretch>
        </p:blipFill>
        <p:spPr>
          <a:xfrm>
            <a:off x="4881564" y="1169988"/>
            <a:ext cx="7310437" cy="4491037"/>
          </a:xfrm>
        </p:spPr>
      </p:pic>
      <p:sp>
        <p:nvSpPr>
          <p:cNvPr id="2" name="Pravokotnik 1"/>
          <p:cNvSpPr/>
          <p:nvPr/>
        </p:nvSpPr>
        <p:spPr>
          <a:xfrm>
            <a:off x="350507" y="5842337"/>
            <a:ext cx="11841493" cy="1015663"/>
          </a:xfrm>
          <a:prstGeom prst="rect">
            <a:avLst/>
          </a:prstGeom>
        </p:spPr>
        <p:txBody>
          <a:bodyPr wrap="square">
            <a:spAutoFit/>
          </a:bodyPr>
          <a:lstStyle/>
          <a:p>
            <a:r>
              <a:rPr lang="sl-SI" sz="2000" dirty="0">
                <a:solidFill>
                  <a:schemeClr val="bg1"/>
                </a:solidFill>
                <a:latin typeface="Tahoma" panose="020B0604030504040204" pitchFamily="34" charset="0"/>
                <a:ea typeface="Calibri" panose="020F0502020204030204" pitchFamily="34" charset="0"/>
              </a:rPr>
              <a:t>Ali si lahko predstavljaš film brez glasbe? Zagotovo nas filmi ne bi popolnoma prepričali. Romantični položaj bi izgubil ves čar, grozljivka ne bi bila zares strašna, kriminalka pa bi izgubila vso </a:t>
            </a:r>
            <a:r>
              <a:rPr lang="sl-SI" sz="2000" dirty="0" smtClean="0">
                <a:solidFill>
                  <a:schemeClr val="bg1"/>
                </a:solidFill>
                <a:latin typeface="Tahoma" panose="020B0604030504040204" pitchFamily="34" charset="0"/>
                <a:ea typeface="Calibri" panose="020F0502020204030204" pitchFamily="34" charset="0"/>
              </a:rPr>
              <a:t>napetost. Poišči na televiziji bilo kateri film in izključi zvok. Kaj ugotoviš po par minutah? Res je brez veze?</a:t>
            </a:r>
            <a:endParaRPr lang="sl-SI" sz="2000" dirty="0">
              <a:solidFill>
                <a:schemeClr val="bg1"/>
              </a:solidFill>
            </a:endParaRPr>
          </a:p>
        </p:txBody>
      </p:sp>
      <p:pic>
        <p:nvPicPr>
          <p:cNvPr id="2050" name="Picture 2" descr="Academy Award troph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3145" y="1169988"/>
            <a:ext cx="2085975" cy="4491037"/>
          </a:xfrm>
          <a:prstGeom prst="rect">
            <a:avLst/>
          </a:prstGeom>
          <a:noFill/>
          <a:extLst>
            <a:ext uri="{909E8E84-426E-40DD-AFC4-6F175D3DCCD1}">
              <a14:hiddenFill xmlns:a14="http://schemas.microsoft.com/office/drawing/2010/main">
                <a:solidFill>
                  <a:srgbClr val="FFFFFF"/>
                </a:solidFill>
              </a14:hiddenFill>
            </a:ext>
          </a:extLst>
        </p:spPr>
      </p:pic>
      <p:sp>
        <p:nvSpPr>
          <p:cNvPr id="7" name="Naslov 1"/>
          <p:cNvSpPr txBox="1">
            <a:spLocks/>
          </p:cNvSpPr>
          <p:nvPr/>
        </p:nvSpPr>
        <p:spPr>
          <a:xfrm>
            <a:off x="3223253" y="96116"/>
            <a:ext cx="8722136" cy="909724"/>
          </a:xfrm>
          <a:prstGeom prst="rect">
            <a:avLst/>
          </a:prstGeom>
          <a:noFill/>
        </p:spPr>
        <p:txBody>
          <a:bodyPr vert="horz" lIns="0" tIns="45720" rIns="0" bIns="45720" rtlCol="0" anchor="b">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sl-SI" sz="4800" b="1" dirty="0" smtClean="0">
                <a:solidFill>
                  <a:srgbClr val="00B050"/>
                </a:solidFill>
                <a:latin typeface="Arial Black" panose="020B0A04020102020204" pitchFamily="34" charset="0"/>
              </a:rPr>
              <a:t>Filmska nagrada </a:t>
            </a:r>
            <a:r>
              <a:rPr lang="sl-SI" sz="4800" b="1" dirty="0" smtClean="0">
                <a:solidFill>
                  <a:srgbClr val="FF0000"/>
                </a:solidFill>
                <a:latin typeface="Arial Black" panose="020B0A04020102020204" pitchFamily="34" charset="0"/>
              </a:rPr>
              <a:t>OSKAR</a:t>
            </a:r>
            <a:endParaRPr lang="sl-SI" sz="4800" b="1" dirty="0">
              <a:solidFill>
                <a:srgbClr val="FF0000"/>
              </a:solidFill>
              <a:latin typeface="Arial Black" panose="020B0A04020102020204" pitchFamily="34" charset="0"/>
            </a:endParaRPr>
          </a:p>
        </p:txBody>
      </p:sp>
      <p:sp>
        <p:nvSpPr>
          <p:cNvPr id="8" name="Pravokotnik 7"/>
          <p:cNvSpPr/>
          <p:nvPr/>
        </p:nvSpPr>
        <p:spPr>
          <a:xfrm>
            <a:off x="2426677" y="4588986"/>
            <a:ext cx="7647110" cy="1200329"/>
          </a:xfrm>
          <a:prstGeom prst="rect">
            <a:avLst/>
          </a:prstGeom>
          <a:solidFill>
            <a:srgbClr val="FF0000"/>
          </a:solidFill>
          <a:ln w="76200">
            <a:solidFill>
              <a:srgbClr val="00CCFF"/>
            </a:solidFill>
          </a:ln>
        </p:spPr>
        <p:txBody>
          <a:bodyPr wrap="square">
            <a:spAutoFit/>
          </a:bodyPr>
          <a:lstStyle/>
          <a:p>
            <a:r>
              <a:rPr lang="sl-SI" b="1" dirty="0" smtClean="0">
                <a:solidFill>
                  <a:schemeClr val="bg1"/>
                </a:solidFill>
                <a:latin typeface="Arial Black" panose="020B0A04020102020204" pitchFamily="34" charset="0"/>
              </a:rPr>
              <a:t>Če želiš DANES zvedeti več </a:t>
            </a:r>
            <a:r>
              <a:rPr lang="sl-SI" dirty="0" smtClean="0">
                <a:solidFill>
                  <a:schemeClr val="bg1"/>
                </a:solidFill>
                <a:latin typeface="Arial Narrow" panose="020B0606020202030204" pitchFamily="34" charset="0"/>
              </a:rPr>
              <a:t>o določenem pojmu, ki se ti izpiše ob kliku </a:t>
            </a:r>
            <a:r>
              <a:rPr lang="sl-SI" dirty="0" err="1" smtClean="0">
                <a:solidFill>
                  <a:schemeClr val="bg1"/>
                </a:solidFill>
                <a:latin typeface="Arial Narrow" panose="020B0606020202030204" pitchFamily="34" charset="0"/>
              </a:rPr>
              <a:t>diaprojekcije</a:t>
            </a:r>
            <a:r>
              <a:rPr lang="sl-SI" dirty="0" smtClean="0">
                <a:solidFill>
                  <a:schemeClr val="bg1"/>
                </a:solidFill>
                <a:latin typeface="Arial Narrow" panose="020B0606020202030204" pitchFamily="34" charset="0"/>
              </a:rPr>
              <a:t>, si </a:t>
            </a:r>
            <a:r>
              <a:rPr lang="sl-SI" u="sng" dirty="0" smtClean="0">
                <a:solidFill>
                  <a:srgbClr val="FFFF00"/>
                </a:solidFill>
                <a:latin typeface="Arial Narrow" panose="020B0606020202030204" pitchFamily="34" charset="0"/>
              </a:rPr>
              <a:t>preberi opis</a:t>
            </a:r>
            <a:r>
              <a:rPr lang="sl-SI" dirty="0" smtClean="0">
                <a:solidFill>
                  <a:schemeClr val="bg1"/>
                </a:solidFill>
                <a:latin typeface="Arial Narrow" panose="020B0606020202030204" pitchFamily="34" charset="0"/>
              </a:rPr>
              <a:t>. Če te ta pojem ne zanima se s klikom pomakni naprej. </a:t>
            </a:r>
            <a:br>
              <a:rPr lang="sl-SI" dirty="0" smtClean="0">
                <a:solidFill>
                  <a:schemeClr val="bg1"/>
                </a:solidFill>
                <a:latin typeface="Arial Narrow" panose="020B0606020202030204" pitchFamily="34" charset="0"/>
              </a:rPr>
            </a:br>
            <a:r>
              <a:rPr lang="sl-SI" dirty="0" smtClean="0">
                <a:solidFill>
                  <a:schemeClr val="bg1"/>
                </a:solidFill>
                <a:latin typeface="Arial Narrow" panose="020B0606020202030204" pitchFamily="34" charset="0"/>
              </a:rPr>
              <a:t>Vsak klik na </a:t>
            </a:r>
            <a:r>
              <a:rPr lang="sl-SI" u="sng" dirty="0" err="1" smtClean="0">
                <a:solidFill>
                  <a:srgbClr val="33CC33"/>
                </a:solidFill>
                <a:latin typeface="Arial Narrow" panose="020B0606020202030204" pitchFamily="34" charset="0"/>
              </a:rPr>
              <a:t>čudnohtpps</a:t>
            </a:r>
            <a:r>
              <a:rPr lang="sl-SI" u="sng" dirty="0" smtClean="0">
                <a:solidFill>
                  <a:srgbClr val="33CC33"/>
                </a:solidFill>
                <a:latin typeface="Arial Narrow" panose="020B0606020202030204" pitchFamily="34" charset="0"/>
              </a:rPr>
              <a:t>://</a:t>
            </a:r>
            <a:r>
              <a:rPr lang="sl-SI" u="sng" dirty="0" err="1" smtClean="0">
                <a:solidFill>
                  <a:srgbClr val="33CC33"/>
                </a:solidFill>
                <a:latin typeface="Arial Narrow" panose="020B0606020202030204" pitchFamily="34" charset="0"/>
              </a:rPr>
              <a:t>zmešnjavočrk</a:t>
            </a:r>
            <a:r>
              <a:rPr lang="sl-SI" u="sng" dirty="0" smtClean="0">
                <a:solidFill>
                  <a:srgbClr val="33CC33"/>
                </a:solidFill>
                <a:latin typeface="Arial Narrow" panose="020B0606020202030204" pitchFamily="34" charset="0"/>
              </a:rPr>
              <a:t>// </a:t>
            </a:r>
            <a:r>
              <a:rPr lang="sl-SI" dirty="0" smtClean="0">
                <a:solidFill>
                  <a:schemeClr val="bg1"/>
                </a:solidFill>
                <a:latin typeface="Arial Narrow" panose="020B0606020202030204" pitchFamily="34" charset="0"/>
              </a:rPr>
              <a:t>te vodi do res zanimivih posnetkov.</a:t>
            </a:r>
          </a:p>
          <a:p>
            <a:r>
              <a:rPr lang="sl-SI" dirty="0" smtClean="0">
                <a:solidFill>
                  <a:schemeClr val="bg1"/>
                </a:solidFill>
                <a:latin typeface="Arial Narrow" panose="020B0606020202030204" pitchFamily="34" charset="0"/>
              </a:rPr>
              <a:t> Pozorno si jih oglej. </a:t>
            </a:r>
            <a:r>
              <a:rPr lang="sl-SI" dirty="0" smtClean="0">
                <a:solidFill>
                  <a:schemeClr val="bg1"/>
                </a:solidFill>
                <a:latin typeface="Arial Narrow" panose="020B0606020202030204" pitchFamily="34" charset="0"/>
                <a:cs typeface="Arial" panose="020B0604020202020204" pitchFamily="34" charset="0"/>
              </a:rPr>
              <a:t>Na njih te bo opozarjala </a:t>
            </a:r>
            <a:r>
              <a:rPr lang="sl-SI" b="1" dirty="0" smtClean="0">
                <a:solidFill>
                  <a:schemeClr val="bg1"/>
                </a:solidFill>
                <a:latin typeface="Arial Black" panose="020B0A04020102020204" pitchFamily="34" charset="0"/>
              </a:rPr>
              <a:t>filmska slika oz. ikona</a:t>
            </a:r>
            <a:r>
              <a:rPr lang="sl-SI" dirty="0" smtClean="0">
                <a:solidFill>
                  <a:schemeClr val="bg1"/>
                </a:solidFill>
                <a:latin typeface="Arial Narrow" panose="020B0606020202030204" pitchFamily="34" charset="0"/>
              </a:rPr>
              <a:t>.  </a:t>
            </a:r>
            <a:endParaRPr lang="sl-SI" dirty="0">
              <a:solidFill>
                <a:schemeClr val="bg1"/>
              </a:solidFill>
              <a:latin typeface="Arial Narrow" panose="020B0606020202030204" pitchFamily="34" charset="0"/>
            </a:endParaRPr>
          </a:p>
        </p:txBody>
      </p:sp>
      <p:sp>
        <p:nvSpPr>
          <p:cNvPr id="10" name="Pravokotnik 9"/>
          <p:cNvSpPr/>
          <p:nvPr/>
        </p:nvSpPr>
        <p:spPr>
          <a:xfrm>
            <a:off x="3223253" y="76050"/>
            <a:ext cx="8749672" cy="923330"/>
          </a:xfrm>
          <a:prstGeom prst="rect">
            <a:avLst/>
          </a:prstGeom>
          <a:solidFill>
            <a:schemeClr val="tx1"/>
          </a:solidFill>
        </p:spPr>
        <p:txBody>
          <a:bodyPr wrap="square">
            <a:spAutoFit/>
          </a:bodyPr>
          <a:lstStyle/>
          <a:p>
            <a:r>
              <a:rPr lang="sl-SI" b="1" dirty="0">
                <a:solidFill>
                  <a:schemeClr val="bg1"/>
                </a:solidFill>
                <a:latin typeface="Arial Black" panose="020B0A04020102020204" pitchFamily="34" charset="0"/>
              </a:rPr>
              <a:t>Óskar</a:t>
            </a:r>
            <a:r>
              <a:rPr lang="sl-SI" dirty="0">
                <a:solidFill>
                  <a:schemeClr val="bg1"/>
                </a:solidFill>
                <a:latin typeface="Arial" panose="020B0604020202020204" pitchFamily="34" charset="0"/>
              </a:rPr>
              <a:t> (uradno angleško </a:t>
            </a:r>
            <a:r>
              <a:rPr lang="sl-SI" i="1" dirty="0" err="1">
                <a:solidFill>
                  <a:schemeClr val="bg1"/>
                </a:solidFill>
                <a:latin typeface="Arial" panose="020B0604020202020204" pitchFamily="34" charset="0"/>
              </a:rPr>
              <a:t>Academy</a:t>
            </a:r>
            <a:r>
              <a:rPr lang="sl-SI" i="1" dirty="0">
                <a:solidFill>
                  <a:schemeClr val="bg1"/>
                </a:solidFill>
                <a:latin typeface="Arial" panose="020B0604020202020204" pitchFamily="34" charset="0"/>
              </a:rPr>
              <a:t> </a:t>
            </a:r>
            <a:r>
              <a:rPr lang="sl-SI" i="1" dirty="0" err="1">
                <a:solidFill>
                  <a:schemeClr val="bg1"/>
                </a:solidFill>
                <a:latin typeface="Arial" panose="020B0604020202020204" pitchFamily="34" charset="0"/>
              </a:rPr>
              <a:t>Award</a:t>
            </a:r>
            <a:r>
              <a:rPr lang="sl-SI" dirty="0">
                <a:solidFill>
                  <a:schemeClr val="bg1"/>
                </a:solidFill>
                <a:latin typeface="Arial" panose="020B0604020202020204" pitchFamily="34" charset="0"/>
              </a:rPr>
              <a:t>, dobesedno »nagrada akademije«) je vzdevek za </a:t>
            </a:r>
            <a:r>
              <a:rPr lang="sl-SI" dirty="0">
                <a:solidFill>
                  <a:schemeClr val="bg1"/>
                </a:solidFill>
                <a:latin typeface="Arial Black" panose="020B0A04020102020204" pitchFamily="34" charset="0"/>
              </a:rPr>
              <a:t>najbolj prestižno filmsko nagrado</a:t>
            </a:r>
            <a:r>
              <a:rPr lang="sl-SI" dirty="0">
                <a:solidFill>
                  <a:schemeClr val="bg1"/>
                </a:solidFill>
                <a:latin typeface="Arial" panose="020B0604020202020204" pitchFamily="34" charset="0"/>
              </a:rPr>
              <a:t> v ZDA, ki jo od leta </a:t>
            </a:r>
            <a:r>
              <a:rPr lang="sl-SI" dirty="0">
                <a:solidFill>
                  <a:schemeClr val="bg1"/>
                </a:solidFill>
                <a:latin typeface="Arial Black" panose="020B0A04020102020204" pitchFamily="34" charset="0"/>
              </a:rPr>
              <a:t>1929</a:t>
            </a:r>
            <a:r>
              <a:rPr lang="sl-SI" dirty="0">
                <a:solidFill>
                  <a:schemeClr val="bg1"/>
                </a:solidFill>
                <a:latin typeface="Arial" panose="020B0604020202020204" pitchFamily="34" charset="0"/>
              </a:rPr>
              <a:t> </a:t>
            </a:r>
            <a:r>
              <a:rPr lang="sl-SI" dirty="0" smtClean="0">
                <a:solidFill>
                  <a:schemeClr val="bg1"/>
                </a:solidFill>
                <a:latin typeface="Arial" panose="020B0604020202020204" pitchFamily="34" charset="0"/>
              </a:rPr>
              <a:t/>
            </a:r>
            <a:br>
              <a:rPr lang="sl-SI" dirty="0" smtClean="0">
                <a:solidFill>
                  <a:schemeClr val="bg1"/>
                </a:solidFill>
                <a:latin typeface="Arial" panose="020B0604020202020204" pitchFamily="34" charset="0"/>
              </a:rPr>
            </a:br>
            <a:r>
              <a:rPr lang="sl-SI" dirty="0" smtClean="0">
                <a:solidFill>
                  <a:schemeClr val="bg1"/>
                </a:solidFill>
                <a:latin typeface="Arial" panose="020B0604020202020204" pitchFamily="34" charset="0"/>
              </a:rPr>
              <a:t>podeljuje </a:t>
            </a:r>
            <a:r>
              <a:rPr lang="sl-SI" dirty="0">
                <a:solidFill>
                  <a:schemeClr val="bg1"/>
                </a:solidFill>
                <a:latin typeface="Arial" panose="020B0604020202020204" pitchFamily="34" charset="0"/>
              </a:rPr>
              <a:t>ameriška </a:t>
            </a:r>
            <a:r>
              <a:rPr lang="sl-SI" dirty="0">
                <a:solidFill>
                  <a:schemeClr val="bg1"/>
                </a:solidFill>
                <a:latin typeface="Arial Black" panose="020B0A04020102020204" pitchFamily="34" charset="0"/>
              </a:rPr>
              <a:t>Akademija znanosti in umetnosti gibljivih slik</a:t>
            </a:r>
            <a:r>
              <a:rPr lang="sl-SI" dirty="0">
                <a:solidFill>
                  <a:schemeClr val="bg1"/>
                </a:solidFill>
                <a:latin typeface="Arial" panose="020B0604020202020204" pitchFamily="34" charset="0"/>
              </a:rPr>
              <a:t>.</a:t>
            </a:r>
            <a:endParaRPr lang="sl-SI" dirty="0">
              <a:solidFill>
                <a:schemeClr val="bg1"/>
              </a:solidFill>
            </a:endParaRPr>
          </a:p>
        </p:txBody>
      </p:sp>
      <p:pic>
        <p:nvPicPr>
          <p:cNvPr id="11" name="Picture 2" descr="Slovenska kinoteka: filmi ne zastarajo - Novice o filmu in filmskih zvezdah  - Slovenska kinoteka: filmi ne zastarajo - Si21 - prvi slovenski port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00038" y="5189150"/>
            <a:ext cx="973749"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38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500"/>
                                        <p:tgtEl>
                                          <p:spTgt spid="205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xit" presetSubtype="0" fill="hold" grpId="1" nodeType="clickEffect">
                                  <p:stCondLst>
                                    <p:cond delay="0"/>
                                  </p:stCondLst>
                                  <p:childTnLst>
                                    <p:animEffect transition="out" filter="dissolv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animBg="1"/>
      <p:bldP spid="8" grpId="1" animBg="1"/>
      <p:bldP spid="10" grpId="0" animBg="1"/>
      <p:bldP spid="1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8472489" y="836613"/>
            <a:ext cx="1584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sl-SI" altLang="sl-SI" sz="1800">
              <a:latin typeface="Arial Narrow" panose="020B0606020202030204" pitchFamily="34" charset="0"/>
            </a:endParaRPr>
          </a:p>
        </p:txBody>
      </p:sp>
      <p:pic>
        <p:nvPicPr>
          <p:cNvPr id="4" name="Picture 2" descr="Slovenska kinoteka: filmi ne zastarajo - Novice o filmu in filmskih zvezdah  - Slovenska kinoteka: filmi ne zastarajo - Si21 - prvi slovenski por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p:cNvSpPr>
            <a:spLocks noChangeArrowheads="1"/>
          </p:cNvSpPr>
          <p:nvPr/>
        </p:nvSpPr>
        <p:spPr bwMode="auto">
          <a:xfrm>
            <a:off x="1105469" y="1"/>
            <a:ext cx="9562531"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l-SI" altLang="sl-SI" sz="8800" dirty="0" smtClean="0">
                <a:solidFill>
                  <a:srgbClr val="0070C0"/>
                </a:solidFill>
                <a:latin typeface="Arial Black" panose="020B0A04020102020204" pitchFamily="34" charset="0"/>
              </a:rPr>
              <a:t>Marjan Kozina</a:t>
            </a:r>
            <a:r>
              <a:rPr lang="sl-SI" altLang="sl-SI" sz="8000" dirty="0" smtClean="0">
                <a:solidFill>
                  <a:srgbClr val="FF0000"/>
                </a:solidFill>
                <a:latin typeface="Arial Black" panose="020B0A04020102020204" pitchFamily="34" charset="0"/>
              </a:rPr>
              <a:t/>
            </a:r>
            <a:br>
              <a:rPr lang="sl-SI" altLang="sl-SI" sz="8000" dirty="0" smtClean="0">
                <a:solidFill>
                  <a:srgbClr val="FF0000"/>
                </a:solidFill>
                <a:latin typeface="Arial Black" panose="020B0A04020102020204" pitchFamily="34" charset="0"/>
              </a:rPr>
            </a:br>
            <a:r>
              <a:rPr lang="sl-SI" altLang="sl-SI" sz="8000" dirty="0" smtClean="0">
                <a:solidFill>
                  <a:srgbClr val="FF0000"/>
                </a:solidFill>
                <a:latin typeface="Arial Black" panose="020B0A04020102020204" pitchFamily="34" charset="0"/>
              </a:rPr>
              <a:t>Na svoji zemlji</a:t>
            </a:r>
            <a:endParaRPr lang="sl-SI" altLang="sl-SI" sz="6000" dirty="0" smtClean="0">
              <a:solidFill>
                <a:srgbClr val="FF0000"/>
              </a:solidFill>
              <a:latin typeface="Arial Black" panose="020B0A04020102020204" pitchFamily="34" charset="0"/>
            </a:endParaRPr>
          </a:p>
          <a:p>
            <a:pPr algn="ctr" eaLnBrk="1" hangingPunct="1">
              <a:spcBef>
                <a:spcPct val="0"/>
              </a:spcBef>
              <a:buFontTx/>
              <a:buNone/>
            </a:pPr>
            <a:r>
              <a:rPr lang="sl-SI" altLang="sl-SI" sz="6000" dirty="0" smtClean="0">
                <a:solidFill>
                  <a:srgbClr val="FFFF00"/>
                </a:solidFill>
                <a:latin typeface="Arial Black" panose="020B0A04020102020204" pitchFamily="34" charset="0"/>
              </a:rPr>
              <a:t>Prvi slovenski film </a:t>
            </a:r>
            <a:r>
              <a:rPr lang="sl-SI" altLang="sl-SI" sz="6000" dirty="0" smtClean="0">
                <a:solidFill>
                  <a:srgbClr val="D2740C"/>
                </a:solidFill>
                <a:latin typeface="Arial Black" panose="020B0A04020102020204" pitchFamily="34" charset="0"/>
              </a:rPr>
              <a:t>(Leto 1948)</a:t>
            </a:r>
          </a:p>
          <a:p>
            <a:pPr algn="ctr">
              <a:spcBef>
                <a:spcPct val="0"/>
              </a:spcBef>
              <a:buNone/>
            </a:pPr>
            <a:r>
              <a:rPr lang="sl-SI" altLang="sl-SI" sz="4400" dirty="0" smtClean="0">
                <a:solidFill>
                  <a:srgbClr val="009900"/>
                </a:solidFill>
                <a:latin typeface="Arial Black" panose="020B0A04020102020204" pitchFamily="34" charset="0"/>
              </a:rPr>
              <a:t>Uvodna, predstavitvena špica</a:t>
            </a:r>
            <a:r>
              <a:rPr lang="sl-SI" altLang="sl-SI" sz="4800" dirty="0" smtClean="0">
                <a:solidFill>
                  <a:srgbClr val="009900"/>
                </a:solidFill>
                <a:latin typeface="Arial Black" panose="020B0A04020102020204" pitchFamily="34" charset="0"/>
              </a:rPr>
              <a:t/>
            </a:r>
            <a:br>
              <a:rPr lang="sl-SI" altLang="sl-SI" sz="4800" dirty="0" smtClean="0">
                <a:solidFill>
                  <a:srgbClr val="009900"/>
                </a:solidFill>
                <a:latin typeface="Arial Black" panose="020B0A04020102020204" pitchFamily="34" charset="0"/>
              </a:rPr>
            </a:br>
            <a:r>
              <a:rPr lang="sl-SI" altLang="sl-SI" sz="2400" dirty="0" smtClean="0">
                <a:solidFill>
                  <a:srgbClr val="FF0000"/>
                </a:solidFill>
                <a:latin typeface="Arial Narrow" panose="020B0606020202030204" pitchFamily="34" charset="0"/>
                <a:hlinkClick r:id="rId4"/>
              </a:rPr>
              <a:t>https</a:t>
            </a:r>
            <a:r>
              <a:rPr lang="sl-SI" altLang="sl-SI" sz="2400" dirty="0">
                <a:solidFill>
                  <a:srgbClr val="FF0000"/>
                </a:solidFill>
                <a:latin typeface="Arial Narrow" panose="020B0606020202030204" pitchFamily="34" charset="0"/>
                <a:hlinkClick r:id="rId4"/>
              </a:rPr>
              <a:t>://</a:t>
            </a:r>
            <a:r>
              <a:rPr lang="sl-SI" altLang="sl-SI" sz="2400" dirty="0" smtClean="0">
                <a:solidFill>
                  <a:srgbClr val="FF0000"/>
                </a:solidFill>
                <a:latin typeface="Arial Narrow" panose="020B0606020202030204" pitchFamily="34" charset="0"/>
                <a:hlinkClick r:id="rId4"/>
              </a:rPr>
              <a:t>www.youtube.com/watch?v=bfTPg2WOxxo&amp;ab_channel=matyuk1</a:t>
            </a:r>
            <a:r>
              <a:rPr lang="sl-SI" altLang="sl-SI" sz="2400" dirty="0" smtClean="0">
                <a:solidFill>
                  <a:srgbClr val="FF0000"/>
                </a:solidFill>
                <a:latin typeface="Arial Narrow" panose="020B0606020202030204" pitchFamily="34" charset="0"/>
              </a:rPr>
              <a:t> </a:t>
            </a:r>
            <a:endParaRPr lang="sl-SI" altLang="sl-SI" sz="4000"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278891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8472489" y="836613"/>
            <a:ext cx="1584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sl-SI" altLang="sl-SI" sz="1800">
              <a:latin typeface="Arial Narrow" panose="020B0606020202030204" pitchFamily="34" charset="0"/>
            </a:endParaRPr>
          </a:p>
        </p:txBody>
      </p:sp>
      <p:pic>
        <p:nvPicPr>
          <p:cNvPr id="4" name="Picture 2" descr="Slovenska kinoteka: filmi ne zastarajo - Novice o filmu in filmskih zvezdah  - Slovenska kinoteka: filmi ne zastarajo - Si21 - prvi slovenski por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9"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p:nvSpPr>
        <p:spPr bwMode="auto">
          <a:xfrm>
            <a:off x="627184" y="59302"/>
            <a:ext cx="10814537"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sl-SI" altLang="sl-SI" sz="6600" dirty="0">
                <a:solidFill>
                  <a:srgbClr val="00B0F0"/>
                </a:solidFill>
                <a:latin typeface="Arial Black" panose="020B0A04020102020204" pitchFamily="34" charset="0"/>
              </a:rPr>
              <a:t>Marjan </a:t>
            </a:r>
            <a:r>
              <a:rPr lang="sl-SI" altLang="sl-SI" sz="6600" dirty="0" smtClean="0">
                <a:solidFill>
                  <a:srgbClr val="00B0F0"/>
                </a:solidFill>
                <a:latin typeface="Arial Black" panose="020B0A04020102020204" pitchFamily="34" charset="0"/>
              </a:rPr>
              <a:t>Vodopivec: </a:t>
            </a:r>
            <a:r>
              <a:rPr lang="sl-SI" altLang="sl-SI" sz="6600" dirty="0" smtClean="0">
                <a:solidFill>
                  <a:srgbClr val="FF0000"/>
                </a:solidFill>
                <a:latin typeface="Arial Black" panose="020B0A04020102020204" pitchFamily="34" charset="0"/>
              </a:rPr>
              <a:t/>
            </a:r>
            <a:br>
              <a:rPr lang="sl-SI" altLang="sl-SI" sz="6600" dirty="0" smtClean="0">
                <a:solidFill>
                  <a:srgbClr val="FF0000"/>
                </a:solidFill>
                <a:latin typeface="Arial Black" panose="020B0A04020102020204" pitchFamily="34" charset="0"/>
              </a:rPr>
            </a:br>
            <a:r>
              <a:rPr lang="sl-SI" altLang="sl-SI" sz="5400" dirty="0" smtClean="0">
                <a:solidFill>
                  <a:srgbClr val="FF0000"/>
                </a:solidFill>
                <a:latin typeface="Arial Black" panose="020B0A04020102020204" pitchFamily="34" charset="0"/>
              </a:rPr>
              <a:t>Kekčeva pesem iz filma </a:t>
            </a:r>
            <a:br>
              <a:rPr lang="sl-SI" altLang="sl-SI" sz="5400" dirty="0" smtClean="0">
                <a:solidFill>
                  <a:srgbClr val="FF0000"/>
                </a:solidFill>
                <a:latin typeface="Arial Black" panose="020B0A04020102020204" pitchFamily="34" charset="0"/>
              </a:rPr>
            </a:br>
            <a:r>
              <a:rPr lang="sl-SI" altLang="sl-SI" sz="8800" dirty="0" smtClean="0">
                <a:solidFill>
                  <a:srgbClr val="FFFF00"/>
                </a:solidFill>
                <a:latin typeface="Arial Black" panose="020B0A04020102020204" pitchFamily="34" charset="0"/>
              </a:rPr>
              <a:t>Srečno Kekec</a:t>
            </a:r>
          </a:p>
          <a:p>
            <a:pPr algn="ctr">
              <a:spcBef>
                <a:spcPct val="0"/>
              </a:spcBef>
              <a:buNone/>
            </a:pPr>
            <a:r>
              <a:rPr lang="sl-SI" altLang="sl-SI" sz="8800" dirty="0" smtClean="0">
                <a:solidFill>
                  <a:srgbClr val="00FF00"/>
                </a:solidFill>
                <a:latin typeface="Arial Black" panose="020B0A04020102020204" pitchFamily="34" charset="0"/>
              </a:rPr>
              <a:t>(Leto 1963)</a:t>
            </a:r>
            <a:r>
              <a:rPr lang="sl-SI" altLang="sl-SI" sz="3600" dirty="0">
                <a:solidFill>
                  <a:srgbClr val="00FF00"/>
                </a:solidFill>
                <a:latin typeface="Arial Black" panose="020B0A04020102020204" pitchFamily="34" charset="0"/>
              </a:rPr>
              <a:t/>
            </a:r>
            <a:br>
              <a:rPr lang="sl-SI" altLang="sl-SI" sz="3600" dirty="0">
                <a:solidFill>
                  <a:srgbClr val="00FF00"/>
                </a:solidFill>
                <a:latin typeface="Arial Black" panose="020B0A04020102020204" pitchFamily="34" charset="0"/>
              </a:rPr>
            </a:br>
            <a:r>
              <a:rPr lang="sl-SI" altLang="sl-SI" sz="2800" dirty="0">
                <a:solidFill>
                  <a:srgbClr val="FF0000"/>
                </a:solidFill>
                <a:latin typeface="Arial Narrow" panose="020B0606020202030204" pitchFamily="34" charset="0"/>
                <a:hlinkClick r:id="rId4"/>
              </a:rPr>
              <a:t>https://</a:t>
            </a:r>
            <a:r>
              <a:rPr lang="sl-SI" altLang="sl-SI" sz="2800" dirty="0" smtClean="0">
                <a:solidFill>
                  <a:srgbClr val="FF0000"/>
                </a:solidFill>
                <a:latin typeface="Arial Narrow" panose="020B0606020202030204" pitchFamily="34" charset="0"/>
                <a:hlinkClick r:id="rId4"/>
              </a:rPr>
              <a:t>www.youtube.com/watch?v=0XViah7DJrM&amp;t=11s&amp;ab_channel=dancitube</a:t>
            </a:r>
            <a:r>
              <a:rPr lang="sl-SI" altLang="sl-SI" sz="2800" dirty="0" smtClean="0">
                <a:solidFill>
                  <a:srgbClr val="FF0000"/>
                </a:solidFill>
                <a:latin typeface="Arial Narrow" panose="020B0606020202030204" pitchFamily="34" charset="0"/>
              </a:rPr>
              <a:t> </a:t>
            </a:r>
            <a:endParaRPr lang="sl-SI" altLang="sl-SI" sz="3600"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2313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79131" y="1196976"/>
            <a:ext cx="12045461" cy="4487382"/>
          </a:xfrm>
          <a:prstGeom prst="rect">
            <a:avLst/>
          </a:prstGeom>
          <a:solidFill>
            <a:schemeClr val="bg1">
              <a:lumMod val="85000"/>
            </a:schemeClr>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sl-SI" sz="2800" dirty="0" smtClean="0"/>
              <a:t>1</a:t>
            </a:r>
            <a:r>
              <a:rPr lang="sl-SI" sz="2800" dirty="0"/>
              <a:t>. Kdor vesele pesmi poje gre po svetu lahkih nog,</a:t>
            </a:r>
            <a:br>
              <a:rPr lang="sl-SI" sz="2800" dirty="0"/>
            </a:br>
            <a:r>
              <a:rPr lang="sl-SI" sz="2800" dirty="0"/>
              <a:t>če mu kdo nastavi zanko, ga užene v kozji rog.</a:t>
            </a:r>
          </a:p>
          <a:p>
            <a:pPr algn="ctr">
              <a:buNone/>
            </a:pPr>
            <a:r>
              <a:rPr lang="sl-SI" sz="2800" b="1" dirty="0" smtClean="0"/>
              <a:t>Refren</a:t>
            </a:r>
            <a:r>
              <a:rPr lang="sl-SI" sz="2800" b="1" dirty="0"/>
              <a:t>: Jaz pa pojdem in zasejem</a:t>
            </a:r>
            <a:br>
              <a:rPr lang="sl-SI" sz="2800" b="1" dirty="0"/>
            </a:br>
            <a:r>
              <a:rPr lang="sl-SI" sz="2800" b="1" dirty="0"/>
              <a:t>             dobro voljo pri ljudeh.</a:t>
            </a:r>
            <a:br>
              <a:rPr lang="sl-SI" sz="2800" b="1" dirty="0"/>
            </a:br>
            <a:r>
              <a:rPr lang="sl-SI" sz="2800" b="1" dirty="0"/>
              <a:t>             V eni roki nosim sonce,</a:t>
            </a:r>
            <a:br>
              <a:rPr lang="sl-SI" sz="2800" b="1" dirty="0"/>
            </a:br>
            <a:r>
              <a:rPr lang="sl-SI" sz="2800" b="1" dirty="0"/>
              <a:t>             </a:t>
            </a:r>
            <a:r>
              <a:rPr lang="sl-SI" sz="2800" b="1" dirty="0" err="1"/>
              <a:t>vdrugi</a:t>
            </a:r>
            <a:r>
              <a:rPr lang="sl-SI" sz="2800" b="1" dirty="0"/>
              <a:t> roki zlati smeh.</a:t>
            </a:r>
            <a:br>
              <a:rPr lang="sl-SI" sz="2800" b="1" dirty="0"/>
            </a:br>
            <a:r>
              <a:rPr lang="sl-SI" sz="2800" dirty="0" smtClean="0"/>
              <a:t>2. </a:t>
            </a:r>
            <a:r>
              <a:rPr lang="sl-SI" sz="2800" dirty="0"/>
              <a:t>Bistri potok, hitri veter, bele zvezde vrh gora,</a:t>
            </a:r>
            <a:br>
              <a:rPr lang="sl-SI" sz="2800" dirty="0"/>
            </a:br>
            <a:r>
              <a:rPr lang="sl-SI" sz="2800" dirty="0"/>
              <a:t>gredo z mano tja do konca tega širnega </a:t>
            </a:r>
            <a:r>
              <a:rPr lang="sl-SI" sz="2800" dirty="0" smtClean="0"/>
              <a:t>sveta.</a:t>
            </a:r>
            <a:r>
              <a:rPr lang="sl-SI" sz="2800" dirty="0"/>
              <a:t/>
            </a:r>
            <a:br>
              <a:rPr lang="sl-SI" sz="2800" dirty="0"/>
            </a:br>
            <a:r>
              <a:rPr lang="sl-SI" sz="2800" b="1" dirty="0" smtClean="0"/>
              <a:t>Refren</a:t>
            </a:r>
            <a:r>
              <a:rPr lang="sl-SI" sz="2800" b="1" dirty="0"/>
              <a:t>: Jaz pa pojdem in </a:t>
            </a:r>
            <a:r>
              <a:rPr lang="sl-SI" sz="2800" b="1" dirty="0" smtClean="0"/>
              <a:t>zasejem …</a:t>
            </a:r>
            <a:r>
              <a:rPr lang="sl-SI" sz="2800" b="1" dirty="0"/>
              <a:t/>
            </a:r>
            <a:br>
              <a:rPr lang="sl-SI" sz="2800" b="1" dirty="0"/>
            </a:br>
            <a:r>
              <a:rPr lang="sl-SI" sz="2800" b="1" dirty="0"/>
              <a:t>             dobro voljo pri ljudeh</a:t>
            </a:r>
            <a:r>
              <a:rPr lang="sl-SI" sz="2800" b="1" dirty="0" smtClean="0"/>
              <a:t>. </a:t>
            </a:r>
            <a:endParaRPr lang="sl-SI" sz="2800" dirty="0"/>
          </a:p>
        </p:txBody>
      </p:sp>
      <p:sp>
        <p:nvSpPr>
          <p:cNvPr id="92163" name="Rectangle 3"/>
          <p:cNvSpPr>
            <a:spLocks noChangeArrowheads="1"/>
          </p:cNvSpPr>
          <p:nvPr/>
        </p:nvSpPr>
        <p:spPr bwMode="auto">
          <a:xfrm>
            <a:off x="79130" y="44450"/>
            <a:ext cx="12045461" cy="1081088"/>
          </a:xfrm>
          <a:prstGeom prst="rect">
            <a:avLst/>
          </a:prstGeom>
          <a:gradFill rotWithShape="1">
            <a:gsLst>
              <a:gs pos="0">
                <a:srgbClr val="FF33CC"/>
              </a:gs>
              <a:gs pos="100000">
                <a:srgbClr val="00FF99"/>
              </a:gs>
            </a:gsLst>
            <a:lin ang="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l-SI" altLang="sl-SI" sz="4800" dirty="0" smtClean="0">
                <a:latin typeface="Arial Black" panose="020B0A04020102020204" pitchFamily="34" charset="0"/>
              </a:rPr>
              <a:t>Kekčeva pesem</a:t>
            </a:r>
            <a:endParaRPr lang="sl-SI" altLang="sl-SI" sz="4800" dirty="0">
              <a:latin typeface="Arial Black" panose="020B0A04020102020204" pitchFamily="34" charset="0"/>
            </a:endParaRPr>
          </a:p>
          <a:p>
            <a:pPr algn="ctr" eaLnBrk="1" hangingPunct="1">
              <a:spcBef>
                <a:spcPct val="0"/>
              </a:spcBef>
              <a:buFontTx/>
              <a:buNone/>
            </a:pPr>
            <a:r>
              <a:rPr lang="sl-SI" altLang="sl-SI" sz="2800" dirty="0">
                <a:solidFill>
                  <a:schemeClr val="bg1"/>
                </a:solidFill>
                <a:latin typeface="Arial Black" panose="020B0A04020102020204" pitchFamily="34" charset="0"/>
              </a:rPr>
              <a:t>                  </a:t>
            </a:r>
            <a:r>
              <a:rPr lang="sl-SI" altLang="sl-SI" sz="2800" dirty="0" smtClean="0">
                <a:solidFill>
                  <a:schemeClr val="bg1"/>
                </a:solidFill>
                <a:latin typeface="Arial Black" panose="020B0A04020102020204" pitchFamily="34" charset="0"/>
              </a:rPr>
              <a:t>Kajetan Kovič     Marjan Vodopivec</a:t>
            </a:r>
            <a:endParaRPr lang="en-US" altLang="sl-SI" sz="2800" dirty="0">
              <a:solidFill>
                <a:srgbClr val="3399FF"/>
              </a:solidFill>
              <a:latin typeface="Arial Black" panose="020B0A04020102020204" pitchFamily="34" charset="0"/>
            </a:endParaRPr>
          </a:p>
        </p:txBody>
      </p:sp>
      <p:sp>
        <p:nvSpPr>
          <p:cNvPr id="6" name="Rectangle 8"/>
          <p:cNvSpPr>
            <a:spLocks noChangeArrowheads="1"/>
          </p:cNvSpPr>
          <p:nvPr/>
        </p:nvSpPr>
        <p:spPr bwMode="auto">
          <a:xfrm>
            <a:off x="79131" y="5736118"/>
            <a:ext cx="12045459" cy="923330"/>
          </a:xfrm>
          <a:prstGeom prst="rect">
            <a:avLst/>
          </a:prstGeom>
          <a:solidFill>
            <a:srgbClr val="FFFF00"/>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1800" dirty="0" smtClean="0">
                <a:latin typeface="Arial Black" panose="020B0A04020102020204" pitchFamily="34" charset="0"/>
              </a:rPr>
              <a:t>Veliko melodij se ohrani in izvaja tudi izven filmov. Zgornja pesem je avizo, oziroma stalna pesem za </a:t>
            </a:r>
            <a:r>
              <a:rPr lang="sl-SI" altLang="sl-SI" sz="1800" u="sng" dirty="0" smtClean="0">
                <a:solidFill>
                  <a:srgbClr val="FF0000"/>
                </a:solidFill>
                <a:latin typeface="Arial Black" panose="020B0A04020102020204" pitchFamily="34" charset="0"/>
              </a:rPr>
              <a:t>otroške</a:t>
            </a:r>
            <a:r>
              <a:rPr lang="sl-SI" altLang="sl-SI" sz="1800" dirty="0" smtClean="0">
                <a:latin typeface="Arial Black" panose="020B0A04020102020204" pitchFamily="34" charset="0"/>
              </a:rPr>
              <a:t> pevske revije naše občine. Pesem smo vključili leta 2017 tudi v 26. glasbeni festival, kjer so vsi tekmovalci peli le znane pesmi iz filmov, </a:t>
            </a:r>
            <a:r>
              <a:rPr lang="sl-SI" altLang="sl-SI" sz="1800" dirty="0" err="1" smtClean="0">
                <a:latin typeface="Arial Black" panose="020B0A04020102020204" pitchFamily="34" charset="0"/>
              </a:rPr>
              <a:t>muziklov</a:t>
            </a:r>
            <a:r>
              <a:rPr lang="sl-SI" altLang="sl-SI" sz="1800" dirty="0" smtClean="0">
                <a:latin typeface="Arial Black" panose="020B0A04020102020204" pitchFamily="34" charset="0"/>
              </a:rPr>
              <a:t> in risank. </a:t>
            </a:r>
            <a:r>
              <a:rPr lang="sl-SI" altLang="sl-SI" sz="1800" dirty="0" smtClean="0">
                <a:solidFill>
                  <a:srgbClr val="FF0000"/>
                </a:solidFill>
                <a:latin typeface="Arial Black" panose="020B0A04020102020204" pitchFamily="34" charset="0"/>
              </a:rPr>
              <a:t>Zapoj jo tudi ti.</a:t>
            </a:r>
            <a:endParaRPr lang="sl-SI" altLang="sl-SI" sz="18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83084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Kozinov nagrajenec Jani Golob: Pomembno je širiti glasbeno paleto | Dnevn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132" y="3916907"/>
            <a:ext cx="5252327" cy="283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Naslov 1"/>
          <p:cNvSpPr>
            <a:spLocks noGrp="1"/>
          </p:cNvSpPr>
          <p:nvPr>
            <p:ph type="title"/>
          </p:nvPr>
        </p:nvSpPr>
        <p:spPr>
          <a:xfrm>
            <a:off x="739039" y="76201"/>
            <a:ext cx="11137153" cy="838199"/>
          </a:xfrm>
        </p:spPr>
        <p:txBody>
          <a:bodyPr>
            <a:normAutofit/>
          </a:bodyPr>
          <a:lstStyle/>
          <a:p>
            <a:r>
              <a:rPr lang="sl-SI" altLang="sl-SI" sz="3200" dirty="0" smtClean="0">
                <a:solidFill>
                  <a:srgbClr val="009900"/>
                </a:solidFill>
                <a:latin typeface="Arial Black" panose="020B0A04020102020204" pitchFamily="34" charset="0"/>
              </a:rPr>
              <a:t>Slovenski skladatelji, ki so znani po filmski glasbi</a:t>
            </a:r>
          </a:p>
        </p:txBody>
      </p:sp>
      <p:sp>
        <p:nvSpPr>
          <p:cNvPr id="3" name="Ograda vsebine 2"/>
          <p:cNvSpPr>
            <a:spLocks noGrp="1"/>
          </p:cNvSpPr>
          <p:nvPr>
            <p:ph idx="1"/>
          </p:nvPr>
        </p:nvSpPr>
        <p:spPr>
          <a:xfrm>
            <a:off x="739039" y="1321324"/>
            <a:ext cx="9579449" cy="3429000"/>
          </a:xfrm>
        </p:spPr>
        <p:txBody>
          <a:bodyPr/>
          <a:lstStyle/>
          <a:p>
            <a:pPr>
              <a:buFontTx/>
              <a:buChar char="-"/>
              <a:defRPr/>
            </a:pPr>
            <a:r>
              <a:rPr lang="sl-SI" sz="1875" b="1" dirty="0" smtClean="0">
                <a:solidFill>
                  <a:srgbClr val="FF0000"/>
                </a:solidFill>
                <a:latin typeface="Arial Black" panose="020B0A04020102020204" pitchFamily="34" charset="0"/>
              </a:rPr>
              <a:t>Borut </a:t>
            </a:r>
            <a:r>
              <a:rPr lang="sl-SI" sz="1875" b="1" dirty="0">
                <a:solidFill>
                  <a:srgbClr val="FF0000"/>
                </a:solidFill>
                <a:latin typeface="Arial Black" panose="020B0A04020102020204" pitchFamily="34" charset="0"/>
              </a:rPr>
              <a:t>LESJAK </a:t>
            </a:r>
            <a:r>
              <a:rPr lang="sl-SI" sz="1875" b="1" dirty="0" smtClean="0">
                <a:latin typeface="+mj-lt"/>
              </a:rPr>
              <a:t>(Znana </a:t>
            </a:r>
            <a:r>
              <a:rPr lang="sl-SI" sz="1875" b="1" dirty="0">
                <a:latin typeface="+mj-lt"/>
              </a:rPr>
              <a:t>skladba: </a:t>
            </a:r>
            <a:r>
              <a:rPr lang="sl-SI" sz="1875" b="1" dirty="0">
                <a:solidFill>
                  <a:srgbClr val="009900"/>
                </a:solidFill>
                <a:latin typeface="+mj-lt"/>
              </a:rPr>
              <a:t>Ne čakaj na maj </a:t>
            </a:r>
            <a:r>
              <a:rPr lang="sl-SI" sz="1875" b="1" dirty="0">
                <a:latin typeface="+mj-lt"/>
              </a:rPr>
              <a:t>iz istoimenskega filma)</a:t>
            </a:r>
          </a:p>
          <a:p>
            <a:pPr>
              <a:buFontTx/>
              <a:buChar char="-"/>
              <a:defRPr/>
            </a:pPr>
            <a:r>
              <a:rPr lang="sl-SI" sz="1875" b="1" dirty="0" smtClean="0">
                <a:solidFill>
                  <a:srgbClr val="FF0000"/>
                </a:solidFill>
                <a:latin typeface="Arial Black" panose="020B0A04020102020204" pitchFamily="34" charset="0"/>
              </a:rPr>
              <a:t>Vlado KRESLIN </a:t>
            </a:r>
            <a:r>
              <a:rPr lang="sl-SI" sz="1875" b="1" dirty="0" smtClean="0">
                <a:latin typeface="+mj-lt"/>
              </a:rPr>
              <a:t>(Znana </a:t>
            </a:r>
            <a:r>
              <a:rPr lang="sl-SI" sz="1875" b="1" dirty="0">
                <a:latin typeface="+mj-lt"/>
              </a:rPr>
              <a:t>skladba: </a:t>
            </a:r>
            <a:r>
              <a:rPr lang="sl-SI" sz="1875" b="1" dirty="0">
                <a:solidFill>
                  <a:srgbClr val="009900"/>
                </a:solidFill>
                <a:latin typeface="+mj-lt"/>
              </a:rPr>
              <a:t>Namesto koga roža cveti </a:t>
            </a:r>
            <a:r>
              <a:rPr lang="sl-SI" sz="1875" b="1" dirty="0">
                <a:latin typeface="+mj-lt"/>
              </a:rPr>
              <a:t>iz filma </a:t>
            </a:r>
            <a:r>
              <a:rPr lang="sl-SI" sz="1875" b="1" dirty="0" err="1">
                <a:solidFill>
                  <a:srgbClr val="A65C0A"/>
                </a:solidFill>
                <a:latin typeface="+mj-lt"/>
              </a:rPr>
              <a:t>Halgato</a:t>
            </a:r>
            <a:r>
              <a:rPr lang="sl-SI" sz="1875" b="1" dirty="0">
                <a:latin typeface="+mj-lt"/>
              </a:rPr>
              <a:t>)</a:t>
            </a:r>
          </a:p>
          <a:p>
            <a:pPr>
              <a:buFontTx/>
              <a:buChar char="-"/>
              <a:defRPr/>
            </a:pPr>
            <a:r>
              <a:rPr lang="sl-SI" sz="1875" b="1" dirty="0" smtClean="0">
                <a:solidFill>
                  <a:srgbClr val="FF0000"/>
                </a:solidFill>
                <a:latin typeface="Arial Black" panose="020B0A04020102020204" pitchFamily="34" charset="0"/>
              </a:rPr>
              <a:t>Urban </a:t>
            </a:r>
            <a:r>
              <a:rPr lang="sl-SI" sz="1875" b="1" dirty="0">
                <a:solidFill>
                  <a:srgbClr val="FF0000"/>
                </a:solidFill>
                <a:latin typeface="Arial Black" panose="020B0A04020102020204" pitchFamily="34" charset="0"/>
              </a:rPr>
              <a:t>KODER</a:t>
            </a:r>
            <a:r>
              <a:rPr lang="sl-SI" sz="1875" b="1" dirty="0">
                <a:latin typeface="+mj-lt"/>
              </a:rPr>
              <a:t> </a:t>
            </a:r>
            <a:r>
              <a:rPr lang="sl-SI" sz="1875" b="1" dirty="0" smtClean="0">
                <a:latin typeface="+mj-lt"/>
              </a:rPr>
              <a:t>(Film Cvetje </a:t>
            </a:r>
            <a:r>
              <a:rPr lang="sl-SI" sz="1875" b="1" dirty="0">
                <a:latin typeface="+mj-lt"/>
              </a:rPr>
              <a:t>v jeseni</a:t>
            </a:r>
            <a:r>
              <a:rPr lang="sl-SI" sz="1875" b="1" dirty="0" smtClean="0">
                <a:latin typeface="+mj-lt"/>
              </a:rPr>
              <a:t>)</a:t>
            </a:r>
            <a:br>
              <a:rPr lang="sl-SI" sz="1875" b="1" dirty="0" smtClean="0">
                <a:latin typeface="+mj-lt"/>
              </a:rPr>
            </a:br>
            <a:r>
              <a:rPr lang="sl-SI" sz="1875" b="1" dirty="0" smtClean="0">
                <a:latin typeface="+mj-lt"/>
              </a:rPr>
              <a:t/>
            </a:r>
            <a:br>
              <a:rPr lang="sl-SI" sz="1875" b="1" dirty="0" smtClean="0">
                <a:latin typeface="+mj-lt"/>
              </a:rPr>
            </a:br>
            <a:endParaRPr lang="sl-SI" sz="1875" b="1" dirty="0" smtClean="0">
              <a:latin typeface="+mj-lt"/>
            </a:endParaRPr>
          </a:p>
          <a:p>
            <a:pPr>
              <a:buFontTx/>
              <a:buChar char="-"/>
              <a:defRPr/>
            </a:pPr>
            <a:r>
              <a:rPr lang="sl-SI" sz="1875" b="1" dirty="0" smtClean="0">
                <a:solidFill>
                  <a:srgbClr val="FF0000"/>
                </a:solidFill>
                <a:latin typeface="Arial Black" panose="020B0A04020102020204" pitchFamily="34" charset="0"/>
              </a:rPr>
              <a:t>Jani GOLOB </a:t>
            </a:r>
            <a:r>
              <a:rPr lang="sl-SI" sz="1875" b="1" dirty="0" smtClean="0">
                <a:latin typeface="+mj-lt"/>
              </a:rPr>
              <a:t>(Znana skladba: </a:t>
            </a:r>
            <a:r>
              <a:rPr lang="sl-SI" sz="1875" b="1" dirty="0" smtClean="0">
                <a:solidFill>
                  <a:srgbClr val="009900"/>
                </a:solidFill>
                <a:latin typeface="+mj-lt"/>
              </a:rPr>
              <a:t>Prisluhni školjki</a:t>
            </a:r>
          </a:p>
          <a:p>
            <a:pPr>
              <a:spcBef>
                <a:spcPts val="0"/>
              </a:spcBef>
              <a:buNone/>
              <a:defRPr/>
            </a:pPr>
            <a:r>
              <a:rPr lang="sl-SI" sz="1875" b="1" dirty="0" smtClean="0">
                <a:latin typeface="+mj-lt"/>
              </a:rPr>
              <a:t>                             iz </a:t>
            </a:r>
            <a:r>
              <a:rPr lang="sl-SI" sz="1875" b="1" dirty="0">
                <a:latin typeface="+mj-lt"/>
              </a:rPr>
              <a:t>filma </a:t>
            </a:r>
            <a:r>
              <a:rPr lang="sl-SI" sz="1875" b="1" dirty="0">
                <a:solidFill>
                  <a:srgbClr val="A65C0A"/>
                </a:solidFill>
                <a:latin typeface="+mj-lt"/>
              </a:rPr>
              <a:t>Poletje v </a:t>
            </a:r>
            <a:r>
              <a:rPr lang="sl-SI" sz="1875" b="1" dirty="0" smtClean="0">
                <a:solidFill>
                  <a:srgbClr val="A65C0A"/>
                </a:solidFill>
                <a:latin typeface="+mj-lt"/>
              </a:rPr>
              <a:t>školjki</a:t>
            </a:r>
            <a:r>
              <a:rPr lang="sl-SI" sz="1875" b="1" dirty="0" smtClean="0">
                <a:latin typeface="+mj-lt"/>
              </a:rPr>
              <a:t>,</a:t>
            </a:r>
            <a:br>
              <a:rPr lang="sl-SI" sz="1875" b="1" dirty="0" smtClean="0">
                <a:latin typeface="+mj-lt"/>
              </a:rPr>
            </a:br>
            <a:r>
              <a:rPr lang="sl-SI" sz="1875" b="1" dirty="0" smtClean="0">
                <a:latin typeface="+mj-lt"/>
              </a:rPr>
              <a:t>                         Znana </a:t>
            </a:r>
            <a:r>
              <a:rPr lang="sl-SI" sz="1875" b="1" dirty="0">
                <a:latin typeface="+mj-lt"/>
              </a:rPr>
              <a:t>skladba: </a:t>
            </a:r>
            <a:r>
              <a:rPr lang="sl-SI" sz="1875" b="1" dirty="0" smtClean="0">
                <a:solidFill>
                  <a:srgbClr val="009900"/>
                </a:solidFill>
                <a:latin typeface="+mj-lt"/>
              </a:rPr>
              <a:t>Pustite nam </a:t>
            </a:r>
            <a:r>
              <a:rPr lang="sl-SI" sz="1875" b="1" dirty="0">
                <a:solidFill>
                  <a:srgbClr val="009900"/>
                </a:solidFill>
                <a:latin typeface="+mj-lt"/>
              </a:rPr>
              <a:t>ta svet </a:t>
            </a:r>
            <a:r>
              <a:rPr lang="sl-SI" sz="1875" b="1" dirty="0" smtClean="0">
                <a:solidFill>
                  <a:srgbClr val="009900"/>
                </a:solidFill>
                <a:latin typeface="+mj-lt"/>
              </a:rPr>
              <a:t/>
            </a:r>
            <a:br>
              <a:rPr lang="sl-SI" sz="1875" b="1" dirty="0" smtClean="0">
                <a:solidFill>
                  <a:srgbClr val="009900"/>
                </a:solidFill>
                <a:latin typeface="+mj-lt"/>
              </a:rPr>
            </a:br>
            <a:r>
              <a:rPr lang="sl-SI" sz="1875" b="1" dirty="0" smtClean="0">
                <a:latin typeface="+mj-lt"/>
              </a:rPr>
              <a:t>                          iz </a:t>
            </a:r>
            <a:r>
              <a:rPr lang="sl-SI" sz="1875" b="1" dirty="0">
                <a:latin typeface="+mj-lt"/>
              </a:rPr>
              <a:t>filma </a:t>
            </a:r>
            <a:r>
              <a:rPr lang="sl-SI" sz="1875" b="1" dirty="0">
                <a:solidFill>
                  <a:srgbClr val="A65C0A"/>
                </a:solidFill>
                <a:latin typeface="+mj-lt"/>
              </a:rPr>
              <a:t>Čisto pravi gusar</a:t>
            </a:r>
            <a:r>
              <a:rPr lang="sl-SI" sz="1875" b="1" dirty="0">
                <a:latin typeface="+mj-lt"/>
              </a:rPr>
              <a:t>).</a:t>
            </a:r>
          </a:p>
          <a:p>
            <a:pPr>
              <a:buFontTx/>
              <a:buChar char="-"/>
              <a:defRPr/>
            </a:pPr>
            <a:endParaRPr lang="sl-SI" sz="1875" b="1" dirty="0">
              <a:latin typeface="+mj-lt"/>
            </a:endParaRPr>
          </a:p>
          <a:p>
            <a:pPr>
              <a:buFontTx/>
              <a:buNone/>
              <a:defRPr/>
            </a:pPr>
            <a:endParaRPr lang="sl-SI" dirty="0"/>
          </a:p>
        </p:txBody>
      </p:sp>
      <p:pic>
        <p:nvPicPr>
          <p:cNvPr id="63493" name="Picture 2" descr="Urban Koder (1928 – 2019) | SIG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469" y="2246057"/>
            <a:ext cx="4789724" cy="450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grada vsebine 2"/>
          <p:cNvSpPr txBox="1">
            <a:spLocks/>
          </p:cNvSpPr>
          <p:nvPr/>
        </p:nvSpPr>
        <p:spPr>
          <a:xfrm>
            <a:off x="1230356" y="2585731"/>
            <a:ext cx="5923283" cy="648788"/>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None/>
              <a:defRPr/>
            </a:pPr>
            <a:r>
              <a:rPr lang="sl-SI" sz="1800" b="1" dirty="0" smtClean="0">
                <a:solidFill>
                  <a:srgbClr val="0000FF"/>
                </a:solidFill>
                <a:latin typeface="+mj-lt"/>
              </a:rPr>
              <a:t>Ugotovi katero glasbilo igra vodilno melodijo</a:t>
            </a:r>
            <a:r>
              <a:rPr lang="sl-SI" sz="1800" b="1" dirty="0">
                <a:solidFill>
                  <a:srgbClr val="0000FF"/>
                </a:solidFill>
                <a:latin typeface="+mj-lt"/>
              </a:rPr>
              <a:t>!?!</a:t>
            </a:r>
            <a:br>
              <a:rPr lang="sl-SI" sz="1800" b="1" dirty="0">
                <a:solidFill>
                  <a:srgbClr val="0000FF"/>
                </a:solidFill>
                <a:latin typeface="+mj-lt"/>
              </a:rPr>
            </a:br>
            <a:r>
              <a:rPr lang="sl-SI" sz="1800" b="1" dirty="0">
                <a:solidFill>
                  <a:srgbClr val="0000FF"/>
                </a:solidFill>
                <a:latin typeface="+mj-lt"/>
                <a:hlinkClick r:id="rId4"/>
              </a:rPr>
              <a:t>https://</a:t>
            </a:r>
            <a:r>
              <a:rPr lang="sl-SI" sz="1800" b="1" dirty="0" smtClean="0">
                <a:solidFill>
                  <a:srgbClr val="0000FF"/>
                </a:solidFill>
                <a:latin typeface="+mj-lt"/>
                <a:hlinkClick r:id="rId4"/>
              </a:rPr>
              <a:t>www.youtube.com/watch?v=VvPFEvrpCWg</a:t>
            </a:r>
            <a:r>
              <a:rPr lang="sl-SI" sz="1800" b="1" dirty="0" smtClean="0">
                <a:solidFill>
                  <a:srgbClr val="0000FF"/>
                </a:solidFill>
                <a:latin typeface="+mj-lt"/>
              </a:rPr>
              <a:t> </a:t>
            </a:r>
            <a:endParaRPr lang="sl-SI" sz="1800" b="1" u="sng" dirty="0" smtClean="0">
              <a:solidFill>
                <a:srgbClr val="0000FF"/>
              </a:solidFill>
              <a:latin typeface="+mj-lt"/>
            </a:endParaRPr>
          </a:p>
          <a:p>
            <a:pPr>
              <a:buFontTx/>
              <a:buNone/>
              <a:defRPr/>
            </a:pPr>
            <a:endParaRPr lang="sl-SI" sz="1800" dirty="0">
              <a:solidFill>
                <a:srgbClr val="0000FF"/>
              </a:solidFill>
            </a:endParaRPr>
          </a:p>
        </p:txBody>
      </p:sp>
      <p:sp>
        <p:nvSpPr>
          <p:cNvPr id="8" name="Ograda vsebine 2"/>
          <p:cNvSpPr txBox="1">
            <a:spLocks/>
          </p:cNvSpPr>
          <p:nvPr/>
        </p:nvSpPr>
        <p:spPr>
          <a:xfrm>
            <a:off x="8166479" y="2705462"/>
            <a:ext cx="2554587" cy="390800"/>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None/>
              <a:defRPr/>
            </a:pPr>
            <a:r>
              <a:rPr lang="sl-SI" sz="1800" b="1" dirty="0" smtClean="0">
                <a:solidFill>
                  <a:schemeClr val="bg1"/>
                </a:solidFill>
                <a:latin typeface="+mj-lt"/>
              </a:rPr>
              <a:t>Urban Koder</a:t>
            </a:r>
            <a:endParaRPr lang="sl-SI" sz="1800" dirty="0">
              <a:solidFill>
                <a:schemeClr val="bg1"/>
              </a:solidFill>
            </a:endParaRPr>
          </a:p>
        </p:txBody>
      </p:sp>
      <p:sp>
        <p:nvSpPr>
          <p:cNvPr id="9" name="Ograda vsebine 2"/>
          <p:cNvSpPr txBox="1">
            <a:spLocks/>
          </p:cNvSpPr>
          <p:nvPr/>
        </p:nvSpPr>
        <p:spPr>
          <a:xfrm>
            <a:off x="5030321" y="6081981"/>
            <a:ext cx="2554587" cy="390800"/>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None/>
              <a:defRPr/>
            </a:pPr>
            <a:r>
              <a:rPr lang="sl-SI" sz="1800" b="1" dirty="0" smtClean="0">
                <a:solidFill>
                  <a:schemeClr val="bg1"/>
                </a:solidFill>
                <a:latin typeface="+mj-lt"/>
              </a:rPr>
              <a:t>Jani Golob</a:t>
            </a:r>
            <a:endParaRPr lang="sl-SI" sz="1800" dirty="0">
              <a:solidFill>
                <a:schemeClr val="bg1"/>
              </a:solidFill>
            </a:endParaRPr>
          </a:p>
        </p:txBody>
      </p:sp>
      <p:pic>
        <p:nvPicPr>
          <p:cNvPr id="10" name="Picture 2" descr="Slovenska kinoteka: filmi ne zastarajo - Novice o filmu in filmskih zvezdah  - Slovenska kinoteka: filmi ne zastarajo - Si21 - prvi slovenski port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9848" y="2610994"/>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1" name="Picture 8" descr="Flag of Slovenia - Zastava Slovenije - NationalFlags.shop - your Flag  websho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8886" y="1415562"/>
            <a:ext cx="1362086" cy="830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5759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fade">
                                      <p:cBhvr>
                                        <p:cTn id="7" dur="500"/>
                                        <p:tgtEl>
                                          <p:spTgt spid="634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490"/>
                                        </p:tgtEl>
                                        <p:attrNameLst>
                                          <p:attrName>style.visibility</p:attrName>
                                        </p:attrNameLst>
                                      </p:cBhvr>
                                      <p:to>
                                        <p:strVal val="visible"/>
                                      </p:to>
                                    </p:set>
                                    <p:animEffect transition="in" filter="fade">
                                      <p:cBhvr>
                                        <p:cTn id="22"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8472489" y="836613"/>
            <a:ext cx="1584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sl-SI" altLang="sl-SI" sz="1800"/>
          </a:p>
        </p:txBody>
      </p:sp>
      <p:pic>
        <p:nvPicPr>
          <p:cNvPr id="4" name="Picture 2" descr="Slovenska kinoteka: filmi ne zastarajo - Novice o filmu in filmskih zvezdah  - Slovenska kinoteka: filmi ne zastarajo - Si21 - prvi slovenski por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1"/>
          <p:cNvSpPr>
            <a:spLocks noChangeArrowheads="1"/>
          </p:cNvSpPr>
          <p:nvPr/>
        </p:nvSpPr>
        <p:spPr bwMode="auto">
          <a:xfrm>
            <a:off x="123092" y="589065"/>
            <a:ext cx="11869616" cy="441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sl-SI" altLang="sl-SI" sz="11500" dirty="0">
                <a:solidFill>
                  <a:srgbClr val="00B0F0"/>
                </a:solidFill>
                <a:latin typeface="Arial Black" panose="020B0A04020102020204" pitchFamily="34" charset="0"/>
              </a:rPr>
              <a:t>Jani Golob: </a:t>
            </a:r>
            <a:r>
              <a:rPr lang="sl-SI" altLang="sl-SI" sz="5400" dirty="0" smtClean="0">
                <a:solidFill>
                  <a:srgbClr val="FF0000"/>
                </a:solidFill>
                <a:latin typeface="Arial Black" panose="020B0A04020102020204" pitchFamily="34" charset="0"/>
              </a:rPr>
              <a:t/>
            </a:r>
            <a:br>
              <a:rPr lang="sl-SI" altLang="sl-SI" sz="5400" dirty="0" smtClean="0">
                <a:solidFill>
                  <a:srgbClr val="FF0000"/>
                </a:solidFill>
                <a:latin typeface="Arial Black" panose="020B0A04020102020204" pitchFamily="34" charset="0"/>
              </a:rPr>
            </a:br>
            <a:r>
              <a:rPr lang="sl-SI" altLang="sl-SI" sz="5400" dirty="0" smtClean="0">
                <a:solidFill>
                  <a:srgbClr val="FF0000"/>
                </a:solidFill>
                <a:latin typeface="Arial Black" panose="020B0A04020102020204" pitchFamily="34" charset="0"/>
              </a:rPr>
              <a:t>Pustite </a:t>
            </a:r>
            <a:r>
              <a:rPr lang="sl-SI" altLang="sl-SI" sz="5400" dirty="0">
                <a:solidFill>
                  <a:srgbClr val="FF0000"/>
                </a:solidFill>
                <a:latin typeface="Arial Black" panose="020B0A04020102020204" pitchFamily="34" charset="0"/>
              </a:rPr>
              <a:t>nam ta </a:t>
            </a:r>
            <a:r>
              <a:rPr lang="sl-SI" altLang="sl-SI" sz="5400" dirty="0" smtClean="0">
                <a:solidFill>
                  <a:srgbClr val="FF0000"/>
                </a:solidFill>
                <a:latin typeface="Arial Black" panose="020B0A04020102020204" pitchFamily="34" charset="0"/>
              </a:rPr>
              <a:t>svet iz </a:t>
            </a:r>
            <a:r>
              <a:rPr lang="sl-SI" altLang="sl-SI" sz="5400" dirty="0">
                <a:solidFill>
                  <a:srgbClr val="FF0000"/>
                </a:solidFill>
                <a:latin typeface="Arial Black" panose="020B0A04020102020204" pitchFamily="34" charset="0"/>
              </a:rPr>
              <a:t>filma </a:t>
            </a:r>
            <a:br>
              <a:rPr lang="sl-SI" altLang="sl-SI" sz="5400" dirty="0">
                <a:solidFill>
                  <a:srgbClr val="FF0000"/>
                </a:solidFill>
                <a:latin typeface="Arial Black" panose="020B0A04020102020204" pitchFamily="34" charset="0"/>
              </a:rPr>
            </a:br>
            <a:r>
              <a:rPr lang="sl-SI" altLang="sl-SI" sz="8000" dirty="0">
                <a:solidFill>
                  <a:srgbClr val="FFFF00"/>
                </a:solidFill>
                <a:latin typeface="Arial Black" panose="020B0A04020102020204" pitchFamily="34" charset="0"/>
              </a:rPr>
              <a:t>Čisto pravi gusar</a:t>
            </a:r>
            <a:r>
              <a:rPr lang="sl-SI" altLang="sl-SI" sz="4400" dirty="0">
                <a:solidFill>
                  <a:srgbClr val="FF0000"/>
                </a:solidFill>
                <a:latin typeface="Arial Black" panose="020B0A04020102020204" pitchFamily="34" charset="0"/>
              </a:rPr>
              <a:t/>
            </a:r>
            <a:br>
              <a:rPr lang="sl-SI" altLang="sl-SI" sz="4400" dirty="0">
                <a:solidFill>
                  <a:srgbClr val="FF0000"/>
                </a:solidFill>
                <a:latin typeface="Arial Black" panose="020B0A04020102020204" pitchFamily="34" charset="0"/>
              </a:rPr>
            </a:br>
            <a:r>
              <a:rPr lang="sl-SI" altLang="sl-SI" dirty="0">
                <a:solidFill>
                  <a:srgbClr val="FF0000"/>
                </a:solidFill>
                <a:latin typeface="Arial Narrow" panose="020B0606020202030204" pitchFamily="34" charset="0"/>
                <a:hlinkClick r:id="rId4"/>
              </a:rPr>
              <a:t>https://</a:t>
            </a:r>
            <a:r>
              <a:rPr lang="sl-SI" altLang="sl-SI" dirty="0" smtClean="0">
                <a:solidFill>
                  <a:srgbClr val="FF0000"/>
                </a:solidFill>
                <a:latin typeface="Arial Narrow" panose="020B0606020202030204" pitchFamily="34" charset="0"/>
                <a:hlinkClick r:id="rId4"/>
              </a:rPr>
              <a:t>www.youtube.com/watch?v=tCY5NFh4Cho&amp;ab_channel=mitjasa19</a:t>
            </a:r>
            <a:r>
              <a:rPr lang="sl-SI" altLang="sl-SI" dirty="0" smtClean="0">
                <a:solidFill>
                  <a:srgbClr val="FF0000"/>
                </a:solidFill>
                <a:latin typeface="Arial Narrow" panose="020B0606020202030204" pitchFamily="34" charset="0"/>
              </a:rPr>
              <a:t> </a:t>
            </a:r>
            <a:endParaRPr lang="sl-SI" altLang="sl-SI" sz="4400"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207966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52753" y="1196976"/>
            <a:ext cx="12071838" cy="4385816"/>
          </a:xfrm>
          <a:prstGeom prst="rect">
            <a:avLst/>
          </a:prstGeom>
          <a:solidFill>
            <a:srgbClr val="99FFCC"/>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l-SI" altLang="sl-SI" sz="2400" dirty="0">
                <a:solidFill>
                  <a:schemeClr val="accent1"/>
                </a:solidFill>
                <a:latin typeface="Arial Black" panose="020B0A04020102020204" pitchFamily="34" charset="0"/>
              </a:rPr>
              <a:t>1. Vse naše pravljice s papirja nam bežijo,</a:t>
            </a:r>
          </a:p>
          <a:p>
            <a:pPr algn="ctr" eaLnBrk="1" hangingPunct="1">
              <a:spcBef>
                <a:spcPct val="0"/>
              </a:spcBef>
              <a:buFontTx/>
              <a:buNone/>
            </a:pPr>
            <a:r>
              <a:rPr lang="sl-SI" altLang="sl-SI" sz="2400" dirty="0">
                <a:solidFill>
                  <a:schemeClr val="accent1"/>
                </a:solidFill>
                <a:latin typeface="Arial Black" panose="020B0A04020102020204" pitchFamily="34" charset="0"/>
              </a:rPr>
              <a:t>    junaki njihovi med nami oživijo.</a:t>
            </a:r>
            <a:endParaRPr lang="en-US" altLang="sl-SI" sz="800" dirty="0">
              <a:solidFill>
                <a:schemeClr val="accent1"/>
              </a:solidFill>
              <a:latin typeface="Arial Black" panose="020B0A04020102020204" pitchFamily="34" charset="0"/>
            </a:endParaRPr>
          </a:p>
          <a:p>
            <a:pPr algn="ctr" eaLnBrk="1" hangingPunct="1">
              <a:spcBef>
                <a:spcPct val="0"/>
              </a:spcBef>
              <a:buFontTx/>
              <a:buNone/>
            </a:pPr>
            <a:endParaRPr lang="sl-SI" altLang="sl-SI" sz="800" dirty="0">
              <a:solidFill>
                <a:schemeClr val="accent1"/>
              </a:solidFill>
              <a:latin typeface="Arial Black" panose="020B0A04020102020204" pitchFamily="34" charset="0"/>
            </a:endParaRPr>
          </a:p>
          <a:p>
            <a:pPr algn="ctr" eaLnBrk="1" hangingPunct="1">
              <a:spcBef>
                <a:spcPct val="0"/>
              </a:spcBef>
              <a:buFontTx/>
              <a:buNone/>
            </a:pPr>
            <a:r>
              <a:rPr lang="sl-SI" altLang="sl-SI" sz="2400" dirty="0">
                <a:solidFill>
                  <a:schemeClr val="accent1"/>
                </a:solidFill>
                <a:latin typeface="Arial Black" panose="020B0A04020102020204" pitchFamily="34" charset="0"/>
              </a:rPr>
              <a:t>2. Vse naše pravljice zaklepamo v svet zase</a:t>
            </a:r>
          </a:p>
          <a:p>
            <a:pPr algn="ctr" eaLnBrk="1" hangingPunct="1">
              <a:spcBef>
                <a:spcPct val="0"/>
              </a:spcBef>
              <a:buFontTx/>
              <a:buNone/>
            </a:pPr>
            <a:r>
              <a:rPr lang="sl-SI" altLang="sl-SI" sz="2400" dirty="0">
                <a:solidFill>
                  <a:schemeClr val="accent1"/>
                </a:solidFill>
                <a:latin typeface="Arial Black" panose="020B0A04020102020204" pitchFamily="34" charset="0"/>
              </a:rPr>
              <a:t>    na vratih piše le: »Ni vhoda za odrasle!«</a:t>
            </a:r>
            <a:endParaRPr lang="en-US" altLang="sl-SI" sz="2400" dirty="0">
              <a:solidFill>
                <a:schemeClr val="accent1"/>
              </a:solidFill>
              <a:latin typeface="Arial Black" panose="020B0A04020102020204" pitchFamily="34" charset="0"/>
            </a:endParaRPr>
          </a:p>
          <a:p>
            <a:pPr algn="ctr" eaLnBrk="1" hangingPunct="1">
              <a:spcBef>
                <a:spcPct val="0"/>
              </a:spcBef>
              <a:buFontTx/>
              <a:buNone/>
            </a:pPr>
            <a:endParaRPr lang="sl-SI" altLang="sl-SI" sz="600" dirty="0">
              <a:solidFill>
                <a:schemeClr val="accent1"/>
              </a:solidFill>
              <a:latin typeface="Arial Black" panose="020B0A04020102020204" pitchFamily="34" charset="0"/>
            </a:endParaRPr>
          </a:p>
          <a:p>
            <a:pPr algn="ctr" eaLnBrk="1" hangingPunct="1">
              <a:spcBef>
                <a:spcPct val="0"/>
              </a:spcBef>
              <a:buFontTx/>
              <a:buNone/>
            </a:pPr>
            <a:r>
              <a:rPr lang="sl-SI" altLang="sl-SI" sz="2400" dirty="0">
                <a:solidFill>
                  <a:srgbClr val="0070C0"/>
                </a:solidFill>
                <a:latin typeface="Arial Black" panose="020B0A04020102020204" pitchFamily="34" charset="0"/>
              </a:rPr>
              <a:t>Pustite nam ta svet, nedolžen in drugačen</a:t>
            </a:r>
          </a:p>
          <a:p>
            <a:pPr algn="ctr" eaLnBrk="1" hangingPunct="1">
              <a:spcBef>
                <a:spcPct val="0"/>
              </a:spcBef>
              <a:buFontTx/>
              <a:buNone/>
            </a:pPr>
            <a:r>
              <a:rPr lang="sl-SI" altLang="sl-SI" sz="2400" dirty="0">
                <a:solidFill>
                  <a:srgbClr val="0070C0"/>
                </a:solidFill>
                <a:latin typeface="Arial Black" panose="020B0A04020102020204" pitchFamily="34" charset="0"/>
              </a:rPr>
              <a:t>naj vsak, ki vanj je ujet, bo pristen, nepopačen.</a:t>
            </a:r>
          </a:p>
          <a:p>
            <a:pPr algn="ctr" eaLnBrk="1" hangingPunct="1">
              <a:spcBef>
                <a:spcPct val="0"/>
              </a:spcBef>
              <a:buFontTx/>
              <a:buNone/>
            </a:pPr>
            <a:endParaRPr lang="sl-SI" altLang="sl-SI" sz="800" dirty="0">
              <a:solidFill>
                <a:srgbClr val="FFFF00"/>
              </a:solidFill>
              <a:latin typeface="Arial Black" panose="020B0A04020102020204" pitchFamily="34" charset="0"/>
            </a:endParaRPr>
          </a:p>
          <a:p>
            <a:pPr algn="ctr" eaLnBrk="1" hangingPunct="1">
              <a:spcBef>
                <a:spcPct val="0"/>
              </a:spcBef>
              <a:buFontTx/>
              <a:buNone/>
            </a:pPr>
            <a:r>
              <a:rPr lang="sl-SI" altLang="sl-SI" sz="2400" dirty="0">
                <a:latin typeface="Arial Black" panose="020B0A04020102020204" pitchFamily="34" charset="0"/>
              </a:rPr>
              <a:t>3. Vse naše pravljice so naše prve želje,</a:t>
            </a:r>
          </a:p>
          <a:p>
            <a:pPr algn="ctr" eaLnBrk="1" hangingPunct="1">
              <a:spcBef>
                <a:spcPct val="0"/>
              </a:spcBef>
              <a:buFontTx/>
              <a:buNone/>
            </a:pPr>
            <a:r>
              <a:rPr lang="sl-SI" altLang="sl-SI" sz="2400" dirty="0">
                <a:latin typeface="Arial Black" panose="020B0A04020102020204" pitchFamily="34" charset="0"/>
              </a:rPr>
              <a:t>kdor ne sanjari več naj ne zahaja vanje.</a:t>
            </a:r>
            <a:endParaRPr lang="en-US" altLang="sl-SI" sz="2400" dirty="0">
              <a:latin typeface="Arial Black" panose="020B0A04020102020204" pitchFamily="34" charset="0"/>
            </a:endParaRPr>
          </a:p>
          <a:p>
            <a:pPr algn="ctr" eaLnBrk="1" hangingPunct="1">
              <a:spcBef>
                <a:spcPct val="0"/>
              </a:spcBef>
              <a:buFontTx/>
              <a:buNone/>
            </a:pPr>
            <a:r>
              <a:rPr lang="sl-SI" altLang="sl-SI" sz="800" dirty="0">
                <a:latin typeface="Arial Black" panose="020B0A04020102020204" pitchFamily="34" charset="0"/>
              </a:rPr>
              <a:t>-</a:t>
            </a:r>
          </a:p>
          <a:p>
            <a:pPr algn="ctr" eaLnBrk="1" hangingPunct="1">
              <a:spcBef>
                <a:spcPct val="0"/>
              </a:spcBef>
              <a:buFontTx/>
              <a:buNone/>
            </a:pPr>
            <a:r>
              <a:rPr lang="sl-SI" altLang="sl-SI" sz="2400" dirty="0">
                <a:latin typeface="Arial Black" panose="020B0A04020102020204" pitchFamily="34" charset="0"/>
              </a:rPr>
              <a:t>4. Vse naše pravljice so stvarnost ne prividi,</a:t>
            </a:r>
          </a:p>
          <a:p>
            <a:pPr algn="ctr" eaLnBrk="1" hangingPunct="1">
              <a:spcBef>
                <a:spcPct val="0"/>
              </a:spcBef>
              <a:buFontTx/>
              <a:buNone/>
            </a:pPr>
            <a:r>
              <a:rPr lang="sl-SI" altLang="sl-SI" sz="2400" dirty="0">
                <a:latin typeface="Arial Black" panose="020B0A04020102020204" pitchFamily="34" charset="0"/>
              </a:rPr>
              <a:t>    kdor sam ni del tega, ne sliši in ne vidi.</a:t>
            </a:r>
          </a:p>
        </p:txBody>
      </p:sp>
      <p:sp>
        <p:nvSpPr>
          <p:cNvPr id="92163" name="Rectangle 3"/>
          <p:cNvSpPr>
            <a:spLocks noChangeArrowheads="1"/>
          </p:cNvSpPr>
          <p:nvPr/>
        </p:nvSpPr>
        <p:spPr bwMode="auto">
          <a:xfrm>
            <a:off x="52752" y="44450"/>
            <a:ext cx="12071839" cy="1081088"/>
          </a:xfrm>
          <a:prstGeom prst="rect">
            <a:avLst/>
          </a:prstGeom>
          <a:gradFill rotWithShape="1">
            <a:gsLst>
              <a:gs pos="0">
                <a:srgbClr val="FF33CC"/>
              </a:gs>
              <a:gs pos="100000">
                <a:srgbClr val="00FF99"/>
              </a:gs>
            </a:gsLst>
            <a:lin ang="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l-SI" altLang="sl-SI" sz="4800" dirty="0">
                <a:latin typeface="Arial Black" panose="020B0A04020102020204" pitchFamily="34" charset="0"/>
              </a:rPr>
              <a:t>PUSTITE NAM TA SVET</a:t>
            </a:r>
          </a:p>
          <a:p>
            <a:pPr algn="ctr" eaLnBrk="1" hangingPunct="1">
              <a:spcBef>
                <a:spcPct val="0"/>
              </a:spcBef>
              <a:buFontTx/>
              <a:buNone/>
            </a:pPr>
            <a:r>
              <a:rPr lang="sl-SI" altLang="sl-SI" sz="2800" dirty="0">
                <a:solidFill>
                  <a:schemeClr val="bg1"/>
                </a:solidFill>
                <a:latin typeface="Arial Black" panose="020B0A04020102020204" pitchFamily="34" charset="0"/>
              </a:rPr>
              <a:t>                      Dušan Velkaverh     Jani Golob   </a:t>
            </a:r>
            <a:endParaRPr lang="en-US" altLang="sl-SI" sz="2800" dirty="0">
              <a:solidFill>
                <a:srgbClr val="3399FF"/>
              </a:solidFill>
              <a:latin typeface="Arial Black" panose="020B0A04020102020204" pitchFamily="34" charset="0"/>
            </a:endParaRPr>
          </a:p>
        </p:txBody>
      </p:sp>
      <p:sp>
        <p:nvSpPr>
          <p:cNvPr id="5" name="Rectangle 8"/>
          <p:cNvSpPr>
            <a:spLocks noChangeArrowheads="1"/>
          </p:cNvSpPr>
          <p:nvPr/>
        </p:nvSpPr>
        <p:spPr bwMode="auto">
          <a:xfrm>
            <a:off x="79131" y="5736118"/>
            <a:ext cx="12045459" cy="923330"/>
          </a:xfrm>
          <a:prstGeom prst="rect">
            <a:avLst/>
          </a:prstGeom>
          <a:solidFill>
            <a:srgbClr val="FFFF00"/>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1800" dirty="0" smtClean="0">
                <a:latin typeface="Arial Black" panose="020B0A04020102020204" pitchFamily="34" charset="0"/>
              </a:rPr>
              <a:t>Veliko melodij se ohrani in izvaja tudi izven filmov. Zgornja pesem je avizo, oziroma stalna pesem za </a:t>
            </a:r>
            <a:r>
              <a:rPr lang="sl-SI" altLang="sl-SI" sz="1800" u="sng" dirty="0" smtClean="0">
                <a:solidFill>
                  <a:srgbClr val="FF0000"/>
                </a:solidFill>
                <a:cs typeface="Arial" panose="020B0604020202020204" pitchFamily="34" charset="0"/>
              </a:rPr>
              <a:t>mladinske</a:t>
            </a:r>
            <a:r>
              <a:rPr lang="sl-SI" altLang="sl-SI" sz="1800" dirty="0" smtClean="0">
                <a:cs typeface="Arial" panose="020B0604020202020204" pitchFamily="34" charset="0"/>
              </a:rPr>
              <a:t> </a:t>
            </a:r>
            <a:r>
              <a:rPr lang="sl-SI" altLang="sl-SI" sz="1800" dirty="0" smtClean="0">
                <a:latin typeface="Arial Black" panose="020B0A04020102020204" pitchFamily="34" charset="0"/>
              </a:rPr>
              <a:t>pevske revije naše občine. Pesem smo vključili leta 2017 tudi v 26. glasbeni festival, kjer so vsi tekmovalci peli le znane pesmi iz filmov, </a:t>
            </a:r>
            <a:r>
              <a:rPr lang="sl-SI" altLang="sl-SI" sz="1800" dirty="0" err="1" smtClean="0">
                <a:latin typeface="Arial Black" panose="020B0A04020102020204" pitchFamily="34" charset="0"/>
              </a:rPr>
              <a:t>muziklov</a:t>
            </a:r>
            <a:r>
              <a:rPr lang="sl-SI" altLang="sl-SI" sz="1800" dirty="0" smtClean="0">
                <a:latin typeface="Arial Black" panose="020B0A04020102020204" pitchFamily="34" charset="0"/>
              </a:rPr>
              <a:t> in risank. </a:t>
            </a:r>
            <a:r>
              <a:rPr lang="sl-SI" altLang="sl-SI" sz="1800" dirty="0" smtClean="0">
                <a:solidFill>
                  <a:srgbClr val="FF0000"/>
                </a:solidFill>
                <a:latin typeface="Arial Black" panose="020B0A04020102020204" pitchFamily="34" charset="0"/>
              </a:rPr>
              <a:t>Zapoj jo tudi ti.</a:t>
            </a:r>
            <a:endParaRPr lang="sl-SI" altLang="sl-SI" sz="18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77755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1672501" y="1910686"/>
            <a:ext cx="9144000"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sl-SI" altLang="sl-SI" sz="16600" b="1" dirty="0" smtClean="0">
                <a:solidFill>
                  <a:srgbClr val="00FFFF"/>
                </a:solidFill>
              </a:rPr>
              <a:t>ODMOR</a:t>
            </a:r>
            <a:endParaRPr lang="sl-SI" altLang="sl-SI" sz="19900" b="1" dirty="0">
              <a:solidFill>
                <a:srgbClr val="00FF99"/>
              </a:solidFill>
              <a:latin typeface="Arial Black" pitchFamily="34" charset="0"/>
            </a:endParaRPr>
          </a:p>
        </p:txBody>
      </p:sp>
      <p:sp>
        <p:nvSpPr>
          <p:cNvPr id="7" name="Pravokotnik 12"/>
          <p:cNvSpPr>
            <a:spLocks noChangeArrowheads="1"/>
          </p:cNvSpPr>
          <p:nvPr/>
        </p:nvSpPr>
        <p:spPr bwMode="auto">
          <a:xfrm>
            <a:off x="873455" y="4190144"/>
            <a:ext cx="1009934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sl-SI" altLang="sl-SI" sz="4000" b="1" dirty="0">
                <a:latin typeface="Arial Narrow" pitchFamily="34" charset="0"/>
              </a:rPr>
              <a:t>Pred </a:t>
            </a:r>
            <a:r>
              <a:rPr lang="sl-SI" altLang="sl-SI" sz="4000" b="1" dirty="0" smtClean="0">
                <a:latin typeface="Arial Narrow" pitchFamily="34" charset="0"/>
              </a:rPr>
              <a:t>nadaljevanjem današnjega kulturnega dne </a:t>
            </a:r>
            <a:r>
              <a:rPr lang="sl-SI" altLang="sl-SI" sz="4000" b="1" dirty="0">
                <a:latin typeface="Arial Narrow" pitchFamily="34" charset="0"/>
              </a:rPr>
              <a:t>se malo odpočij, pojdi na kratek sprehod, se razmigaj, poigraj in nato nadaljuj z delom, ki te čaka ob naslednjem kliku z miško.</a:t>
            </a:r>
          </a:p>
        </p:txBody>
      </p:sp>
      <p:sp>
        <p:nvSpPr>
          <p:cNvPr id="3" name="Pravokotnik 2"/>
          <p:cNvSpPr/>
          <p:nvPr/>
        </p:nvSpPr>
        <p:spPr>
          <a:xfrm>
            <a:off x="2060812" y="139908"/>
            <a:ext cx="8366078" cy="2031325"/>
          </a:xfrm>
          <a:prstGeom prst="rect">
            <a:avLst/>
          </a:prstGeom>
          <a:solidFill>
            <a:schemeClr val="bg1">
              <a:lumMod val="85000"/>
            </a:schemeClr>
          </a:solidFill>
        </p:spPr>
        <p:txBody>
          <a:bodyPr wrap="square">
            <a:spAutoFit/>
          </a:bodyPr>
          <a:lstStyle/>
          <a:p>
            <a:pPr algn="just">
              <a:spcAft>
                <a:spcPts val="0"/>
              </a:spcAft>
            </a:pPr>
            <a:r>
              <a:rPr lang="sl-SI" dirty="0">
                <a:latin typeface="Arial Narrow" panose="020B0606020202030204" pitchFamily="34" charset="0"/>
                <a:ea typeface="Times New Roman" panose="02020603050405020304" pitchFamily="18" charset="0"/>
              </a:rPr>
              <a:t>Tako poustvarjalci kot gledalci morajo pri izbiri filma v kinodvorani in doma biti pozorni na 5 K-jev:</a:t>
            </a:r>
            <a:endParaRPr lang="sl-SI" sz="1200" dirty="0">
              <a:latin typeface="Times New Roman" panose="02020603050405020304" pitchFamily="18" charset="0"/>
              <a:ea typeface="Times New Roman" panose="02020603050405020304" pitchFamily="18" charset="0"/>
            </a:endParaRPr>
          </a:p>
          <a:p>
            <a:pPr algn="just">
              <a:spcAft>
                <a:spcPts val="0"/>
              </a:spcAft>
            </a:pPr>
            <a:r>
              <a:rPr lang="sl-SI" dirty="0">
                <a:latin typeface="Arial Narrow" panose="020B0606020202030204" pitchFamily="34" charset="0"/>
                <a:ea typeface="Times New Roman" panose="02020603050405020304" pitchFamily="18" charset="0"/>
              </a:rPr>
              <a:t> </a:t>
            </a:r>
            <a:endParaRPr lang="sl-SI" sz="1200" dirty="0">
              <a:latin typeface="Arial Black" panose="020B0A04020102020204" pitchFamily="34" charset="0"/>
              <a:ea typeface="Times New Roman" panose="02020603050405020304" pitchFamily="18" charset="0"/>
            </a:endParaRPr>
          </a:p>
          <a:p>
            <a:pPr marL="342900" lvl="0" indent="-342900" algn="just">
              <a:spcAft>
                <a:spcPts val="0"/>
              </a:spcAft>
              <a:buFont typeface="+mj-lt"/>
              <a:buAutoNum type="arabicPeriod"/>
            </a:pPr>
            <a:r>
              <a:rPr lang="sl-SI" b="1" dirty="0">
                <a:solidFill>
                  <a:schemeClr val="bg1"/>
                </a:solidFill>
                <a:latin typeface="Arial Black" panose="020B0A04020102020204" pitchFamily="34" charset="0"/>
                <a:ea typeface="Times New Roman" panose="02020603050405020304" pitchFamily="18" charset="0"/>
              </a:rPr>
              <a:t>KAJ </a:t>
            </a:r>
            <a:r>
              <a:rPr lang="sl-SI" dirty="0">
                <a:latin typeface="Arial Black" panose="020B0A04020102020204" pitchFamily="34" charset="0"/>
                <a:ea typeface="Times New Roman" panose="02020603050405020304" pitchFamily="18" charset="0"/>
              </a:rPr>
              <a:t>(vrsta filma: komedija, drama, kriminalka, fantastika… )</a:t>
            </a:r>
            <a:endParaRPr lang="sl-SI" sz="1200" dirty="0">
              <a:latin typeface="Arial Black" panose="020B0A04020102020204" pitchFamily="34" charset="0"/>
              <a:ea typeface="Times New Roman" panose="02020603050405020304" pitchFamily="18" charset="0"/>
            </a:endParaRPr>
          </a:p>
          <a:p>
            <a:pPr marL="342900" lvl="0" indent="-342900" algn="just">
              <a:spcAft>
                <a:spcPts val="0"/>
              </a:spcAft>
              <a:buFont typeface="+mj-lt"/>
              <a:buAutoNum type="arabicPeriod"/>
            </a:pPr>
            <a:r>
              <a:rPr lang="sl-SI" b="1" dirty="0">
                <a:solidFill>
                  <a:srgbClr val="FFC000"/>
                </a:solidFill>
                <a:latin typeface="Arial Black" panose="020B0A04020102020204" pitchFamily="34" charset="0"/>
                <a:ea typeface="Times New Roman" panose="02020603050405020304" pitchFamily="18" charset="0"/>
              </a:rPr>
              <a:t>KDO</a:t>
            </a:r>
            <a:r>
              <a:rPr lang="sl-SI" b="1" dirty="0">
                <a:latin typeface="Arial Black" panose="020B0A04020102020204" pitchFamily="34" charset="0"/>
                <a:ea typeface="Times New Roman" panose="02020603050405020304" pitchFamily="18" charset="0"/>
              </a:rPr>
              <a:t> </a:t>
            </a:r>
            <a:r>
              <a:rPr lang="sl-SI" dirty="0">
                <a:latin typeface="Arial Black" panose="020B0A04020102020204" pitchFamily="34" charset="0"/>
                <a:ea typeface="Times New Roman" panose="02020603050405020304" pitchFamily="18" charset="0"/>
              </a:rPr>
              <a:t>(režiser, glavni igralci, filmski poklici …)</a:t>
            </a:r>
            <a:endParaRPr lang="sl-SI" sz="1200" dirty="0">
              <a:latin typeface="Arial Black" panose="020B0A04020102020204" pitchFamily="34" charset="0"/>
              <a:ea typeface="Times New Roman" panose="02020603050405020304" pitchFamily="18" charset="0"/>
            </a:endParaRPr>
          </a:p>
          <a:p>
            <a:pPr marL="342900" lvl="0" indent="-342900" algn="just">
              <a:spcAft>
                <a:spcPts val="0"/>
              </a:spcAft>
              <a:buFont typeface="+mj-lt"/>
              <a:buAutoNum type="arabicPeriod"/>
            </a:pPr>
            <a:r>
              <a:rPr lang="sl-SI" b="1" dirty="0">
                <a:solidFill>
                  <a:srgbClr val="009900"/>
                </a:solidFill>
                <a:latin typeface="Arial Black" panose="020B0A04020102020204" pitchFamily="34" charset="0"/>
                <a:ea typeface="Times New Roman" panose="02020603050405020304" pitchFamily="18" charset="0"/>
              </a:rPr>
              <a:t>KJE</a:t>
            </a:r>
            <a:r>
              <a:rPr lang="sl-SI" dirty="0">
                <a:latin typeface="Arial Black" panose="020B0A04020102020204" pitchFamily="34" charset="0"/>
                <a:ea typeface="Times New Roman" panose="02020603050405020304" pitchFamily="18" charset="0"/>
              </a:rPr>
              <a:t> (kinodvorana, televizija, računalnik …)</a:t>
            </a:r>
            <a:endParaRPr lang="sl-SI" sz="1200" dirty="0">
              <a:latin typeface="Arial Black" panose="020B0A04020102020204" pitchFamily="34" charset="0"/>
              <a:ea typeface="Times New Roman" panose="02020603050405020304" pitchFamily="18" charset="0"/>
            </a:endParaRPr>
          </a:p>
          <a:p>
            <a:pPr marL="342900" lvl="0" indent="-342900" algn="just">
              <a:spcAft>
                <a:spcPts val="0"/>
              </a:spcAft>
              <a:buFont typeface="+mj-lt"/>
              <a:buAutoNum type="arabicPeriod"/>
            </a:pPr>
            <a:r>
              <a:rPr lang="sl-SI" b="1" dirty="0">
                <a:solidFill>
                  <a:srgbClr val="0070C0"/>
                </a:solidFill>
                <a:latin typeface="Arial Black" panose="020B0A04020102020204" pitchFamily="34" charset="0"/>
                <a:ea typeface="Times New Roman" panose="02020603050405020304" pitchFamily="18" charset="0"/>
              </a:rPr>
              <a:t>KDAJ</a:t>
            </a:r>
            <a:r>
              <a:rPr lang="sl-SI" dirty="0">
                <a:latin typeface="Arial Black" panose="020B0A04020102020204" pitchFamily="34" charset="0"/>
                <a:ea typeface="Times New Roman" panose="02020603050405020304" pitchFamily="18" charset="0"/>
              </a:rPr>
              <a:t> (točen čas, če je v kinu, drugače si čas sam izbereš) </a:t>
            </a:r>
            <a:endParaRPr lang="sl-SI" sz="1200" dirty="0">
              <a:latin typeface="Arial Black" panose="020B0A04020102020204" pitchFamily="34" charset="0"/>
              <a:ea typeface="Times New Roman" panose="02020603050405020304" pitchFamily="18" charset="0"/>
            </a:endParaRPr>
          </a:p>
          <a:p>
            <a:pPr marL="342900" lvl="0" indent="-342900" algn="just">
              <a:spcAft>
                <a:spcPts val="0"/>
              </a:spcAft>
              <a:buFont typeface="+mj-lt"/>
              <a:buAutoNum type="arabicPeriod"/>
            </a:pPr>
            <a:r>
              <a:rPr lang="sl-SI" b="1" dirty="0">
                <a:solidFill>
                  <a:srgbClr val="FF0000"/>
                </a:solidFill>
                <a:latin typeface="Arial Black" panose="020B0A04020102020204" pitchFamily="34" charset="0"/>
                <a:ea typeface="Times New Roman" panose="02020603050405020304" pitchFamily="18" charset="0"/>
              </a:rPr>
              <a:t>KOMU</a:t>
            </a:r>
            <a:r>
              <a:rPr lang="sl-SI" b="1" dirty="0">
                <a:latin typeface="Arial Black" panose="020B0A04020102020204" pitchFamily="34" charset="0"/>
                <a:ea typeface="Times New Roman" panose="02020603050405020304" pitchFamily="18" charset="0"/>
              </a:rPr>
              <a:t> </a:t>
            </a:r>
            <a:r>
              <a:rPr lang="sl-SI" dirty="0">
                <a:latin typeface="Arial Black" panose="020B0A04020102020204" pitchFamily="34" charset="0"/>
                <a:ea typeface="Times New Roman" panose="02020603050405020304" pitchFamily="18" charset="0"/>
              </a:rPr>
              <a:t>(primernost: za otroke, za starejše, za vse +12, +18)</a:t>
            </a:r>
            <a:endParaRPr lang="sl-SI" sz="1200" dirty="0">
              <a:effectLst/>
              <a:latin typeface="Arial Black" panose="020B0A04020102020204" pitchFamily="34" charset="0"/>
              <a:ea typeface="Times New Roman" panose="02020603050405020304" pitchFamily="18" charset="0"/>
            </a:endParaRPr>
          </a:p>
        </p:txBody>
      </p:sp>
      <p:sp>
        <p:nvSpPr>
          <p:cNvPr id="4" name="Pravokotnik 3"/>
          <p:cNvSpPr/>
          <p:nvPr/>
        </p:nvSpPr>
        <p:spPr>
          <a:xfrm>
            <a:off x="586855" y="2333769"/>
            <a:ext cx="11054686" cy="43972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15036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817093" y="1274414"/>
            <a:ext cx="10790831" cy="5539978"/>
          </a:xfrm>
          <a:prstGeom prst="rect">
            <a:avLst/>
          </a:prstGeom>
        </p:spPr>
        <p:txBody>
          <a:bodyPr wrap="square">
            <a:spAutoFit/>
          </a:bodyPr>
          <a:lstStyle/>
          <a:p>
            <a:pPr>
              <a:lnSpc>
                <a:spcPct val="150000"/>
              </a:lnSpc>
              <a:spcAft>
                <a:spcPts val="800"/>
              </a:spcAft>
            </a:pPr>
            <a:r>
              <a:rPr lang="sl-SI" sz="3200" dirty="0" smtClean="0">
                <a:solidFill>
                  <a:srgbClr val="0070C0"/>
                </a:solidFill>
                <a:latin typeface="Tahoma" panose="020B0604030504040204" pitchFamily="34" charset="0"/>
                <a:ea typeface="Times New Roman" panose="02020603050405020304" pitchFamily="18" charset="0"/>
                <a:cs typeface="Times New Roman" panose="02020603050405020304" pitchFamily="18" charset="0"/>
              </a:rPr>
              <a:t>Glasbo običajno skladatelj napiše točno za določen film. Včasih </a:t>
            </a:r>
            <a:r>
              <a:rPr lang="sl-SI" sz="3200" dirty="0">
                <a:solidFill>
                  <a:srgbClr val="0070C0"/>
                </a:solidFill>
                <a:latin typeface="Tahoma" panose="020B0604030504040204" pitchFamily="34" charset="0"/>
                <a:ea typeface="Times New Roman" panose="02020603050405020304" pitchFamily="18" charset="0"/>
                <a:cs typeface="Times New Roman" panose="02020603050405020304" pitchFamily="18" charset="0"/>
              </a:rPr>
              <a:t>pa se režiser odloči, da v </a:t>
            </a:r>
            <a:r>
              <a:rPr lang="sl-SI" sz="3200" dirty="0" smtClean="0">
                <a:solidFill>
                  <a:srgbClr val="0070C0"/>
                </a:solidFill>
                <a:latin typeface="Tahoma" panose="020B0604030504040204" pitchFamily="34" charset="0"/>
                <a:ea typeface="Times New Roman" panose="02020603050405020304" pitchFamily="18" charset="0"/>
                <a:cs typeface="Times New Roman" panose="02020603050405020304" pitchFamily="18" charset="0"/>
              </a:rPr>
              <a:t>svoj film </a:t>
            </a:r>
            <a:r>
              <a:rPr lang="sl-SI" sz="3200" dirty="0">
                <a:solidFill>
                  <a:srgbClr val="0070C0"/>
                </a:solidFill>
                <a:latin typeface="Tahoma" panose="020B0604030504040204" pitchFamily="34" charset="0"/>
                <a:ea typeface="Calibri" panose="020F0502020204030204" pitchFamily="34" charset="0"/>
                <a:cs typeface="Times New Roman" panose="02020603050405020304" pitchFamily="18" charset="0"/>
              </a:rPr>
              <a:t>umesti tudi glasbo največjih </a:t>
            </a:r>
            <a:r>
              <a:rPr lang="sl-SI" sz="3200" dirty="0" smtClean="0">
                <a:solidFill>
                  <a:srgbClr val="0070C0"/>
                </a:solidFill>
                <a:latin typeface="Tahoma" panose="020B0604030504040204" pitchFamily="34" charset="0"/>
                <a:ea typeface="Calibri" panose="020F0502020204030204" pitchFamily="34" charset="0"/>
                <a:cs typeface="Times New Roman" panose="02020603050405020304" pitchFamily="18" charset="0"/>
              </a:rPr>
              <a:t>svetovnih skladateljev.  </a:t>
            </a:r>
            <a:br>
              <a:rPr lang="sl-SI" sz="3200" dirty="0" smtClean="0">
                <a:solidFill>
                  <a:srgbClr val="0070C0"/>
                </a:solidFill>
                <a:latin typeface="Tahoma" panose="020B0604030504040204" pitchFamily="34" charset="0"/>
                <a:ea typeface="Calibri" panose="020F0502020204030204" pitchFamily="34" charset="0"/>
                <a:cs typeface="Times New Roman" panose="02020603050405020304" pitchFamily="18" charset="0"/>
              </a:rPr>
            </a:br>
            <a:r>
              <a:rPr lang="sl-SI" sz="3200" dirty="0" smtClean="0">
                <a:solidFill>
                  <a:srgbClr val="00B050"/>
                </a:solidFill>
                <a:latin typeface="Tahoma" panose="020B0604030504040204" pitchFamily="34" charset="0"/>
                <a:ea typeface="Calibri" panose="020F0502020204030204" pitchFamily="34" charset="0"/>
                <a:cs typeface="Times New Roman" panose="02020603050405020304" pitchFamily="18" charset="0"/>
              </a:rPr>
              <a:t>Npr</a:t>
            </a:r>
            <a:r>
              <a:rPr lang="sl-SI" sz="3200" dirty="0">
                <a:solidFill>
                  <a:srgbClr val="00B050"/>
                </a:solidFill>
                <a:latin typeface="Tahoma" panose="020B0604030504040204" pitchFamily="34" charset="0"/>
                <a:ea typeface="Calibri" panose="020F0502020204030204" pitchFamily="34" charset="0"/>
                <a:cs typeface="Times New Roman" panose="02020603050405020304" pitchFamily="18" charset="0"/>
              </a:rPr>
              <a:t>.: Bacha, Mozarta, Beethovna, </a:t>
            </a:r>
            <a:r>
              <a:rPr lang="sl-SI" sz="3200" dirty="0" smtClean="0">
                <a:solidFill>
                  <a:srgbClr val="00B050"/>
                </a:solidFill>
                <a:latin typeface="Tahoma" panose="020B0604030504040204" pitchFamily="34" charset="0"/>
                <a:ea typeface="Calibri" panose="020F0502020204030204" pitchFamily="34" charset="0"/>
                <a:cs typeface="Times New Roman" panose="02020603050405020304" pitchFamily="18" charset="0"/>
              </a:rPr>
              <a:t>Brahmsa, Griega, Liszta, Rossinija, Čajkovskega </a:t>
            </a:r>
            <a:r>
              <a:rPr lang="sl-SI" sz="3200" dirty="0">
                <a:solidFill>
                  <a:srgbClr val="00B050"/>
                </a:solidFill>
                <a:latin typeface="Tahoma" panose="020B0604030504040204" pitchFamily="34" charset="0"/>
                <a:ea typeface="Calibri" panose="020F0502020204030204" pitchFamily="34" charset="0"/>
                <a:cs typeface="Times New Roman" panose="02020603050405020304" pitchFamily="18" charset="0"/>
              </a:rPr>
              <a:t>in še mnogih drugih! </a:t>
            </a:r>
            <a:r>
              <a:rPr lang="sl-SI" sz="3200" dirty="0" smtClean="0">
                <a:solidFill>
                  <a:srgbClr val="00B050"/>
                </a:solidFill>
                <a:latin typeface="Tahoma" panose="020B0604030504040204" pitchFamily="34" charset="0"/>
                <a:ea typeface="Calibri" panose="020F0502020204030204" pitchFamily="34" charset="0"/>
                <a:cs typeface="Times New Roman" panose="02020603050405020304" pitchFamily="18" charset="0"/>
              </a:rPr>
              <a:t>!!!!!!! </a:t>
            </a:r>
            <a:br>
              <a:rPr lang="sl-SI" sz="3200" dirty="0" smtClean="0">
                <a:solidFill>
                  <a:srgbClr val="00B050"/>
                </a:solidFill>
                <a:latin typeface="Tahoma" panose="020B0604030504040204" pitchFamily="34" charset="0"/>
                <a:ea typeface="Calibri" panose="020F0502020204030204" pitchFamily="34" charset="0"/>
                <a:cs typeface="Times New Roman" panose="02020603050405020304" pitchFamily="18" charset="0"/>
              </a:rPr>
            </a:br>
            <a:r>
              <a:rPr lang="sl-SI" sz="3200" dirty="0" smtClean="0">
                <a:solidFill>
                  <a:srgbClr val="FF0000"/>
                </a:solidFill>
                <a:latin typeface="Tahoma" panose="020B0604030504040204" pitchFamily="34" charset="0"/>
                <a:ea typeface="Calibri" panose="020F0502020204030204" pitchFamily="34" charset="0"/>
                <a:cs typeface="Times New Roman" panose="02020603050405020304" pitchFamily="18" charset="0"/>
              </a:rPr>
              <a:t>Tej glasbi je posvečeno nadaljevanje današnjega dne.       </a:t>
            </a:r>
            <a:br>
              <a:rPr lang="sl-SI" sz="3200" dirty="0" smtClean="0">
                <a:solidFill>
                  <a:srgbClr val="FF0000"/>
                </a:solidFill>
                <a:latin typeface="Tahoma" panose="020B0604030504040204" pitchFamily="34" charset="0"/>
                <a:ea typeface="Calibri" panose="020F0502020204030204" pitchFamily="34" charset="0"/>
                <a:cs typeface="Times New Roman" panose="02020603050405020304" pitchFamily="18" charset="0"/>
              </a:rPr>
            </a:br>
            <a:r>
              <a:rPr lang="sl-SI" sz="3200" dirty="0" smtClean="0">
                <a:solidFill>
                  <a:srgbClr val="FF0000"/>
                </a:solidFill>
                <a:latin typeface="Tahoma" panose="020B0604030504040204" pitchFamily="34" charset="0"/>
                <a:ea typeface="Calibri" panose="020F0502020204030204" pitchFamily="34" charset="0"/>
                <a:cs typeface="Times New Roman" panose="02020603050405020304" pitchFamily="18" charset="0"/>
              </a:rPr>
              <a:t>                                 </a:t>
            </a:r>
            <a:r>
              <a:rPr lang="sl-SI" sz="4400"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Uživaj!</a:t>
            </a:r>
            <a:endParaRPr lang="sl-SI" sz="24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088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436727" y="277211"/>
            <a:ext cx="11068335" cy="1502847"/>
          </a:xfrm>
          <a:prstGeom prst="rect">
            <a:avLst/>
          </a:prstGeom>
        </p:spPr>
        <p:txBody>
          <a:bodyPr wrap="square">
            <a:spAutoFit/>
          </a:bodyPr>
          <a:lstStyle/>
          <a:p>
            <a:pPr fontAlgn="base">
              <a:lnSpc>
                <a:spcPct val="150000"/>
              </a:lnSpc>
              <a:spcAft>
                <a:spcPts val="0"/>
              </a:spcAft>
            </a:pPr>
            <a:r>
              <a:rPr lang="sl-SI" dirty="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t>Večino glasbe, ki jo boš slišal/a na </a:t>
            </a:r>
            <a:r>
              <a:rPr lang="sl-SI" dirty="0" smtClean="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t>posnetkih v nadaljevanju, </a:t>
            </a:r>
            <a:r>
              <a:rPr lang="sl-SI" dirty="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t>igra simfonični orkester. </a:t>
            </a:r>
            <a:r>
              <a:rPr lang="sl-SI" dirty="0" smtClean="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t/>
            </a:r>
            <a:br>
              <a:rPr lang="sl-SI" dirty="0" smtClean="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br>
            <a:r>
              <a:rPr lang="sl-SI" dirty="0" smtClean="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t>Velikokrat </a:t>
            </a:r>
            <a:r>
              <a:rPr lang="sl-SI" dirty="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t>skladatelji vključujejo tudi mnoga druga </a:t>
            </a:r>
            <a:r>
              <a:rPr lang="sl-SI" dirty="0" smtClean="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t>zvočila </a:t>
            </a:r>
            <a:r>
              <a:rPr lang="sl-SI" dirty="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t>in </a:t>
            </a:r>
            <a:r>
              <a:rPr lang="sl-SI" dirty="0" smtClean="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t>veliko zvočnih efektov.</a:t>
            </a:r>
            <a:br>
              <a:rPr lang="sl-SI" dirty="0" smtClean="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br>
            <a:endParaRPr lang="sl-SI"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Pravokotnik 1"/>
          <p:cNvSpPr/>
          <p:nvPr/>
        </p:nvSpPr>
        <p:spPr>
          <a:xfrm>
            <a:off x="561073" y="4082687"/>
            <a:ext cx="10943990" cy="830997"/>
          </a:xfrm>
          <a:prstGeom prst="rect">
            <a:avLst/>
          </a:prstGeom>
        </p:spPr>
        <p:txBody>
          <a:bodyPr wrap="square">
            <a:spAutoFit/>
          </a:bodyPr>
          <a:lstStyle/>
          <a:p>
            <a:r>
              <a:rPr lang="sl-SI" sz="2400" b="1" dirty="0">
                <a:solidFill>
                  <a:srgbClr val="FF0000"/>
                </a:solidFill>
                <a:latin typeface="Arial Narrow" panose="020B0606020202030204" pitchFamily="34" charset="0"/>
              </a:rPr>
              <a:t>V nadaljevanju današnjega kulturnega dne si boš ogledal odlomke iz 9 filmov v katerih je uporabljena že prej ustvarjena </a:t>
            </a:r>
            <a:r>
              <a:rPr lang="sl-SI" sz="2400" b="1" dirty="0" smtClean="0">
                <a:solidFill>
                  <a:srgbClr val="FF0000"/>
                </a:solidFill>
                <a:latin typeface="Arial Narrow" panose="020B0606020202030204" pitchFamily="34" charset="0"/>
              </a:rPr>
              <a:t>znana glasba. Ob koncu vseh posnetkov te čaka še delo.</a:t>
            </a:r>
            <a:endParaRPr lang="sl-SI" sz="2400" dirty="0">
              <a:latin typeface="Arial Narrow" panose="020B0606020202030204" pitchFamily="34" charset="0"/>
            </a:endParaRPr>
          </a:p>
        </p:txBody>
      </p:sp>
      <p:sp>
        <p:nvSpPr>
          <p:cNvPr id="5" name="Pravokotnik 4"/>
          <p:cNvSpPr/>
          <p:nvPr/>
        </p:nvSpPr>
        <p:spPr>
          <a:xfrm>
            <a:off x="327546" y="4979735"/>
            <a:ext cx="11532358" cy="1200329"/>
          </a:xfrm>
          <a:prstGeom prst="rect">
            <a:avLst/>
          </a:prstGeom>
        </p:spPr>
        <p:txBody>
          <a:bodyPr wrap="square">
            <a:spAutoFit/>
          </a:bodyPr>
          <a:lstStyle/>
          <a:p>
            <a:r>
              <a:rPr lang="sl-SI" sz="2400" b="1" dirty="0">
                <a:solidFill>
                  <a:srgbClr val="00B050"/>
                </a:solidFill>
                <a:latin typeface="Arial" panose="020B0604020202020204" pitchFamily="34" charset="0"/>
                <a:cs typeface="Arial" panose="020B0604020202020204" pitchFamily="34" charset="0"/>
              </a:rPr>
              <a:t>Pri vsaki točki imaš </a:t>
            </a:r>
            <a:r>
              <a:rPr lang="sl-SI" sz="2400" b="1" dirty="0" smtClean="0">
                <a:solidFill>
                  <a:srgbClr val="00B050"/>
                </a:solidFill>
                <a:latin typeface="Arial" panose="020B0604020202020204" pitchFamily="34" charset="0"/>
                <a:cs typeface="Arial" panose="020B0604020202020204" pitchFamily="34" charset="0"/>
              </a:rPr>
              <a:t>napisan </a:t>
            </a:r>
            <a:r>
              <a:rPr lang="sl-SI" sz="2400" b="1" dirty="0">
                <a:solidFill>
                  <a:srgbClr val="FF0000"/>
                </a:solidFill>
                <a:latin typeface="Arial" panose="020B0604020202020204" pitchFamily="34" charset="0"/>
                <a:cs typeface="Arial" panose="020B0604020202020204" pitchFamily="34" charset="0"/>
              </a:rPr>
              <a:t>naslov </a:t>
            </a:r>
            <a:r>
              <a:rPr lang="sl-SI" sz="2400" b="1" dirty="0" smtClean="0">
                <a:solidFill>
                  <a:srgbClr val="FF0000"/>
                </a:solidFill>
                <a:latin typeface="Arial" panose="020B0604020202020204" pitchFamily="34" charset="0"/>
                <a:cs typeface="Arial" panose="020B0604020202020204" pitchFamily="34" charset="0"/>
              </a:rPr>
              <a:t>filma</a:t>
            </a:r>
            <a:r>
              <a:rPr lang="sl-SI" sz="2400" b="1" dirty="0" smtClean="0">
                <a:solidFill>
                  <a:srgbClr val="00B050"/>
                </a:solidFill>
                <a:latin typeface="Arial" panose="020B0604020202020204" pitchFamily="34" charset="0"/>
                <a:cs typeface="Arial" panose="020B0604020202020204" pitchFamily="34" charset="0"/>
              </a:rPr>
              <a:t>, ime </a:t>
            </a:r>
            <a:r>
              <a:rPr lang="sl-SI" sz="2400" b="1" dirty="0">
                <a:solidFill>
                  <a:srgbClr val="00B050"/>
                </a:solidFill>
                <a:latin typeface="Arial" panose="020B0604020202020204" pitchFamily="34" charset="0"/>
                <a:cs typeface="Arial" panose="020B0604020202020204" pitchFamily="34" charset="0"/>
              </a:rPr>
              <a:t>in priimek </a:t>
            </a:r>
            <a:r>
              <a:rPr lang="sl-SI" sz="2400" b="1" dirty="0">
                <a:solidFill>
                  <a:srgbClr val="FFC000"/>
                </a:solidFill>
                <a:latin typeface="Arial" panose="020B0604020202020204" pitchFamily="34" charset="0"/>
                <a:cs typeface="Arial" panose="020B0604020202020204" pitchFamily="34" charset="0"/>
              </a:rPr>
              <a:t>režiserja</a:t>
            </a:r>
            <a:r>
              <a:rPr lang="sl-SI" sz="2400" b="1" dirty="0">
                <a:solidFill>
                  <a:srgbClr val="00B050"/>
                </a:solidFill>
                <a:latin typeface="Arial" panose="020B0604020202020204" pitchFamily="34" charset="0"/>
                <a:cs typeface="Arial" panose="020B0604020202020204" pitchFamily="34" charset="0"/>
              </a:rPr>
              <a:t>, </a:t>
            </a:r>
            <a:r>
              <a:rPr lang="sl-SI" sz="2400" b="1" dirty="0" smtClean="0">
                <a:solidFill>
                  <a:srgbClr val="7030A0"/>
                </a:solidFill>
                <a:latin typeface="Arial" panose="020B0604020202020204" pitchFamily="34" charset="0"/>
                <a:cs typeface="Arial" panose="020B0604020202020204" pitchFamily="34" charset="0"/>
              </a:rPr>
              <a:t>letnico </a:t>
            </a:r>
            <a:r>
              <a:rPr lang="sl-SI" sz="2400" b="1" dirty="0">
                <a:solidFill>
                  <a:srgbClr val="7030A0"/>
                </a:solidFill>
                <a:latin typeface="Arial" panose="020B0604020202020204" pitchFamily="34" charset="0"/>
                <a:cs typeface="Arial" panose="020B0604020202020204" pitchFamily="34" charset="0"/>
              </a:rPr>
              <a:t>premiere</a:t>
            </a:r>
            <a:r>
              <a:rPr lang="sl-SI" sz="2400" b="1" dirty="0">
                <a:solidFill>
                  <a:srgbClr val="00B050"/>
                </a:solidFill>
                <a:latin typeface="Arial" panose="020B0604020202020204" pitchFamily="34" charset="0"/>
                <a:cs typeface="Arial" panose="020B0604020202020204" pitchFamily="34" charset="0"/>
              </a:rPr>
              <a:t>, </a:t>
            </a:r>
            <a:r>
              <a:rPr lang="sl-SI" sz="2400" b="1" dirty="0" smtClean="0">
                <a:solidFill>
                  <a:srgbClr val="00B050"/>
                </a:solidFill>
                <a:latin typeface="Arial" panose="020B0604020202020204" pitchFamily="34" charset="0"/>
                <a:cs typeface="Arial" panose="020B0604020202020204" pitchFamily="34" charset="0"/>
              </a:rPr>
              <a:t>nekaj </a:t>
            </a:r>
            <a:r>
              <a:rPr lang="sl-SI" sz="2400" b="1" dirty="0" smtClean="0">
                <a:solidFill>
                  <a:srgbClr val="A65C0A"/>
                </a:solidFill>
                <a:latin typeface="Arial" panose="020B0604020202020204" pitchFamily="34" charset="0"/>
                <a:cs typeface="Arial" panose="020B0604020202020204" pitchFamily="34" charset="0"/>
              </a:rPr>
              <a:t>zanimivosti o filmu</a:t>
            </a:r>
            <a:r>
              <a:rPr lang="sl-SI" sz="2400" b="1" dirty="0" smtClean="0">
                <a:solidFill>
                  <a:srgbClr val="00B050"/>
                </a:solidFill>
                <a:latin typeface="Arial" panose="020B0604020202020204" pitchFamily="34" charset="0"/>
                <a:cs typeface="Arial" panose="020B0604020202020204" pitchFamily="34" charset="0"/>
              </a:rPr>
              <a:t>, ime </a:t>
            </a:r>
            <a:r>
              <a:rPr lang="sl-SI" sz="2400" b="1" dirty="0">
                <a:solidFill>
                  <a:srgbClr val="00B050"/>
                </a:solidFill>
                <a:latin typeface="Arial" panose="020B0604020202020204" pitchFamily="34" charset="0"/>
                <a:cs typeface="Arial" panose="020B0604020202020204" pitchFamily="34" charset="0"/>
              </a:rPr>
              <a:t>in priimek </a:t>
            </a:r>
            <a:r>
              <a:rPr lang="sl-SI" sz="2400" b="1" dirty="0" smtClean="0">
                <a:latin typeface="Arial" panose="020B0604020202020204" pitchFamily="34" charset="0"/>
                <a:cs typeface="Arial" panose="020B0604020202020204" pitchFamily="34" charset="0"/>
              </a:rPr>
              <a:t>skladatelja,</a:t>
            </a:r>
            <a:r>
              <a:rPr lang="sl-SI" sz="2400" b="1" dirty="0" smtClean="0">
                <a:solidFill>
                  <a:srgbClr val="00B050"/>
                </a:solidFill>
                <a:latin typeface="Arial" panose="020B0604020202020204" pitchFamily="34" charset="0"/>
                <a:cs typeface="Arial" panose="020B0604020202020204" pitchFamily="34" charset="0"/>
              </a:rPr>
              <a:t> </a:t>
            </a:r>
            <a:r>
              <a:rPr lang="sl-SI" sz="2400" b="1" dirty="0" smtClean="0">
                <a:solidFill>
                  <a:srgbClr val="00FFFF"/>
                </a:solidFill>
                <a:latin typeface="Arial" panose="020B0604020202020204" pitchFamily="34" charset="0"/>
                <a:cs typeface="Arial" panose="020B0604020202020204" pitchFamily="34" charset="0"/>
              </a:rPr>
              <a:t>naslov</a:t>
            </a:r>
            <a:r>
              <a:rPr lang="sl-SI" sz="2400" b="1" dirty="0" smtClean="0">
                <a:solidFill>
                  <a:srgbClr val="00B050"/>
                </a:solidFill>
                <a:latin typeface="Arial" panose="020B0604020202020204" pitchFamily="34" charset="0"/>
                <a:cs typeface="Arial" panose="020B0604020202020204" pitchFamily="34" charset="0"/>
              </a:rPr>
              <a:t> njegove znane skladbe in </a:t>
            </a:r>
            <a:r>
              <a:rPr lang="sl-SI" sz="2400" b="1" dirty="0" smtClean="0">
                <a:solidFill>
                  <a:srgbClr val="00B0F0"/>
                </a:solidFill>
                <a:latin typeface="Arial" panose="020B0604020202020204" pitchFamily="34" charset="0"/>
                <a:cs typeface="Arial" panose="020B0604020202020204" pitchFamily="34" charset="0"/>
              </a:rPr>
              <a:t>link do posnetka</a:t>
            </a:r>
            <a:r>
              <a:rPr lang="sl-SI" sz="2400" b="1" dirty="0" smtClean="0">
                <a:solidFill>
                  <a:srgbClr val="00B050"/>
                </a:solidFill>
                <a:latin typeface="Arial" panose="020B0604020202020204" pitchFamily="34" charset="0"/>
                <a:cs typeface="Arial" panose="020B0604020202020204" pitchFamily="34" charset="0"/>
              </a:rPr>
              <a:t>. </a:t>
            </a:r>
            <a:endParaRPr lang="sl-SI" dirty="0">
              <a:latin typeface="Arial Narrow" panose="020B0606020202030204" pitchFamily="34" charset="0"/>
              <a:cs typeface="Arial" panose="020B0604020202020204" pitchFamily="34" charset="0"/>
            </a:endParaRPr>
          </a:p>
        </p:txBody>
      </p:sp>
      <p:sp>
        <p:nvSpPr>
          <p:cNvPr id="6" name="Pravokotnik 5"/>
          <p:cNvSpPr/>
          <p:nvPr/>
        </p:nvSpPr>
        <p:spPr>
          <a:xfrm>
            <a:off x="202224" y="1317634"/>
            <a:ext cx="11657680" cy="2031325"/>
          </a:xfrm>
          <a:prstGeom prst="rect">
            <a:avLst/>
          </a:prstGeom>
        </p:spPr>
        <p:txBody>
          <a:bodyPr wrap="square">
            <a:spAutoFit/>
          </a:bodyPr>
          <a:lstStyle/>
          <a:p>
            <a:pPr fontAlgn="base">
              <a:lnSpc>
                <a:spcPct val="150000"/>
              </a:lnSpc>
              <a:spcAft>
                <a:spcPts val="0"/>
              </a:spcAft>
            </a:pPr>
            <a:r>
              <a:rPr lang="sl-SI" sz="2800" dirty="0" smtClean="0">
                <a:solidFill>
                  <a:srgbClr val="000000"/>
                </a:solidFill>
                <a:latin typeface="Tahoma" panose="020B0604030504040204" pitchFamily="34" charset="0"/>
                <a:ea typeface="Times New Roman" panose="02020603050405020304" pitchFamily="18" charset="0"/>
                <a:cs typeface="Times New Roman" panose="02020603050405020304" pitchFamily="18" charset="0"/>
              </a:rPr>
              <a:t>Da </a:t>
            </a:r>
            <a:r>
              <a:rPr lang="sl-SI" sz="28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se pripraviš </a:t>
            </a:r>
            <a:r>
              <a:rPr lang="sl-SI" sz="2800" dirty="0" smtClean="0">
                <a:solidFill>
                  <a:srgbClr val="000000"/>
                </a:solidFill>
                <a:latin typeface="Tahoma" panose="020B0604030504040204" pitchFamily="34" charset="0"/>
                <a:ea typeface="Times New Roman" panose="02020603050405020304" pitchFamily="18" charset="0"/>
                <a:cs typeface="Times New Roman" panose="02020603050405020304" pitchFamily="18" charset="0"/>
              </a:rPr>
              <a:t>na delo si </a:t>
            </a:r>
            <a:r>
              <a:rPr lang="sl-SI" sz="28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najprej oglej znano reklamo, </a:t>
            </a:r>
            <a:r>
              <a:rPr lang="sl-SI" sz="2800" dirty="0" smtClean="0">
                <a:solidFill>
                  <a:srgbClr val="000000"/>
                </a:solidFill>
                <a:latin typeface="Tahoma" panose="020B0604030504040204" pitchFamily="34" charset="0"/>
                <a:ea typeface="Times New Roman" panose="02020603050405020304" pitchFamily="18" charset="0"/>
                <a:cs typeface="Times New Roman" panose="02020603050405020304" pitchFamily="18" charset="0"/>
              </a:rPr>
              <a:t>ki je tudi film. Spodnji posnetek, ki </a:t>
            </a:r>
            <a:r>
              <a:rPr lang="sl-SI" sz="28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se te dni vrti na televiziji in vključuje znano skladbo </a:t>
            </a:r>
            <a:r>
              <a:rPr lang="sl-SI" sz="2800" dirty="0">
                <a:solidFill>
                  <a:srgbClr val="009900"/>
                </a:solidFill>
                <a:latin typeface="Tahoma" panose="020B0604030504040204" pitchFamily="34" charset="0"/>
                <a:ea typeface="Times New Roman" panose="02020603050405020304" pitchFamily="18" charset="0"/>
                <a:cs typeface="Times New Roman" panose="02020603050405020304" pitchFamily="18" charset="0"/>
              </a:rPr>
              <a:t>Wolfganga </a:t>
            </a:r>
            <a:r>
              <a:rPr lang="sl-SI" sz="2800" dirty="0" err="1">
                <a:solidFill>
                  <a:srgbClr val="009900"/>
                </a:solidFill>
                <a:latin typeface="Tahoma" panose="020B0604030504040204" pitchFamily="34" charset="0"/>
                <a:ea typeface="Times New Roman" panose="02020603050405020304" pitchFamily="18" charset="0"/>
                <a:cs typeface="Times New Roman" panose="02020603050405020304" pitchFamily="18" charset="0"/>
              </a:rPr>
              <a:t>Amadeusa</a:t>
            </a:r>
            <a:r>
              <a:rPr lang="sl-SI" sz="2800" dirty="0">
                <a:solidFill>
                  <a:srgbClr val="009900"/>
                </a:solidFill>
                <a:latin typeface="Tahoma" panose="020B0604030504040204" pitchFamily="34" charset="0"/>
                <a:ea typeface="Times New Roman" panose="02020603050405020304" pitchFamily="18" charset="0"/>
                <a:cs typeface="Times New Roman" panose="02020603050405020304" pitchFamily="18" charset="0"/>
              </a:rPr>
              <a:t> Mozarta </a:t>
            </a:r>
            <a:r>
              <a:rPr lang="sl-SI" sz="28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z naslovom </a:t>
            </a:r>
            <a:r>
              <a:rPr lang="sl-SI" sz="2800" b="1" dirty="0">
                <a:solidFill>
                  <a:srgbClr val="0070C0"/>
                </a:solidFill>
                <a:latin typeface="Tahoma" panose="020B0604030504040204" pitchFamily="34" charset="0"/>
                <a:ea typeface="Times New Roman" panose="02020603050405020304" pitchFamily="18" charset="0"/>
                <a:cs typeface="Times New Roman" panose="02020603050405020304" pitchFamily="18" charset="0"/>
              </a:rPr>
              <a:t>Mala nočna </a:t>
            </a:r>
            <a:r>
              <a:rPr lang="sl-SI" sz="2800" b="1" dirty="0" smtClean="0">
                <a:solidFill>
                  <a:srgbClr val="0070C0"/>
                </a:solidFill>
                <a:latin typeface="Tahoma" panose="020B0604030504040204" pitchFamily="34" charset="0"/>
                <a:ea typeface="Times New Roman" panose="02020603050405020304" pitchFamily="18" charset="0"/>
                <a:cs typeface="Times New Roman" panose="02020603050405020304" pitchFamily="18" charset="0"/>
              </a:rPr>
              <a:t>glasba</a:t>
            </a:r>
            <a:endParaRPr lang="sl-SI"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Pravokotnik 6"/>
          <p:cNvSpPr/>
          <p:nvPr/>
        </p:nvSpPr>
        <p:spPr>
          <a:xfrm>
            <a:off x="967920" y="3304604"/>
            <a:ext cx="11068335" cy="749629"/>
          </a:xfrm>
          <a:prstGeom prst="rect">
            <a:avLst/>
          </a:prstGeom>
        </p:spPr>
        <p:txBody>
          <a:bodyPr wrap="square">
            <a:spAutoFit/>
          </a:bodyPr>
          <a:lstStyle/>
          <a:p>
            <a:pPr fontAlgn="base">
              <a:lnSpc>
                <a:spcPct val="150000"/>
              </a:lnSpc>
              <a:spcAft>
                <a:spcPts val="0"/>
              </a:spcAft>
            </a:pPr>
            <a:r>
              <a:rPr lang="sl-SI" sz="3200" u="sng" dirty="0" smtClean="0">
                <a:solidFill>
                  <a:srgbClr val="0000FF"/>
                </a:solidFill>
                <a:latin typeface="Tahoma" panose="020B0604030504040204" pitchFamily="34" charset="0"/>
                <a:ea typeface="Times New Roman" panose="02020603050405020304" pitchFamily="18" charset="0"/>
                <a:cs typeface="Times New Roman" panose="02020603050405020304" pitchFamily="18" charset="0"/>
                <a:hlinkClick r:id="rId2"/>
              </a:rPr>
              <a:t>https</a:t>
            </a:r>
            <a:r>
              <a:rPr lang="sl-SI" sz="3200" u="sng" dirty="0">
                <a:solidFill>
                  <a:srgbClr val="0000FF"/>
                </a:solidFill>
                <a:latin typeface="Tahoma" panose="020B0604030504040204" pitchFamily="34" charset="0"/>
                <a:ea typeface="Times New Roman" panose="02020603050405020304" pitchFamily="18" charset="0"/>
                <a:cs typeface="Times New Roman" panose="02020603050405020304" pitchFamily="18" charset="0"/>
                <a:hlinkClick r:id="rId2"/>
              </a:rPr>
              <a:t>://www.youtube.com/watch?v=TRJtvgXC8As</a:t>
            </a:r>
            <a:r>
              <a:rPr lang="sl-SI" sz="32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 </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2" descr="Slovenska kinoteka: filmi ne zastarajo - Novice o filmu in filmskih zvezdah  - Slovenska kinoteka: filmi ne zastarajo - Si21 - prvi slovenski por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68" y="3415595"/>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9" name="Pravokotnik 8"/>
          <p:cNvSpPr/>
          <p:nvPr/>
        </p:nvSpPr>
        <p:spPr>
          <a:xfrm>
            <a:off x="5486399" y="5824103"/>
            <a:ext cx="6510465" cy="923330"/>
          </a:xfrm>
          <a:prstGeom prst="rect">
            <a:avLst/>
          </a:prstGeom>
          <a:ln w="76200">
            <a:solidFill>
              <a:schemeClr val="tx1"/>
            </a:solidFill>
          </a:ln>
        </p:spPr>
        <p:txBody>
          <a:bodyPr wrap="square">
            <a:spAutoFit/>
          </a:bodyPr>
          <a:lstStyle/>
          <a:p>
            <a:pPr algn="ctr"/>
            <a:r>
              <a:rPr lang="sl-SI" dirty="0" smtClean="0">
                <a:latin typeface="Arial Narrow" panose="020B0606020202030204" pitchFamily="34" charset="0"/>
                <a:cs typeface="Arial" panose="020B0604020202020204" pitchFamily="34" charset="0"/>
              </a:rPr>
              <a:t/>
            </a:r>
            <a:br>
              <a:rPr lang="sl-SI" dirty="0" smtClean="0">
                <a:latin typeface="Arial Narrow" panose="020B0606020202030204" pitchFamily="34" charset="0"/>
                <a:cs typeface="Arial" panose="020B0604020202020204" pitchFamily="34" charset="0"/>
              </a:rPr>
            </a:br>
            <a:r>
              <a:rPr lang="sl-SI" dirty="0" smtClean="0">
                <a:latin typeface="Arial Narrow" panose="020B0606020202030204" pitchFamily="34" charset="0"/>
                <a:cs typeface="Arial" panose="020B0604020202020204" pitchFamily="34" charset="0"/>
              </a:rPr>
              <a:t>Če želiš, si lahko prebereš še opis filma, ki se skriva za filmskim platnom.</a:t>
            </a:r>
            <a:br>
              <a:rPr lang="sl-SI" dirty="0" smtClean="0">
                <a:latin typeface="Arial Narrow" panose="020B0606020202030204" pitchFamily="34" charset="0"/>
                <a:cs typeface="Arial" panose="020B0604020202020204" pitchFamily="34" charset="0"/>
              </a:rPr>
            </a:br>
            <a:r>
              <a:rPr lang="sl-SI" dirty="0" smtClean="0">
                <a:latin typeface="Arial Narrow" panose="020B0606020202030204" pitchFamily="34" charset="0"/>
                <a:cs typeface="Arial" panose="020B0604020202020204" pitchFamily="34" charset="0"/>
              </a:rPr>
              <a:t> </a:t>
            </a:r>
            <a:endParaRPr lang="sl-SI"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97676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besedila 3"/>
          <p:cNvSpPr>
            <a:spLocks noGrp="1"/>
          </p:cNvSpPr>
          <p:nvPr>
            <p:ph type="body" sz="half" idx="2"/>
          </p:nvPr>
        </p:nvSpPr>
        <p:spPr>
          <a:xfrm>
            <a:off x="277957" y="177421"/>
            <a:ext cx="5522341" cy="5317783"/>
          </a:xfrm>
        </p:spPr>
        <p:txBody>
          <a:bodyPr>
            <a:normAutofit fontScale="55000" lnSpcReduction="20000"/>
          </a:bodyPr>
          <a:lstStyle/>
          <a:p>
            <a:pPr indent="-514350">
              <a:lnSpc>
                <a:spcPct val="150000"/>
              </a:lnSpc>
              <a:buFont typeface="Wingdings" panose="05000000000000000000" pitchFamily="2" charset="2"/>
              <a:buAutoNum type="arabicPeriod"/>
            </a:pPr>
            <a:r>
              <a:rPr lang="sl-SI" sz="5100" b="1" dirty="0" smtClean="0"/>
              <a:t>film: </a:t>
            </a:r>
            <a:r>
              <a:rPr lang="sl-SI" sz="5100" b="1" dirty="0" smtClean="0">
                <a:solidFill>
                  <a:schemeClr val="accent5">
                    <a:lumMod val="75000"/>
                  </a:schemeClr>
                </a:solidFill>
              </a:rPr>
              <a:t>Veliki diktator </a:t>
            </a:r>
            <a:br>
              <a:rPr lang="sl-SI" sz="5100" b="1" dirty="0" smtClean="0">
                <a:solidFill>
                  <a:schemeClr val="accent5">
                    <a:lumMod val="75000"/>
                  </a:schemeClr>
                </a:solidFill>
              </a:rPr>
            </a:br>
            <a:r>
              <a:rPr lang="sl-SI" sz="3600" dirty="0" smtClean="0"/>
              <a:t>(</a:t>
            </a:r>
            <a:r>
              <a:rPr lang="sl-SI" sz="3600" dirty="0" err="1" smtClean="0"/>
              <a:t>Great</a:t>
            </a:r>
            <a:r>
              <a:rPr lang="sl-SI" sz="3600" dirty="0" smtClean="0"/>
              <a:t> </a:t>
            </a:r>
            <a:r>
              <a:rPr lang="sl-SI" sz="3600" dirty="0" err="1" smtClean="0"/>
              <a:t>Dictator</a:t>
            </a:r>
            <a:r>
              <a:rPr lang="sl-SI" sz="3600" dirty="0" smtClean="0"/>
              <a:t>, režija Charles Chaplin, 1940)</a:t>
            </a:r>
            <a:r>
              <a:rPr lang="sl-SI" sz="2200" dirty="0" smtClean="0"/>
              <a:t/>
            </a:r>
            <a:br>
              <a:rPr lang="sl-SI" sz="2200" dirty="0" smtClean="0"/>
            </a:br>
            <a:r>
              <a:rPr lang="sl-SI" sz="2200" dirty="0" smtClean="0"/>
              <a:t/>
            </a:r>
            <a:br>
              <a:rPr lang="sl-SI" sz="2200" dirty="0" smtClean="0"/>
            </a:br>
            <a:r>
              <a:rPr lang="sl-SI" sz="2500" dirty="0" smtClean="0"/>
              <a:t>To je </a:t>
            </a:r>
            <a:r>
              <a:rPr lang="sl-SI" sz="2500" dirty="0"/>
              <a:t>ameriški komično-dramski protinacistični film, premierno prikazan septembra </a:t>
            </a:r>
            <a:r>
              <a:rPr lang="sl-SI" sz="2500" dirty="0">
                <a:hlinkClick r:id="rId2" tooltip="1940"/>
              </a:rPr>
              <a:t>1940</a:t>
            </a:r>
            <a:r>
              <a:rPr lang="sl-SI" sz="2500" dirty="0"/>
              <a:t>. Film je popolno avtorsko delo </a:t>
            </a:r>
            <a:r>
              <a:rPr lang="sl-SI" sz="2500" dirty="0" err="1"/>
              <a:t>Charlieja</a:t>
            </a:r>
            <a:r>
              <a:rPr lang="sl-SI" sz="2500" dirty="0"/>
              <a:t> Chaplina, ki je napisal scenarij in glasbeno podlago, ga produciral, režiral in v njem odigral glavno vlogo, kar je običajno za njegove filme. To je bil njegov prvi pravi zvočni film in tudi njegov finančno najuspešnejši film. V času premiere so bile ZDA uradno še v stanju miru z nacistično Nemčijo. </a:t>
            </a:r>
            <a:r>
              <a:rPr lang="sl-SI" sz="2500" dirty="0" smtClean="0"/>
              <a:t/>
            </a:r>
            <a:br>
              <a:rPr lang="sl-SI" sz="2500" dirty="0" smtClean="0"/>
            </a:br>
            <a:r>
              <a:rPr lang="sl-SI" sz="2500" dirty="0" smtClean="0"/>
              <a:t>Film </a:t>
            </a:r>
            <a:r>
              <a:rPr lang="sl-SI" sz="2500" dirty="0"/>
              <a:t>prikazuje </a:t>
            </a:r>
            <a:r>
              <a:rPr lang="sl-SI" sz="2500" dirty="0" smtClean="0"/>
              <a:t>sporno</a:t>
            </a:r>
            <a:r>
              <a:rPr lang="sl-SI" sz="2500" dirty="0"/>
              <a:t> podobo Adolfa Hitlerja, </a:t>
            </a:r>
            <a:r>
              <a:rPr lang="sl-SI" sz="2500" dirty="0" smtClean="0"/>
              <a:t>Mussolinija</a:t>
            </a:r>
            <a:r>
              <a:rPr lang="sl-SI" sz="2500" dirty="0"/>
              <a:t>, </a:t>
            </a:r>
            <a:r>
              <a:rPr lang="sl-SI" sz="2500" dirty="0" smtClean="0"/>
              <a:t> fašizma </a:t>
            </a:r>
            <a:r>
              <a:rPr lang="sl-SI" sz="2500" dirty="0"/>
              <a:t>in nacistov. Chaplin je kasneje </a:t>
            </a:r>
            <a:r>
              <a:rPr lang="sl-SI" sz="2500" dirty="0" smtClean="0"/>
              <a:t>zapisal</a:t>
            </a:r>
            <a:r>
              <a:rPr lang="sl-SI" sz="2500" dirty="0"/>
              <a:t>, da filma ne bi mogel posneti, če bi bil vedel za razsežnost grozodejstev nacističnih koncentracijskih taborišč. </a:t>
            </a:r>
            <a:endParaRPr lang="sl-SI" sz="2200" dirty="0"/>
          </a:p>
          <a:p>
            <a:pPr>
              <a:lnSpc>
                <a:spcPct val="150000"/>
              </a:lnSpc>
            </a:pPr>
            <a:r>
              <a:rPr lang="sl-SI" sz="2000" dirty="0" smtClean="0"/>
              <a:t/>
            </a:r>
            <a:br>
              <a:rPr lang="sl-SI" sz="2000" dirty="0" smtClean="0"/>
            </a:br>
            <a:r>
              <a:rPr lang="sl-SI" sz="3000" b="1" dirty="0">
                <a:solidFill>
                  <a:schemeClr val="accent5">
                    <a:lumMod val="75000"/>
                  </a:schemeClr>
                </a:solidFill>
              </a:rPr>
              <a:t>G</a:t>
            </a:r>
            <a:r>
              <a:rPr lang="sl-SI" sz="3000" b="1" dirty="0" smtClean="0">
                <a:solidFill>
                  <a:schemeClr val="accent5">
                    <a:lumMod val="75000"/>
                  </a:schemeClr>
                </a:solidFill>
              </a:rPr>
              <a:t>lasba: </a:t>
            </a:r>
            <a:r>
              <a:rPr lang="sl-SI" sz="3000" b="1" dirty="0" err="1" smtClean="0">
                <a:solidFill>
                  <a:schemeClr val="accent5">
                    <a:lumMod val="75000"/>
                  </a:schemeClr>
                </a:solidFill>
              </a:rPr>
              <a:t>Johannes</a:t>
            </a:r>
            <a:r>
              <a:rPr lang="sl-SI" sz="3000" b="1" dirty="0" smtClean="0">
                <a:solidFill>
                  <a:schemeClr val="accent5">
                    <a:lumMod val="75000"/>
                  </a:schemeClr>
                </a:solidFill>
              </a:rPr>
              <a:t> Brahms, Madžarski ples št. 5</a:t>
            </a:r>
            <a:endParaRPr lang="sl-SI" sz="3000" b="1" dirty="0">
              <a:solidFill>
                <a:schemeClr val="accent5">
                  <a:lumMod val="75000"/>
                </a:schemeClr>
              </a:solidFill>
            </a:endParaRPr>
          </a:p>
        </p:txBody>
      </p:sp>
      <p:sp>
        <p:nvSpPr>
          <p:cNvPr id="7" name="Pravokotnik 6"/>
          <p:cNvSpPr/>
          <p:nvPr/>
        </p:nvSpPr>
        <p:spPr>
          <a:xfrm>
            <a:off x="433109" y="6172199"/>
            <a:ext cx="5294526" cy="507831"/>
          </a:xfrm>
          <a:prstGeom prst="rect">
            <a:avLst/>
          </a:prstGeom>
        </p:spPr>
        <p:txBody>
          <a:bodyPr wrap="none">
            <a:spAutoFit/>
          </a:bodyPr>
          <a:lstStyle/>
          <a:p>
            <a:pPr fontAlgn="base">
              <a:lnSpc>
                <a:spcPct val="150000"/>
              </a:lnSpc>
              <a:spcAft>
                <a:spcPts val="0"/>
              </a:spcAft>
            </a:pPr>
            <a:r>
              <a:rPr lang="sl-SI" u="sng" dirty="0">
                <a:solidFill>
                  <a:srgbClr val="0070C0"/>
                </a:solidFill>
                <a:latin typeface="Tahoma" panose="020B0604030504040204" pitchFamily="34" charset="0"/>
                <a:ea typeface="Calibri" panose="020F0502020204030204" pitchFamily="34" charset="0"/>
                <a:cs typeface="Times New Roman" panose="02020603050405020304" pitchFamily="18" charset="0"/>
                <a:hlinkClick r:id="rId3"/>
              </a:rPr>
              <a:t>https://www.youtube.com/watch?v=beika6qENYU</a:t>
            </a:r>
            <a:endParaRPr lang="sl-SI"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The Great Dictator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98" y="119021"/>
            <a:ext cx="6350759" cy="66338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lovenska kinoteka: filmi ne zastarajo - Novice o filmu in filmskih zvezdah  - Slovenska kinoteka: filmi ne zastarajo - Si21 - prvi slovenski port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291" y="5592463"/>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Pravokotnik 1"/>
          <p:cNvSpPr/>
          <p:nvPr/>
        </p:nvSpPr>
        <p:spPr>
          <a:xfrm>
            <a:off x="202223" y="1397977"/>
            <a:ext cx="5598075" cy="3086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ilts and Thoughts… » Free filmstrip digi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7553"/>
            <a:ext cx="12192000" cy="1503742"/>
          </a:xfrm>
          <a:prstGeom prst="rect">
            <a:avLst/>
          </a:prstGeom>
          <a:noFill/>
          <a:extLst>
            <a:ext uri="{909E8E84-426E-40DD-AFC4-6F175D3DCCD1}">
              <a14:hiddenFill xmlns:a14="http://schemas.microsoft.com/office/drawing/2010/main">
                <a:solidFill>
                  <a:srgbClr val="FFFFFF"/>
                </a:solidFill>
              </a14:hiddenFill>
            </a:ext>
          </a:extLst>
        </p:spPr>
      </p:pic>
      <p:sp>
        <p:nvSpPr>
          <p:cNvPr id="8" name="Ograda vsebine 8"/>
          <p:cNvSpPr txBox="1">
            <a:spLocks/>
          </p:cNvSpPr>
          <p:nvPr/>
        </p:nvSpPr>
        <p:spPr bwMode="auto">
          <a:xfrm>
            <a:off x="955343" y="260350"/>
            <a:ext cx="10508776" cy="79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defRPr/>
            </a:pPr>
            <a:r>
              <a:rPr lang="sl-SI" sz="2000" i="1" kern="0" dirty="0">
                <a:cs typeface="Arial" panose="020B0604020202020204" pitchFamily="34" charset="0"/>
              </a:rPr>
              <a:t>Filmski skladatelji</a:t>
            </a:r>
            <a:r>
              <a:rPr lang="sl-SI" sz="2000" kern="0" dirty="0">
                <a:cs typeface="Arial" panose="020B0604020202020204" pitchFamily="34" charset="0"/>
              </a:rPr>
              <a:t> morajo do potankosti poznati </a:t>
            </a:r>
            <a:r>
              <a:rPr lang="sl-SI" sz="2000" i="1" kern="0" dirty="0">
                <a:cs typeface="Arial" panose="020B0604020202020204" pitchFamily="34" charset="0"/>
              </a:rPr>
              <a:t>filmsko zgodbo</a:t>
            </a:r>
            <a:r>
              <a:rPr lang="sl-SI" sz="2000" kern="0" dirty="0">
                <a:cs typeface="Arial" panose="020B0604020202020204" pitchFamily="34" charset="0"/>
              </a:rPr>
              <a:t>, da jo potem lahko opremijo z glasbo, ki nas bo še bolj popeljala v samo dogajanje.</a:t>
            </a:r>
          </a:p>
          <a:p>
            <a:pPr>
              <a:buFontTx/>
              <a:buNone/>
              <a:defRPr/>
            </a:pPr>
            <a:endParaRPr lang="sl-SI" sz="2250" u="sng" kern="0" dirty="0">
              <a:latin typeface="Times New Roman" pitchFamily="18" charset="0"/>
              <a:cs typeface="Times New Roman" pitchFamily="18" charset="0"/>
            </a:endParaRPr>
          </a:p>
          <a:p>
            <a:pPr marL="0" indent="0" algn="ctr">
              <a:buNone/>
              <a:defRPr/>
            </a:pPr>
            <a:endParaRPr lang="sl-SI" sz="2800" kern="0" dirty="0">
              <a:latin typeface="Times New Roman" pitchFamily="18" charset="0"/>
              <a:cs typeface="Times New Roman" pitchFamily="18" charset="0"/>
            </a:endParaRPr>
          </a:p>
        </p:txBody>
      </p:sp>
      <p:sp>
        <p:nvSpPr>
          <p:cNvPr id="9" name="Naslov 1"/>
          <p:cNvSpPr txBox="1">
            <a:spLocks/>
          </p:cNvSpPr>
          <p:nvPr/>
        </p:nvSpPr>
        <p:spPr>
          <a:xfrm>
            <a:off x="360472" y="4747797"/>
            <a:ext cx="11618582" cy="2004647"/>
          </a:xfrm>
          <a:prstGeom prst="rect">
            <a:avLst/>
          </a:prstGeom>
          <a:noFill/>
        </p:spPr>
        <p:txBody>
          <a:bodyPr vert="horz" lIns="0" tIns="45720" rIns="0" bIns="45720" rtlCol="0" anchor="b">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defRPr/>
            </a:pPr>
            <a:r>
              <a:rPr lang="sl-SI" sz="9600" b="1" dirty="0" smtClean="0">
                <a:solidFill>
                  <a:srgbClr val="D2740C"/>
                </a:solidFill>
                <a:latin typeface="Arial Black" panose="020B0A04020102020204" pitchFamily="34" charset="0"/>
                <a:cs typeface="Times New Roman" pitchFamily="18" charset="0"/>
              </a:rPr>
              <a:t>“SOUNDTRACK”</a:t>
            </a:r>
            <a:endParaRPr lang="sl-SI" sz="9600" dirty="0">
              <a:solidFill>
                <a:srgbClr val="D2740C"/>
              </a:solidFill>
              <a:latin typeface="Arial Black" panose="020B0A04020102020204" pitchFamily="34" charset="0"/>
            </a:endParaRPr>
          </a:p>
        </p:txBody>
      </p:sp>
      <p:sp>
        <p:nvSpPr>
          <p:cNvPr id="7" name="Ograda vsebine 8"/>
          <p:cNvSpPr txBox="1">
            <a:spLocks/>
          </p:cNvSpPr>
          <p:nvPr/>
        </p:nvSpPr>
        <p:spPr bwMode="auto">
          <a:xfrm>
            <a:off x="955343" y="1338015"/>
            <a:ext cx="10508776" cy="172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defRPr/>
            </a:pPr>
            <a:r>
              <a:rPr lang="sl-SI" sz="4000" kern="0" dirty="0" smtClean="0">
                <a:solidFill>
                  <a:srgbClr val="FF0000"/>
                </a:solidFill>
                <a:latin typeface="Arial Black" panose="020B0A04020102020204" pitchFamily="34" charset="0"/>
                <a:cs typeface="Times New Roman" pitchFamily="18" charset="0"/>
              </a:rPr>
              <a:t>MOČ </a:t>
            </a:r>
            <a:r>
              <a:rPr lang="sl-SI" sz="4000" kern="0" dirty="0">
                <a:solidFill>
                  <a:srgbClr val="FF0000"/>
                </a:solidFill>
                <a:latin typeface="Arial Black" panose="020B0A04020102020204" pitchFamily="34" charset="0"/>
                <a:cs typeface="Times New Roman" pitchFamily="18" charset="0"/>
              </a:rPr>
              <a:t>GLASBE V FILMU </a:t>
            </a:r>
            <a:r>
              <a:rPr lang="sl-SI" sz="4000" kern="0" dirty="0">
                <a:latin typeface="Arial Black" panose="020B0A04020102020204" pitchFamily="34" charset="0"/>
                <a:cs typeface="Times New Roman" pitchFamily="18" charset="0"/>
              </a:rPr>
              <a:t/>
            </a:r>
            <a:br>
              <a:rPr lang="sl-SI" sz="4000" kern="0" dirty="0">
                <a:latin typeface="Arial Black" panose="020B0A04020102020204" pitchFamily="34" charset="0"/>
                <a:cs typeface="Times New Roman" pitchFamily="18" charset="0"/>
              </a:rPr>
            </a:br>
            <a:r>
              <a:rPr lang="sl-SI" sz="4000" kern="0" dirty="0">
                <a:latin typeface="Arial Black" panose="020B0A04020102020204" pitchFamily="34" charset="0"/>
                <a:cs typeface="Times New Roman" pitchFamily="18" charset="0"/>
              </a:rPr>
              <a:t>(</a:t>
            </a:r>
            <a:r>
              <a:rPr lang="sl-SI" sz="4000" kern="0" dirty="0" err="1">
                <a:latin typeface="Arial Black" panose="020B0A04020102020204" pitchFamily="34" charset="0"/>
                <a:cs typeface="Times New Roman" pitchFamily="18" charset="0"/>
              </a:rPr>
              <a:t>The</a:t>
            </a:r>
            <a:r>
              <a:rPr lang="sl-SI" sz="4000" kern="0" dirty="0">
                <a:latin typeface="Arial Black" panose="020B0A04020102020204" pitchFamily="34" charset="0"/>
                <a:cs typeface="Times New Roman" pitchFamily="18" charset="0"/>
              </a:rPr>
              <a:t> </a:t>
            </a:r>
            <a:r>
              <a:rPr lang="sl-SI" sz="4000" kern="0" dirty="0" err="1">
                <a:latin typeface="Arial Black" panose="020B0A04020102020204" pitchFamily="34" charset="0"/>
                <a:cs typeface="Times New Roman" pitchFamily="18" charset="0"/>
              </a:rPr>
              <a:t>power</a:t>
            </a:r>
            <a:r>
              <a:rPr lang="sl-SI" sz="4000" kern="0" dirty="0">
                <a:latin typeface="Arial Black" panose="020B0A04020102020204" pitchFamily="34" charset="0"/>
                <a:cs typeface="Times New Roman" pitchFamily="18" charset="0"/>
              </a:rPr>
              <a:t> </a:t>
            </a:r>
            <a:r>
              <a:rPr lang="sl-SI" sz="4000" kern="0" dirty="0" err="1">
                <a:latin typeface="Arial Black" panose="020B0A04020102020204" pitchFamily="34" charset="0"/>
                <a:cs typeface="Times New Roman" pitchFamily="18" charset="0"/>
              </a:rPr>
              <a:t>of</a:t>
            </a:r>
            <a:r>
              <a:rPr lang="sl-SI" sz="4000" kern="0" dirty="0">
                <a:latin typeface="Arial Black" panose="020B0A04020102020204" pitchFamily="34" charset="0"/>
                <a:cs typeface="Times New Roman" pitchFamily="18" charset="0"/>
              </a:rPr>
              <a:t> </a:t>
            </a:r>
            <a:r>
              <a:rPr lang="sl-SI" sz="4000" kern="0" dirty="0" err="1">
                <a:latin typeface="Arial Black" panose="020B0A04020102020204" pitchFamily="34" charset="0"/>
                <a:cs typeface="Times New Roman" pitchFamily="18" charset="0"/>
              </a:rPr>
              <a:t>music</a:t>
            </a:r>
            <a:r>
              <a:rPr lang="sl-SI" sz="4000" kern="0" dirty="0">
                <a:latin typeface="Arial Black" panose="020B0A04020102020204" pitchFamily="34" charset="0"/>
                <a:cs typeface="Times New Roman" pitchFamily="18" charset="0"/>
              </a:rPr>
              <a:t> in </a:t>
            </a:r>
            <a:r>
              <a:rPr lang="sl-SI" sz="4000" kern="0" dirty="0" smtClean="0">
                <a:latin typeface="Arial Black" panose="020B0A04020102020204" pitchFamily="34" charset="0"/>
                <a:cs typeface="Times New Roman" pitchFamily="18" charset="0"/>
              </a:rPr>
              <a:t>film)</a:t>
            </a:r>
            <a:endParaRPr lang="sl-SI" sz="2800" kern="0" dirty="0">
              <a:latin typeface="Times New Roman" pitchFamily="18" charset="0"/>
              <a:cs typeface="Times New Roman" pitchFamily="18" charset="0"/>
            </a:endParaRPr>
          </a:p>
        </p:txBody>
      </p:sp>
      <p:pic>
        <p:nvPicPr>
          <p:cNvPr id="11" name="Picture 2" descr="Slovenska kinoteka: filmi ne zastarajo - Novice o filmu in filmskih zvezdah  - Slovenska kinoteka: filmi ne zastarajo - Si21 - prvi slovenski por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468" y="2395442"/>
            <a:ext cx="973749"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2" name="Ograda vsebine 2"/>
          <p:cNvSpPr>
            <a:spLocks noGrp="1"/>
          </p:cNvSpPr>
          <p:nvPr>
            <p:ph idx="1"/>
          </p:nvPr>
        </p:nvSpPr>
        <p:spPr>
          <a:xfrm>
            <a:off x="301414" y="4695043"/>
            <a:ext cx="11103647" cy="2108200"/>
          </a:xfrm>
          <a:solidFill>
            <a:schemeClr val="bg1"/>
          </a:solidFill>
        </p:spPr>
        <p:txBody>
          <a:bodyPr>
            <a:normAutofit/>
          </a:bodyPr>
          <a:lstStyle/>
          <a:p>
            <a:pPr marL="0" algn="ctr">
              <a:buNone/>
              <a:defRPr/>
            </a:pPr>
            <a:r>
              <a:rPr lang="sl-SI" sz="3000" b="1" dirty="0">
                <a:latin typeface="Arial Narrow" panose="020B0606020202030204" pitchFamily="34" charset="0"/>
              </a:rPr>
              <a:t>SOUNDTRACK je zvočni nosilec, na katerem so zbrani vsi zvoki:</a:t>
            </a:r>
            <a:br>
              <a:rPr lang="sl-SI" sz="3000" b="1" dirty="0">
                <a:latin typeface="Arial Narrow" panose="020B0606020202030204" pitchFamily="34" charset="0"/>
              </a:rPr>
            </a:br>
            <a:r>
              <a:rPr lang="sl-SI" sz="3600" dirty="0">
                <a:latin typeface="Arial Black" panose="020B0A04020102020204" pitchFamily="34" charset="0"/>
              </a:rPr>
              <a:t>- </a:t>
            </a:r>
            <a:r>
              <a:rPr lang="sl-SI" sz="3600" dirty="0" smtClean="0">
                <a:latin typeface="Arial Black" panose="020B0A04020102020204" pitchFamily="34" charset="0"/>
              </a:rPr>
              <a:t>govor</a:t>
            </a:r>
            <a:r>
              <a:rPr lang="sl-SI" sz="3600" dirty="0">
                <a:latin typeface="Arial Black" panose="020B0A04020102020204" pitchFamily="34" charset="0"/>
              </a:rPr>
              <a:t> </a:t>
            </a:r>
            <a:r>
              <a:rPr lang="sl-SI" sz="3600" dirty="0" smtClean="0">
                <a:latin typeface="Arial Black" panose="020B0A04020102020204" pitchFamily="34" charset="0"/>
              </a:rPr>
              <a:t>in medsebojni dialogi igralcev,</a:t>
            </a:r>
            <a:r>
              <a:rPr lang="sl-SI" sz="3600" dirty="0">
                <a:latin typeface="Arial Black" panose="020B0A04020102020204" pitchFamily="34" charset="0"/>
              </a:rPr>
              <a:t/>
            </a:r>
            <a:br>
              <a:rPr lang="sl-SI" sz="3600" dirty="0">
                <a:latin typeface="Arial Black" panose="020B0A04020102020204" pitchFamily="34" charset="0"/>
              </a:rPr>
            </a:br>
            <a:r>
              <a:rPr lang="sl-SI" sz="3600" dirty="0">
                <a:latin typeface="Arial Black" panose="020B0A04020102020204" pitchFamily="34" charset="0"/>
              </a:rPr>
              <a:t>- </a:t>
            </a:r>
            <a:r>
              <a:rPr lang="sl-SI" sz="3600" dirty="0" smtClean="0">
                <a:latin typeface="Arial Black" panose="020B0A04020102020204" pitchFamily="34" charset="0"/>
              </a:rPr>
              <a:t>zvočni efekti in </a:t>
            </a:r>
            <a:r>
              <a:rPr lang="sl-SI" sz="3600" dirty="0">
                <a:latin typeface="Arial Black" panose="020B0A04020102020204" pitchFamily="34" charset="0"/>
              </a:rPr>
              <a:t/>
            </a:r>
            <a:br>
              <a:rPr lang="sl-SI" sz="3600" dirty="0">
                <a:latin typeface="Arial Black" panose="020B0A04020102020204" pitchFamily="34" charset="0"/>
              </a:rPr>
            </a:br>
            <a:r>
              <a:rPr lang="sl-SI" sz="3600" dirty="0" smtClean="0">
                <a:latin typeface="Arial Black" panose="020B0A04020102020204" pitchFamily="34" charset="0"/>
              </a:rPr>
              <a:t>- glasba </a:t>
            </a:r>
            <a:r>
              <a:rPr lang="sl-SI" sz="3600" dirty="0">
                <a:latin typeface="Arial Black" panose="020B0A04020102020204" pitchFamily="34" charset="0"/>
              </a:rPr>
              <a:t>iz posameznega filma.</a:t>
            </a:r>
          </a:p>
        </p:txBody>
      </p:sp>
      <p:sp>
        <p:nvSpPr>
          <p:cNvPr id="13" name="Ograda vsebine 8"/>
          <p:cNvSpPr txBox="1">
            <a:spLocks/>
          </p:cNvSpPr>
          <p:nvPr/>
        </p:nvSpPr>
        <p:spPr bwMode="auto">
          <a:xfrm>
            <a:off x="1169289" y="2603271"/>
            <a:ext cx="10508776" cy="44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defRPr/>
            </a:pPr>
            <a:r>
              <a:rPr lang="sl-SI" sz="2000" kern="0" dirty="0" smtClean="0">
                <a:hlinkClick r:id="rId4"/>
              </a:rPr>
              <a:t>https</a:t>
            </a:r>
            <a:r>
              <a:rPr lang="sl-SI" sz="2000" kern="0" dirty="0">
                <a:hlinkClick r:id="rId4"/>
              </a:rPr>
              <a:t>://</a:t>
            </a:r>
            <a:r>
              <a:rPr lang="sl-SI" sz="2000" kern="0" dirty="0" smtClean="0">
                <a:hlinkClick r:id="rId4"/>
              </a:rPr>
              <a:t>www.youtube.com/watch?v=iSkJFs7myn0&amp;t=16s&amp;ab_channel=JackPierce</a:t>
            </a:r>
            <a:endParaRPr lang="sl-SI" sz="2000" kern="0" dirty="0" smtClean="0"/>
          </a:p>
          <a:p>
            <a:pPr marL="0" indent="0" algn="ctr">
              <a:buNone/>
              <a:defRPr/>
            </a:pPr>
            <a:endParaRPr lang="sl-SI" sz="2800" kern="0" dirty="0">
              <a:latin typeface="Times New Roman" pitchFamily="18" charset="0"/>
              <a:cs typeface="Times New Roman" pitchFamily="18" charset="0"/>
            </a:endParaRPr>
          </a:p>
        </p:txBody>
      </p:sp>
    </p:spTree>
    <p:extLst>
      <p:ext uri="{BB962C8B-B14F-4D97-AF65-F5344CB8AC3E}">
        <p14:creationId xmlns:p14="http://schemas.microsoft.com/office/powerpoint/2010/main" val="26142995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bg/>
                                          </p:spTgt>
                                        </p:tgtEl>
                                        <p:attrNameLst>
                                          <p:attrName>style.visibility</p:attrName>
                                        </p:attrNameLst>
                                      </p:cBhvr>
                                      <p:to>
                                        <p:strVal val="visible"/>
                                      </p:to>
                                    </p:set>
                                    <p:animEffect transition="in" filter="fade">
                                      <p:cBhvr>
                                        <p:cTn id="27" dur="500"/>
                                        <p:tgtEl>
                                          <p:spTgt spid="12">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fade">
                                      <p:cBhvr>
                                        <p:cTn id="32" dur="5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2">
                                            <p:txEl>
                                              <p:pRg st="0" end="0"/>
                                            </p:txEl>
                                          </p:spTgt>
                                        </p:tgtEl>
                                      </p:cBhvr>
                                    </p:animEffect>
                                    <p:set>
                                      <p:cBhvr>
                                        <p:cTn id="37" dur="1" fill="hold">
                                          <p:stCondLst>
                                            <p:cond delay="499"/>
                                          </p:stCondLst>
                                        </p:cTn>
                                        <p:tgtEl>
                                          <p:spTgt spid="12">
                                            <p:txEl>
                                              <p:pRg st="0" end="0"/>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2">
                                            <p:bg/>
                                          </p:spTgt>
                                        </p:tgtEl>
                                      </p:cBhvr>
                                    </p:animEffect>
                                    <p:set>
                                      <p:cBhvr>
                                        <p:cTn id="42" dur="1" fill="hold">
                                          <p:stCondLst>
                                            <p:cond delay="499"/>
                                          </p:stCondLst>
                                        </p:cTn>
                                        <p:tgtEl>
                                          <p:spTgt spid="12">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2" grpId="0" build="p" animBg="1"/>
      <p:bldP spid="12" grpId="1" build="p" animBg="1"/>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besedila 3"/>
          <p:cNvSpPr>
            <a:spLocks noGrp="1"/>
          </p:cNvSpPr>
          <p:nvPr>
            <p:ph type="body" sz="half" idx="2"/>
          </p:nvPr>
        </p:nvSpPr>
        <p:spPr>
          <a:xfrm>
            <a:off x="182021" y="83590"/>
            <a:ext cx="5932175" cy="6126141"/>
          </a:xfrm>
        </p:spPr>
        <p:txBody>
          <a:bodyPr>
            <a:normAutofit/>
          </a:bodyPr>
          <a:lstStyle/>
          <a:p>
            <a:pPr indent="-514350">
              <a:lnSpc>
                <a:spcPct val="150000"/>
              </a:lnSpc>
            </a:pPr>
            <a:r>
              <a:rPr lang="sl-SI" sz="3000" b="1" dirty="0" smtClean="0"/>
              <a:t>2. film: </a:t>
            </a:r>
            <a:r>
              <a:rPr lang="sl-SI" sz="3000" b="1" dirty="0" smtClean="0">
                <a:solidFill>
                  <a:schemeClr val="accent5">
                    <a:lumMod val="75000"/>
                  </a:schemeClr>
                </a:solidFill>
              </a:rPr>
              <a:t>SEDEM </a:t>
            </a:r>
            <a:br>
              <a:rPr lang="sl-SI" sz="3000" b="1" dirty="0" smtClean="0">
                <a:solidFill>
                  <a:schemeClr val="accent5">
                    <a:lumMod val="75000"/>
                  </a:schemeClr>
                </a:solidFill>
              </a:rPr>
            </a:br>
            <a:r>
              <a:rPr lang="sl-SI" sz="2000" dirty="0" smtClean="0"/>
              <a:t>(Se7en, režija David </a:t>
            </a:r>
            <a:r>
              <a:rPr lang="sl-SI" sz="2000" dirty="0" err="1" smtClean="0"/>
              <a:t>Fincher</a:t>
            </a:r>
            <a:r>
              <a:rPr lang="sl-SI" sz="2000" dirty="0" smtClean="0"/>
              <a:t>, 1995)</a:t>
            </a:r>
            <a:br>
              <a:rPr lang="sl-SI" sz="2000" dirty="0" smtClean="0"/>
            </a:br>
            <a:r>
              <a:rPr lang="sl-SI" dirty="0" smtClean="0"/>
              <a:t>Mladi </a:t>
            </a:r>
            <a:r>
              <a:rPr lang="sl-SI" dirty="0"/>
              <a:t>detektiv David </a:t>
            </a:r>
            <a:r>
              <a:rPr lang="sl-SI" dirty="0" err="1"/>
              <a:t>Mills</a:t>
            </a:r>
            <a:r>
              <a:rPr lang="sl-SI" dirty="0"/>
              <a:t> je pripravljen narediti vse, da bi prišel na sled zmešanemu morilcu. S starejšim kolegom Williamom </a:t>
            </a:r>
            <a:r>
              <a:rPr lang="sl-SI" dirty="0" err="1"/>
              <a:t>Somersetom</a:t>
            </a:r>
            <a:r>
              <a:rPr lang="sl-SI" dirty="0"/>
              <a:t> morata najti neznanca, ki svoje žrtve izbira po ključu sedmih smrtnih grehov: požrešnost, pohlep, lenoba, nečistoča, napuh, </a:t>
            </a:r>
            <a:r>
              <a:rPr lang="sl-SI" dirty="0" smtClean="0"/>
              <a:t>zavist in jeza</a:t>
            </a:r>
            <a:r>
              <a:rPr lang="sl-SI" dirty="0"/>
              <a:t>. </a:t>
            </a:r>
            <a:r>
              <a:rPr lang="sl-SI" dirty="0" smtClean="0"/>
              <a:t/>
            </a:r>
            <a:br>
              <a:rPr lang="sl-SI" dirty="0" smtClean="0"/>
            </a:br>
            <a:r>
              <a:rPr lang="sl-SI" dirty="0" smtClean="0"/>
              <a:t>Naloga </a:t>
            </a:r>
            <a:r>
              <a:rPr lang="sl-SI" dirty="0"/>
              <a:t>zagnanih detektivov je vse prej kot enostavna, saj zaradi morilčeve bistroumnosti zlepa ne najdeta izhoda iz slepe ulice. Dokler storilec ne naredi usodne napake... </a:t>
            </a:r>
            <a:r>
              <a:rPr lang="sl-SI" sz="2000" dirty="0" smtClean="0"/>
              <a:t/>
            </a:r>
            <a:br>
              <a:rPr lang="sl-SI" sz="2000" dirty="0" smtClean="0"/>
            </a:br>
            <a:r>
              <a:rPr lang="sl-SI" sz="3000" b="1" dirty="0" smtClean="0">
                <a:solidFill>
                  <a:schemeClr val="accent5">
                    <a:lumMod val="75000"/>
                  </a:schemeClr>
                </a:solidFill>
              </a:rPr>
              <a:t>Glasba: Johann </a:t>
            </a:r>
            <a:r>
              <a:rPr lang="sl-SI" sz="3000" b="1" dirty="0" err="1" smtClean="0">
                <a:solidFill>
                  <a:schemeClr val="accent5">
                    <a:lumMod val="75000"/>
                  </a:schemeClr>
                </a:solidFill>
              </a:rPr>
              <a:t>Sebstian</a:t>
            </a:r>
            <a:r>
              <a:rPr lang="sl-SI" sz="3000" b="1" dirty="0" smtClean="0">
                <a:solidFill>
                  <a:schemeClr val="accent5">
                    <a:lumMod val="75000"/>
                  </a:schemeClr>
                </a:solidFill>
              </a:rPr>
              <a:t> Bach – </a:t>
            </a:r>
            <a:br>
              <a:rPr lang="sl-SI" sz="3000" b="1" dirty="0" smtClean="0">
                <a:solidFill>
                  <a:schemeClr val="accent5">
                    <a:lumMod val="75000"/>
                  </a:schemeClr>
                </a:solidFill>
              </a:rPr>
            </a:br>
            <a:r>
              <a:rPr lang="sl-SI" sz="3000" b="1" dirty="0" smtClean="0">
                <a:solidFill>
                  <a:schemeClr val="accent5">
                    <a:lumMod val="75000"/>
                  </a:schemeClr>
                </a:solidFill>
              </a:rPr>
              <a:t>           </a:t>
            </a:r>
            <a:r>
              <a:rPr lang="sl-SI" sz="3000" b="1" dirty="0" err="1" smtClean="0">
                <a:solidFill>
                  <a:schemeClr val="accent5">
                    <a:lumMod val="75000"/>
                  </a:schemeClr>
                </a:solidFill>
              </a:rPr>
              <a:t>Air</a:t>
            </a:r>
            <a:r>
              <a:rPr lang="sl-SI" sz="3000" b="1" dirty="0" smtClean="0">
                <a:solidFill>
                  <a:schemeClr val="accent5">
                    <a:lumMod val="75000"/>
                  </a:schemeClr>
                </a:solidFill>
              </a:rPr>
              <a:t> iz Suite št. 3 v D-duru</a:t>
            </a:r>
            <a:endParaRPr lang="sl-SI" sz="3000" dirty="0"/>
          </a:p>
        </p:txBody>
      </p:sp>
      <p:sp>
        <p:nvSpPr>
          <p:cNvPr id="5" name="Pravokotnik 4"/>
          <p:cNvSpPr/>
          <p:nvPr/>
        </p:nvSpPr>
        <p:spPr>
          <a:xfrm>
            <a:off x="627911" y="6261512"/>
            <a:ext cx="5320752" cy="369332"/>
          </a:xfrm>
          <a:prstGeom prst="rect">
            <a:avLst/>
          </a:prstGeom>
        </p:spPr>
        <p:txBody>
          <a:bodyPr wrap="none">
            <a:spAutoFit/>
          </a:bodyPr>
          <a:lstStyle/>
          <a:p>
            <a:r>
              <a:rPr lang="sl-SI" u="sng" dirty="0">
                <a:hlinkClick r:id="rId2"/>
              </a:rPr>
              <a:t>https://www.youtube.com/watch?v=A7L2JwrYDEE</a:t>
            </a:r>
            <a:endParaRPr lang="sl-SI" dirty="0"/>
          </a:p>
        </p:txBody>
      </p:sp>
      <p:pic>
        <p:nvPicPr>
          <p:cNvPr id="32770" name="Picture 2" descr="Pin on Se7en (1995)"/>
          <p:cNvPicPr>
            <a:picLocks noChangeAspect="1" noChangeArrowheads="1"/>
          </p:cNvPicPr>
          <p:nvPr/>
        </p:nvPicPr>
        <p:blipFill>
          <a:blip r:embed="rId3" cstate="print"/>
          <a:srcRect/>
          <a:stretch>
            <a:fillRect/>
          </a:stretch>
        </p:blipFill>
        <p:spPr bwMode="auto">
          <a:xfrm>
            <a:off x="6283419" y="192774"/>
            <a:ext cx="5781201" cy="6446862"/>
          </a:xfrm>
          <a:prstGeom prst="rect">
            <a:avLst/>
          </a:prstGeom>
          <a:noFill/>
        </p:spPr>
      </p:pic>
      <p:pic>
        <p:nvPicPr>
          <p:cNvPr id="6" name="Picture 2" descr="Slovenska kinoteka: filmi ne zastarajo - Novice o filmu in filmskih zvezdah  - Slovenska kinoteka: filmi ne zastarajo - Si21 - prvi slovenski port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091" y="5610549"/>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7" name="Pravokotnik 6"/>
          <p:cNvSpPr/>
          <p:nvPr/>
        </p:nvSpPr>
        <p:spPr>
          <a:xfrm>
            <a:off x="202223" y="1397977"/>
            <a:ext cx="5864469" cy="3086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besedila 3"/>
          <p:cNvSpPr>
            <a:spLocks noGrp="1"/>
          </p:cNvSpPr>
          <p:nvPr>
            <p:ph type="body" sz="half" idx="2"/>
          </p:nvPr>
        </p:nvSpPr>
        <p:spPr>
          <a:xfrm>
            <a:off x="491318" y="-10236"/>
            <a:ext cx="6728348" cy="5851478"/>
          </a:xfrm>
        </p:spPr>
        <p:txBody>
          <a:bodyPr>
            <a:normAutofit lnSpcReduction="10000"/>
          </a:bodyPr>
          <a:lstStyle/>
          <a:p>
            <a:pPr>
              <a:lnSpc>
                <a:spcPct val="150000"/>
              </a:lnSpc>
              <a:spcBef>
                <a:spcPts val="600"/>
              </a:spcBef>
            </a:pPr>
            <a:r>
              <a:rPr lang="sl-SI" sz="3000" b="1" dirty="0" smtClean="0"/>
              <a:t>3. film: </a:t>
            </a:r>
            <a:r>
              <a:rPr lang="sl-SI" sz="3000" b="1" dirty="0" smtClean="0">
                <a:solidFill>
                  <a:schemeClr val="accent5">
                    <a:lumMod val="75000"/>
                  </a:schemeClr>
                </a:solidFill>
              </a:rPr>
              <a:t>Osamljeni  jezdec</a:t>
            </a:r>
            <a:r>
              <a:rPr lang="sl-SI" sz="3000" dirty="0" smtClean="0">
                <a:solidFill>
                  <a:schemeClr val="accent5">
                    <a:lumMod val="75000"/>
                  </a:schemeClr>
                </a:solidFill>
              </a:rPr>
              <a:t> </a:t>
            </a:r>
            <a:br>
              <a:rPr lang="sl-SI" sz="3000" dirty="0" smtClean="0">
                <a:solidFill>
                  <a:schemeClr val="accent5">
                    <a:lumMod val="75000"/>
                  </a:schemeClr>
                </a:solidFill>
              </a:rPr>
            </a:br>
            <a:r>
              <a:rPr lang="sl-SI" sz="2400" dirty="0" smtClean="0"/>
              <a:t>(</a:t>
            </a:r>
            <a:r>
              <a:rPr lang="sl-SI" sz="2400" dirty="0" err="1" smtClean="0"/>
              <a:t>The</a:t>
            </a:r>
            <a:r>
              <a:rPr lang="sl-SI" sz="2400" dirty="0" smtClean="0"/>
              <a:t> Lone </a:t>
            </a:r>
            <a:r>
              <a:rPr lang="sl-SI" sz="2400" dirty="0" err="1" smtClean="0"/>
              <a:t>Ranger</a:t>
            </a:r>
            <a:r>
              <a:rPr lang="sl-SI" sz="2400" dirty="0" smtClean="0"/>
              <a:t>, režija Gore </a:t>
            </a:r>
            <a:r>
              <a:rPr lang="sl-SI" sz="2400" dirty="0" err="1" smtClean="0"/>
              <a:t>Verbinski</a:t>
            </a:r>
            <a:r>
              <a:rPr lang="sl-SI" sz="2400" dirty="0" smtClean="0"/>
              <a:t>, 2013)</a:t>
            </a:r>
            <a:br>
              <a:rPr lang="sl-SI" sz="2400" dirty="0" smtClean="0"/>
            </a:br>
            <a:r>
              <a:rPr lang="sl-SI" sz="2400" dirty="0" smtClean="0"/>
              <a:t/>
            </a:r>
            <a:br>
              <a:rPr lang="sl-SI" sz="2400" dirty="0" smtClean="0"/>
            </a:br>
            <a:r>
              <a:rPr lang="sl-SI" dirty="0"/>
              <a:t>Indijanec </a:t>
            </a:r>
            <a:r>
              <a:rPr lang="sl-SI" dirty="0" err="1"/>
              <a:t>Tonto</a:t>
            </a:r>
            <a:r>
              <a:rPr lang="sl-SI" dirty="0"/>
              <a:t> v puščavi naleti na napol mrtvega šerifa Johna in ga s pomočjo indijanske magije vrne v svet živih. Da bi se maščeval zlobnim zločincem in podkupljenim uradnikom, si John nadene identiteto skrivnostnega pravičnika Osamljenega jezdeca. S </a:t>
            </a:r>
            <a:r>
              <a:rPr lang="sl-SI" dirty="0" err="1"/>
              <a:t>Tontom</a:t>
            </a:r>
            <a:r>
              <a:rPr lang="sl-SI" dirty="0"/>
              <a:t> se pogumno podata v številne vrtoglave dogodivščine in divje spopade, ki jih lahko preživita le s pomočjo neustrašne drznosti, velike spretnosti in tudi kančka neverjetne sreče.</a:t>
            </a:r>
          </a:p>
          <a:p>
            <a:pPr>
              <a:lnSpc>
                <a:spcPct val="150000"/>
              </a:lnSpc>
              <a:spcBef>
                <a:spcPts val="600"/>
              </a:spcBef>
            </a:pPr>
            <a:r>
              <a:rPr lang="sl-SI" sz="3000" b="1" dirty="0">
                <a:solidFill>
                  <a:schemeClr val="accent5">
                    <a:lumMod val="75000"/>
                  </a:schemeClr>
                </a:solidFill>
              </a:rPr>
              <a:t>G</a:t>
            </a:r>
            <a:r>
              <a:rPr lang="sl-SI" sz="3000" b="1" dirty="0" smtClean="0">
                <a:solidFill>
                  <a:schemeClr val="accent5">
                    <a:lumMod val="75000"/>
                  </a:schemeClr>
                </a:solidFill>
              </a:rPr>
              <a:t>lasba: </a:t>
            </a:r>
            <a:r>
              <a:rPr lang="sl-SI" sz="3000" b="1" dirty="0" err="1" smtClean="0">
                <a:solidFill>
                  <a:schemeClr val="accent5">
                    <a:lumMod val="75000"/>
                  </a:schemeClr>
                </a:solidFill>
              </a:rPr>
              <a:t>Gioachino</a:t>
            </a:r>
            <a:r>
              <a:rPr lang="sl-SI" sz="3000" b="1" dirty="0" smtClean="0">
                <a:solidFill>
                  <a:schemeClr val="accent5">
                    <a:lumMod val="75000"/>
                  </a:schemeClr>
                </a:solidFill>
              </a:rPr>
              <a:t> Rossini, </a:t>
            </a:r>
            <a:br>
              <a:rPr lang="sl-SI" sz="3000" b="1" dirty="0" smtClean="0">
                <a:solidFill>
                  <a:schemeClr val="accent5">
                    <a:lumMod val="75000"/>
                  </a:schemeClr>
                </a:solidFill>
              </a:rPr>
            </a:br>
            <a:r>
              <a:rPr lang="sl-SI" sz="3000" b="1" dirty="0" smtClean="0">
                <a:solidFill>
                  <a:schemeClr val="accent5">
                    <a:lumMod val="75000"/>
                  </a:schemeClr>
                </a:solidFill>
              </a:rPr>
              <a:t>opera Viljem Tell, uvertura</a:t>
            </a:r>
          </a:p>
          <a:p>
            <a:pPr>
              <a:lnSpc>
                <a:spcPct val="150000"/>
              </a:lnSpc>
              <a:spcBef>
                <a:spcPts val="600"/>
              </a:spcBef>
            </a:pPr>
            <a:endParaRPr lang="sl-SI" sz="3000" dirty="0"/>
          </a:p>
        </p:txBody>
      </p:sp>
      <p:sp>
        <p:nvSpPr>
          <p:cNvPr id="5" name="Pravokotnik 4"/>
          <p:cNvSpPr/>
          <p:nvPr/>
        </p:nvSpPr>
        <p:spPr>
          <a:xfrm>
            <a:off x="1506741" y="6005619"/>
            <a:ext cx="5729328" cy="369332"/>
          </a:xfrm>
          <a:prstGeom prst="rect">
            <a:avLst/>
          </a:prstGeom>
        </p:spPr>
        <p:txBody>
          <a:bodyPr wrap="square">
            <a:spAutoFit/>
          </a:bodyPr>
          <a:lstStyle/>
          <a:p>
            <a:r>
              <a:rPr lang="sl-SI" u="sng" dirty="0">
                <a:hlinkClick r:id="rId2"/>
              </a:rPr>
              <a:t>https://www.youtube.com/watch?v=nMZToxfIUAk</a:t>
            </a:r>
            <a:r>
              <a:rPr lang="sl-SI" dirty="0"/>
              <a:t> </a:t>
            </a:r>
          </a:p>
        </p:txBody>
      </p:sp>
      <p:pic>
        <p:nvPicPr>
          <p:cNvPr id="31746" name="Picture 2" descr="Movie Review—The Lone Ranger - MetroFamily Magazine"/>
          <p:cNvPicPr>
            <a:picLocks noChangeAspect="1" noChangeArrowheads="1"/>
          </p:cNvPicPr>
          <p:nvPr/>
        </p:nvPicPr>
        <p:blipFill>
          <a:blip r:embed="rId3" cstate="print"/>
          <a:srcRect/>
          <a:stretch>
            <a:fillRect/>
          </a:stretch>
        </p:blipFill>
        <p:spPr bwMode="auto">
          <a:xfrm>
            <a:off x="7438031" y="109182"/>
            <a:ext cx="4380930" cy="6646459"/>
          </a:xfrm>
          <a:prstGeom prst="rect">
            <a:avLst/>
          </a:prstGeom>
          <a:noFill/>
        </p:spPr>
      </p:pic>
      <p:pic>
        <p:nvPicPr>
          <p:cNvPr id="6" name="Picture 2" descr="Slovenska kinoteka: filmi ne zastarajo - Novice o filmu in filmskih zvezdah  - Slovenska kinoteka: filmi ne zastarajo - Si21 - prvi slovenski port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570" y="5900417"/>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7" name="Pravokotnik 6"/>
          <p:cNvSpPr/>
          <p:nvPr/>
        </p:nvSpPr>
        <p:spPr>
          <a:xfrm>
            <a:off x="202223" y="1397977"/>
            <a:ext cx="7033846" cy="3086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besedila 3"/>
          <p:cNvSpPr>
            <a:spLocks noGrp="1"/>
          </p:cNvSpPr>
          <p:nvPr>
            <p:ph type="body" sz="half" idx="2"/>
          </p:nvPr>
        </p:nvSpPr>
        <p:spPr>
          <a:xfrm>
            <a:off x="381969" y="371904"/>
            <a:ext cx="5489442" cy="5933367"/>
          </a:xfrm>
        </p:spPr>
        <p:txBody>
          <a:bodyPr>
            <a:normAutofit fontScale="92500" lnSpcReduction="10000"/>
          </a:bodyPr>
          <a:lstStyle/>
          <a:p>
            <a:r>
              <a:rPr lang="sl-SI" sz="3200" b="1" dirty="0" smtClean="0"/>
              <a:t>4. film: </a:t>
            </a:r>
            <a:r>
              <a:rPr lang="sl-SI" sz="3200" b="1" dirty="0" err="1" smtClean="0">
                <a:solidFill>
                  <a:schemeClr val="accent5">
                    <a:lumMod val="75000"/>
                  </a:schemeClr>
                </a:solidFill>
              </a:rPr>
              <a:t>Amadeus</a:t>
            </a:r>
            <a:r>
              <a:rPr lang="sl-SI" sz="3200" b="1" dirty="0" smtClean="0"/>
              <a:t> </a:t>
            </a:r>
            <a:br>
              <a:rPr lang="sl-SI" sz="3200" b="1" dirty="0" smtClean="0"/>
            </a:br>
            <a:r>
              <a:rPr lang="sl-SI" sz="2000" b="1" dirty="0" smtClean="0"/>
              <a:t>(</a:t>
            </a:r>
            <a:r>
              <a:rPr lang="sl-SI" sz="2600" b="1" dirty="0" err="1" smtClean="0"/>
              <a:t>Amadeus</a:t>
            </a:r>
            <a:r>
              <a:rPr lang="sl-SI" sz="2600" b="1" dirty="0" smtClean="0"/>
              <a:t>, režija Miloš Forman, 1984)</a:t>
            </a:r>
            <a:br>
              <a:rPr lang="sl-SI" sz="2600" b="1" dirty="0" smtClean="0"/>
            </a:br>
            <a:r>
              <a:rPr lang="sl-SI" sz="3200" b="1" dirty="0" smtClean="0"/>
              <a:t/>
            </a:r>
            <a:br>
              <a:rPr lang="sl-SI" sz="3200" b="1" dirty="0" smtClean="0"/>
            </a:br>
            <a:r>
              <a:rPr lang="sl-SI" b="1" i="1" dirty="0" err="1"/>
              <a:t>Amadeus</a:t>
            </a:r>
            <a:r>
              <a:rPr lang="sl-SI" dirty="0"/>
              <a:t> je ameriški  zgodovinski biografski dramski film iz leta 1984, ki prikazuje izmišljeno biografijo Wolfganga </a:t>
            </a:r>
            <a:r>
              <a:rPr lang="sl-SI" dirty="0" err="1"/>
              <a:t>Amadeusa</a:t>
            </a:r>
            <a:r>
              <a:rPr lang="sl-SI" dirty="0"/>
              <a:t> Mozarta. Mozartova glasba tudi prevladuje v glasbeni podlagi filma. </a:t>
            </a:r>
          </a:p>
          <a:p>
            <a:r>
              <a:rPr lang="sl-SI" dirty="0"/>
              <a:t>Film  se je izkazal za uspešnico in prinesel 90 milijonov USD prihodka po svetu ob 18-milijonskem proračunu. Kritiki ga označujejo za enega najboljših filmov vseh časov, nominiran je bil za 53 filmskih nagrad in jih prejel 40, tudi osem oskarjev (mdr. za najboljši film) ter po štiri nagrade BAFTA in zlati globus. Leta 1998 ga je Ameriški filmski inštitut uvrstil na 53. mesto </a:t>
            </a:r>
            <a:r>
              <a:rPr lang="sl-SI" dirty="0" smtClean="0"/>
              <a:t>stotih </a:t>
            </a:r>
            <a:r>
              <a:rPr lang="sl-SI" dirty="0"/>
              <a:t>najboljših ameriških filmov vseh časov. Leta 2019 ga je ameriška Kongresna knjižnica izbrala za ohranitev v okviru Narodnega filmskega registra zavoljo njegove »kulturne, zgodovinske ali estetske vrednosti«. </a:t>
            </a:r>
            <a:r>
              <a:rPr lang="sl-SI" sz="3200" b="1" dirty="0" smtClean="0"/>
              <a:t/>
            </a:r>
            <a:br>
              <a:rPr lang="sl-SI" sz="3200" b="1" dirty="0" smtClean="0"/>
            </a:br>
            <a:r>
              <a:rPr lang="sl-SI" sz="3200" b="1" dirty="0" smtClean="0"/>
              <a:t/>
            </a:r>
            <a:br>
              <a:rPr lang="sl-SI" sz="3200" b="1" dirty="0" smtClean="0"/>
            </a:br>
            <a:r>
              <a:rPr lang="sl-SI" sz="3200" b="1" dirty="0" smtClean="0">
                <a:latin typeface="Arial Narrow" panose="020B0606020202030204" pitchFamily="34" charset="0"/>
              </a:rPr>
              <a:t>Glasba: </a:t>
            </a:r>
            <a:r>
              <a:rPr lang="sl-SI" sz="3200" b="1" dirty="0" smtClean="0">
                <a:solidFill>
                  <a:schemeClr val="accent5">
                    <a:lumMod val="75000"/>
                  </a:schemeClr>
                </a:solidFill>
                <a:latin typeface="Arial Narrow" panose="020B0606020202030204" pitchFamily="34" charset="0"/>
              </a:rPr>
              <a:t>Wolfgang </a:t>
            </a:r>
            <a:r>
              <a:rPr lang="sl-SI" sz="3200" b="1" dirty="0" err="1" smtClean="0">
                <a:solidFill>
                  <a:schemeClr val="accent5">
                    <a:lumMod val="75000"/>
                  </a:schemeClr>
                </a:solidFill>
                <a:latin typeface="Arial Narrow" panose="020B0606020202030204" pitchFamily="34" charset="0"/>
              </a:rPr>
              <a:t>Amadeus</a:t>
            </a:r>
            <a:r>
              <a:rPr lang="sl-SI" sz="3200" b="1" dirty="0" smtClean="0">
                <a:solidFill>
                  <a:schemeClr val="accent5">
                    <a:lumMod val="75000"/>
                  </a:schemeClr>
                </a:solidFill>
                <a:latin typeface="Arial Narrow" panose="020B0606020202030204" pitchFamily="34" charset="0"/>
              </a:rPr>
              <a:t> Mozart</a:t>
            </a:r>
            <a:br>
              <a:rPr lang="sl-SI" sz="3200" b="1" dirty="0" smtClean="0">
                <a:solidFill>
                  <a:schemeClr val="accent5">
                    <a:lumMod val="75000"/>
                  </a:schemeClr>
                </a:solidFill>
                <a:latin typeface="Arial Narrow" panose="020B0606020202030204" pitchFamily="34" charset="0"/>
              </a:rPr>
            </a:br>
            <a:r>
              <a:rPr lang="sl-SI" sz="3200" b="1" dirty="0" smtClean="0">
                <a:solidFill>
                  <a:schemeClr val="accent5">
                    <a:lumMod val="75000"/>
                  </a:schemeClr>
                </a:solidFill>
                <a:latin typeface="Arial Narrow" panose="020B0606020202030204" pitchFamily="34" charset="0"/>
              </a:rPr>
              <a:t/>
            </a:r>
            <a:br>
              <a:rPr lang="sl-SI" sz="3200" b="1" dirty="0" smtClean="0">
                <a:solidFill>
                  <a:schemeClr val="accent5">
                    <a:lumMod val="75000"/>
                  </a:schemeClr>
                </a:solidFill>
                <a:latin typeface="Arial Narrow" panose="020B0606020202030204" pitchFamily="34" charset="0"/>
              </a:rPr>
            </a:br>
            <a:r>
              <a:rPr lang="sl-SI" sz="3200" b="1" dirty="0" smtClean="0">
                <a:solidFill>
                  <a:schemeClr val="accent5">
                    <a:lumMod val="75000"/>
                  </a:schemeClr>
                </a:solidFill>
                <a:latin typeface="Arial Narrow" panose="020B0606020202030204" pitchFamily="34" charset="0"/>
              </a:rPr>
              <a:t> Opera Čarobna piščal, </a:t>
            </a:r>
            <a:r>
              <a:rPr lang="sl-SI" sz="2600" dirty="0" smtClean="0">
                <a:solidFill>
                  <a:schemeClr val="accent5">
                    <a:lumMod val="75000"/>
                  </a:schemeClr>
                </a:solidFill>
                <a:latin typeface="Arial Narrow" panose="020B0606020202030204" pitchFamily="34" charset="0"/>
              </a:rPr>
              <a:t>arija Kraljice noči.</a:t>
            </a:r>
            <a:endParaRPr lang="sl-SI" sz="3200" dirty="0" smtClean="0">
              <a:solidFill>
                <a:schemeClr val="accent5">
                  <a:lumMod val="75000"/>
                </a:schemeClr>
              </a:solidFill>
              <a:latin typeface="Arial Narrow" panose="020B0606020202030204" pitchFamily="34" charset="0"/>
            </a:endParaRPr>
          </a:p>
          <a:p>
            <a:pPr>
              <a:lnSpc>
                <a:spcPct val="150000"/>
              </a:lnSpc>
              <a:spcBef>
                <a:spcPts val="0"/>
              </a:spcBef>
            </a:pPr>
            <a:endParaRPr lang="sl-SI" sz="3200" dirty="0"/>
          </a:p>
        </p:txBody>
      </p:sp>
      <p:sp>
        <p:nvSpPr>
          <p:cNvPr id="5" name="Pravokotnik 4"/>
          <p:cNvSpPr/>
          <p:nvPr/>
        </p:nvSpPr>
        <p:spPr>
          <a:xfrm>
            <a:off x="951489" y="6274137"/>
            <a:ext cx="5437194" cy="369332"/>
          </a:xfrm>
          <a:prstGeom prst="rect">
            <a:avLst/>
          </a:prstGeom>
        </p:spPr>
        <p:txBody>
          <a:bodyPr wrap="none">
            <a:spAutoFit/>
          </a:bodyPr>
          <a:lstStyle/>
          <a:p>
            <a:r>
              <a:rPr lang="sl-SI" dirty="0" smtClean="0">
                <a:hlinkClick r:id="rId2"/>
              </a:rPr>
              <a:t>https://www.youtube.com/watch?v=5wfp8EB179g</a:t>
            </a:r>
            <a:r>
              <a:rPr lang="sl-SI" dirty="0" smtClean="0"/>
              <a:t> </a:t>
            </a:r>
            <a:endParaRPr lang="sl-SI" dirty="0"/>
          </a:p>
        </p:txBody>
      </p:sp>
      <p:pic>
        <p:nvPicPr>
          <p:cNvPr id="35842" name="Picture 2" descr="Film 5000 - Reviews - Amadeus (1984)"/>
          <p:cNvPicPr>
            <a:picLocks noChangeAspect="1" noChangeArrowheads="1"/>
          </p:cNvPicPr>
          <p:nvPr/>
        </p:nvPicPr>
        <p:blipFill>
          <a:blip r:embed="rId3" cstate="print"/>
          <a:srcRect/>
          <a:stretch>
            <a:fillRect/>
          </a:stretch>
        </p:blipFill>
        <p:spPr bwMode="auto">
          <a:xfrm>
            <a:off x="6141492" y="218364"/>
            <a:ext cx="5818495" cy="6425105"/>
          </a:xfrm>
          <a:prstGeom prst="rect">
            <a:avLst/>
          </a:prstGeom>
          <a:noFill/>
        </p:spPr>
      </p:pic>
      <p:pic>
        <p:nvPicPr>
          <p:cNvPr id="6" name="Picture 2" descr="Slovenska kinoteka: filmi ne zastarajo - Novice o filmu in filmskih zvezdah  - Slovenska kinoteka: filmi ne zastarajo - Si21 - prvi slovenski port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53" y="6173201"/>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7" name="Pravokotnik 6"/>
          <p:cNvSpPr/>
          <p:nvPr/>
        </p:nvSpPr>
        <p:spPr>
          <a:xfrm>
            <a:off x="202223" y="1397976"/>
            <a:ext cx="5811715" cy="33322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besedila 3"/>
          <p:cNvSpPr>
            <a:spLocks noGrp="1"/>
          </p:cNvSpPr>
          <p:nvPr>
            <p:ph type="body" sz="half" idx="2"/>
          </p:nvPr>
        </p:nvSpPr>
        <p:spPr>
          <a:xfrm>
            <a:off x="326998" y="344608"/>
            <a:ext cx="6237431" cy="5045539"/>
          </a:xfrm>
        </p:spPr>
        <p:txBody>
          <a:bodyPr>
            <a:normAutofit lnSpcReduction="10000"/>
          </a:bodyPr>
          <a:lstStyle/>
          <a:p>
            <a:r>
              <a:rPr lang="sl-SI" sz="3200" b="1" dirty="0" smtClean="0"/>
              <a:t>5. film: </a:t>
            </a:r>
            <a:r>
              <a:rPr lang="sl-SI" sz="3200" b="1" dirty="0" smtClean="0">
                <a:solidFill>
                  <a:schemeClr val="accent5">
                    <a:lumMod val="75000"/>
                  </a:schemeClr>
                </a:solidFill>
              </a:rPr>
              <a:t>Kraljev govor </a:t>
            </a:r>
            <a:br>
              <a:rPr lang="sl-SI" sz="3200" b="1" dirty="0" smtClean="0">
                <a:solidFill>
                  <a:schemeClr val="accent5">
                    <a:lumMod val="75000"/>
                  </a:schemeClr>
                </a:solidFill>
              </a:rPr>
            </a:br>
            <a:r>
              <a:rPr lang="sl-SI" sz="2000" b="1" dirty="0" smtClean="0"/>
              <a:t>(</a:t>
            </a:r>
            <a:r>
              <a:rPr lang="sl-SI" sz="2000" b="1" dirty="0" err="1" smtClean="0"/>
              <a:t>The</a:t>
            </a:r>
            <a:r>
              <a:rPr lang="sl-SI" sz="2000" b="1" dirty="0" smtClean="0"/>
              <a:t> King's </a:t>
            </a:r>
            <a:r>
              <a:rPr lang="sl-SI" sz="2000" b="1" dirty="0" err="1" smtClean="0"/>
              <a:t>Speech</a:t>
            </a:r>
            <a:r>
              <a:rPr lang="sl-SI" sz="2000" b="1" dirty="0" smtClean="0"/>
              <a:t>, režija Tom </a:t>
            </a:r>
            <a:r>
              <a:rPr lang="sl-SI" sz="2000" b="1" dirty="0" err="1" smtClean="0"/>
              <a:t>Hooper</a:t>
            </a:r>
            <a:r>
              <a:rPr lang="sl-SI" sz="2000" b="1" dirty="0" smtClean="0"/>
              <a:t>, 2010)</a:t>
            </a:r>
            <a:r>
              <a:rPr lang="sl-SI" sz="2800" b="1" dirty="0" smtClean="0"/>
              <a:t/>
            </a:r>
            <a:br>
              <a:rPr lang="sl-SI" sz="2800" b="1" dirty="0" smtClean="0"/>
            </a:br>
            <a:r>
              <a:rPr lang="sl-SI" sz="3200" b="1" dirty="0" smtClean="0"/>
              <a:t/>
            </a:r>
            <a:br>
              <a:rPr lang="sl-SI" sz="3200" b="1" dirty="0" smtClean="0"/>
            </a:br>
            <a:r>
              <a:rPr lang="sl-SI" sz="2000" dirty="0"/>
              <a:t>Po smrti svojega očeta, kralja Jurija V, je </a:t>
            </a:r>
            <a:r>
              <a:rPr lang="sl-SI" sz="2000" dirty="0" err="1"/>
              <a:t>Bertie</a:t>
            </a:r>
            <a:r>
              <a:rPr lang="sl-SI" sz="2000" dirty="0"/>
              <a:t>, ki se že celo življenje spopada z govorno napako, okronan za angleškega kralja Jurija VI. Da bi se znebil jecljanja in bil v času vojne sposoben nagovoriti ljudstvo, se na predlog žene Elizabete, bodoče kraljice mati, obrne na  terapevta </a:t>
            </a:r>
            <a:r>
              <a:rPr lang="sl-SI" sz="2000" dirty="0" err="1"/>
              <a:t>Lionela</a:t>
            </a:r>
            <a:r>
              <a:rPr lang="sl-SI" sz="2000" dirty="0"/>
              <a:t> </a:t>
            </a:r>
            <a:r>
              <a:rPr lang="sl-SI" sz="2000" dirty="0" err="1"/>
              <a:t>Loguea</a:t>
            </a:r>
            <a:r>
              <a:rPr lang="sl-SI" sz="2000" dirty="0"/>
              <a:t>. Z njegovo pomočjo in ob podpori družine, vlade in Winstona Churchilla kralj premaga jecljanje. Z radijskim nagovorom mu uspe navdihniti ljudstvo in ga združiti v težki bitki.</a:t>
            </a:r>
          </a:p>
          <a:p>
            <a:r>
              <a:rPr lang="sl-SI" sz="3200" b="1" dirty="0" smtClean="0"/>
              <a:t/>
            </a:r>
            <a:br>
              <a:rPr lang="sl-SI" sz="3200" b="1" dirty="0" smtClean="0"/>
            </a:br>
            <a:r>
              <a:rPr lang="sl-SI" sz="3200" b="1" dirty="0" smtClean="0"/>
              <a:t>Glasba: </a:t>
            </a:r>
            <a:r>
              <a:rPr lang="sl-SI" sz="3200" b="1" dirty="0" smtClean="0">
                <a:solidFill>
                  <a:schemeClr val="accent5">
                    <a:lumMod val="75000"/>
                  </a:schemeClr>
                </a:solidFill>
              </a:rPr>
              <a:t>Ludwig van Beethoven, Simfonija št. 7 v A-duru, </a:t>
            </a:r>
            <a:br>
              <a:rPr lang="sl-SI" sz="3200" b="1" dirty="0" smtClean="0">
                <a:solidFill>
                  <a:schemeClr val="accent5">
                    <a:lumMod val="75000"/>
                  </a:schemeClr>
                </a:solidFill>
              </a:rPr>
            </a:br>
            <a:r>
              <a:rPr lang="sl-SI" sz="3200" b="1" dirty="0" smtClean="0">
                <a:solidFill>
                  <a:schemeClr val="accent5">
                    <a:lumMod val="75000"/>
                  </a:schemeClr>
                </a:solidFill>
              </a:rPr>
              <a:t>II. stavek </a:t>
            </a:r>
            <a:r>
              <a:rPr lang="sl-SI" sz="3200" b="1" dirty="0" err="1" smtClean="0">
                <a:solidFill>
                  <a:schemeClr val="accent5">
                    <a:lumMod val="75000"/>
                  </a:schemeClr>
                </a:solidFill>
              </a:rPr>
              <a:t>Allegretto</a:t>
            </a:r>
            <a:endParaRPr lang="sl-SI" sz="3200" b="1" dirty="0"/>
          </a:p>
        </p:txBody>
      </p:sp>
      <p:sp>
        <p:nvSpPr>
          <p:cNvPr id="5" name="Pravokotnik 4"/>
          <p:cNvSpPr/>
          <p:nvPr/>
        </p:nvSpPr>
        <p:spPr>
          <a:xfrm>
            <a:off x="1301260" y="5741032"/>
            <a:ext cx="5890847" cy="369332"/>
          </a:xfrm>
          <a:prstGeom prst="rect">
            <a:avLst/>
          </a:prstGeom>
        </p:spPr>
        <p:txBody>
          <a:bodyPr wrap="square">
            <a:spAutoFit/>
          </a:bodyPr>
          <a:lstStyle/>
          <a:p>
            <a:pPr fontAlgn="base"/>
            <a:r>
              <a:rPr lang="sl-SI" u="sng" dirty="0">
                <a:hlinkClick r:id="rId2"/>
              </a:rPr>
              <a:t>https://www.youtube.com/watch?v=AHY2UzOonig</a:t>
            </a:r>
            <a:endParaRPr lang="sl-SI" dirty="0"/>
          </a:p>
        </p:txBody>
      </p:sp>
      <p:pic>
        <p:nvPicPr>
          <p:cNvPr id="36866" name="Picture 2" descr="The King's Speech (2010 Movie Review) - The Good Men Project"/>
          <p:cNvPicPr>
            <a:picLocks noChangeAspect="1" noChangeArrowheads="1"/>
          </p:cNvPicPr>
          <p:nvPr/>
        </p:nvPicPr>
        <p:blipFill>
          <a:blip r:embed="rId3" cstate="print"/>
          <a:srcRect/>
          <a:stretch>
            <a:fillRect/>
          </a:stretch>
        </p:blipFill>
        <p:spPr bwMode="auto">
          <a:xfrm>
            <a:off x="6796583" y="177418"/>
            <a:ext cx="5254389" cy="6598694"/>
          </a:xfrm>
          <a:prstGeom prst="rect">
            <a:avLst/>
          </a:prstGeom>
          <a:noFill/>
        </p:spPr>
      </p:pic>
      <p:pic>
        <p:nvPicPr>
          <p:cNvPr id="6" name="Picture 2" descr="Slovenska kinoteka: filmi ne zastarajo - Novice o filmu in filmskih zvezdah  - Slovenska kinoteka: filmi ne zastarajo - Si21 - prvi slovenski port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178" y="5531405"/>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7" name="Pravokotnik 6"/>
          <p:cNvSpPr/>
          <p:nvPr/>
        </p:nvSpPr>
        <p:spPr>
          <a:xfrm>
            <a:off x="202223" y="1397977"/>
            <a:ext cx="6392008" cy="25497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besedila 3"/>
          <p:cNvSpPr>
            <a:spLocks noGrp="1"/>
          </p:cNvSpPr>
          <p:nvPr>
            <p:ph type="body" sz="half" idx="2"/>
          </p:nvPr>
        </p:nvSpPr>
        <p:spPr>
          <a:xfrm>
            <a:off x="614150" y="426488"/>
            <a:ext cx="5909480" cy="5401105"/>
          </a:xfrm>
        </p:spPr>
        <p:txBody>
          <a:bodyPr>
            <a:normAutofit/>
          </a:bodyPr>
          <a:lstStyle/>
          <a:p>
            <a:r>
              <a:rPr lang="sl-SI" sz="3200" b="1" dirty="0"/>
              <a:t>6</a:t>
            </a:r>
            <a:r>
              <a:rPr lang="sl-SI" sz="3200" b="1" dirty="0" smtClean="0"/>
              <a:t>. film: Johnny </a:t>
            </a:r>
            <a:r>
              <a:rPr lang="sl-SI" sz="3200" b="1" dirty="0" err="1" smtClean="0"/>
              <a:t>English</a:t>
            </a:r>
            <a:r>
              <a:rPr lang="sl-SI" sz="3200" b="1" dirty="0" smtClean="0"/>
              <a:t> </a:t>
            </a:r>
            <a:r>
              <a:rPr lang="sl-SI" sz="3200" dirty="0" smtClean="0"/>
              <a:t> </a:t>
            </a:r>
            <a:br>
              <a:rPr lang="sl-SI" sz="3200" dirty="0" smtClean="0"/>
            </a:br>
            <a:r>
              <a:rPr lang="sl-SI" sz="2000" dirty="0" smtClean="0"/>
              <a:t>(Johnny </a:t>
            </a:r>
            <a:r>
              <a:rPr lang="sl-SI" sz="2000" dirty="0" err="1" smtClean="0"/>
              <a:t>English</a:t>
            </a:r>
            <a:r>
              <a:rPr lang="sl-SI" sz="2000" dirty="0" smtClean="0"/>
              <a:t> </a:t>
            </a:r>
            <a:r>
              <a:rPr lang="sl-SI" sz="2000" dirty="0" err="1" smtClean="0"/>
              <a:t>Reborn</a:t>
            </a:r>
            <a:r>
              <a:rPr lang="sl-SI" sz="2000" dirty="0" smtClean="0"/>
              <a:t>, režija Oliver Parker, 2011)</a:t>
            </a:r>
            <a:r>
              <a:rPr lang="sl-SI" sz="3200" dirty="0" smtClean="0"/>
              <a:t/>
            </a:r>
            <a:br>
              <a:rPr lang="sl-SI" sz="3200" dirty="0" smtClean="0"/>
            </a:br>
            <a:r>
              <a:rPr lang="sl-SI" sz="3200" dirty="0" smtClean="0"/>
              <a:t/>
            </a:r>
            <a:br>
              <a:rPr lang="sl-SI" sz="3200" dirty="0" smtClean="0"/>
            </a:br>
            <a:r>
              <a:rPr lang="sl-SI" dirty="0"/>
              <a:t>Najbolj nerodni agent njenega veličanstva Johnny </a:t>
            </a:r>
            <a:r>
              <a:rPr lang="sl-SI" dirty="0" err="1"/>
              <a:t>English</a:t>
            </a:r>
            <a:r>
              <a:rPr lang="sl-SI" dirty="0"/>
              <a:t> se po dolgih letih življenja v osami vrne v London, da bi preprečil načrte morilcem, ki želijo umoriti kitajskega premierja. Oborožen z najnovejšimi vohunskimi izumi se </a:t>
            </a:r>
            <a:r>
              <a:rPr lang="sl-SI" dirty="0" err="1"/>
              <a:t>English</a:t>
            </a:r>
            <a:r>
              <a:rPr lang="sl-SI" dirty="0"/>
              <a:t> poda v vrtoglavi pregon in divje pretepe, toda kot vedno mu komične katastrofe sledijo na vsakem koraku. Na srečo proti agentu z licenco za povzročanje zabavnega kaosa noben terorist nima možnosti ostati nepoškodovan.</a:t>
            </a:r>
          </a:p>
          <a:p>
            <a:r>
              <a:rPr lang="sl-SI" sz="3200" dirty="0" smtClean="0"/>
              <a:t/>
            </a:r>
            <a:br>
              <a:rPr lang="sl-SI" sz="3200" dirty="0" smtClean="0"/>
            </a:br>
            <a:r>
              <a:rPr lang="sl-SI" sz="3200" dirty="0" smtClean="0"/>
              <a:t>Glasba: </a:t>
            </a:r>
            <a:r>
              <a:rPr lang="sl-SI" sz="3200" b="1" dirty="0" smtClean="0">
                <a:solidFill>
                  <a:schemeClr val="accent5">
                    <a:lumMod val="75000"/>
                  </a:schemeClr>
                </a:solidFill>
              </a:rPr>
              <a:t>Edvard Grieg, </a:t>
            </a:r>
            <a:br>
              <a:rPr lang="sl-SI" sz="3200" b="1" dirty="0" smtClean="0">
                <a:solidFill>
                  <a:schemeClr val="accent5">
                    <a:lumMod val="75000"/>
                  </a:schemeClr>
                </a:solidFill>
              </a:rPr>
            </a:br>
            <a:r>
              <a:rPr lang="sl-SI" sz="3200" b="1" dirty="0" smtClean="0">
                <a:solidFill>
                  <a:schemeClr val="accent5">
                    <a:lumMod val="75000"/>
                  </a:schemeClr>
                </a:solidFill>
              </a:rPr>
              <a:t>Peer </a:t>
            </a:r>
            <a:r>
              <a:rPr lang="sl-SI" sz="3200" b="1" dirty="0" err="1" smtClean="0">
                <a:solidFill>
                  <a:schemeClr val="accent5">
                    <a:lumMod val="75000"/>
                  </a:schemeClr>
                </a:solidFill>
              </a:rPr>
              <a:t>Gynt</a:t>
            </a:r>
            <a:r>
              <a:rPr lang="sl-SI" sz="3200" b="1" dirty="0" smtClean="0">
                <a:solidFill>
                  <a:schemeClr val="accent5">
                    <a:lumMod val="75000"/>
                  </a:schemeClr>
                </a:solidFill>
              </a:rPr>
              <a:t> </a:t>
            </a:r>
            <a:r>
              <a:rPr lang="sl-SI" sz="2000" b="1" dirty="0" smtClean="0">
                <a:solidFill>
                  <a:schemeClr val="accent5">
                    <a:lumMod val="75000"/>
                  </a:schemeClr>
                </a:solidFill>
              </a:rPr>
              <a:t>(V dvorani gorskega kralja).</a:t>
            </a:r>
          </a:p>
          <a:p>
            <a:endParaRPr lang="sl-SI" sz="3200" dirty="0"/>
          </a:p>
        </p:txBody>
      </p:sp>
      <p:sp>
        <p:nvSpPr>
          <p:cNvPr id="5" name="Pravokotnik 4"/>
          <p:cNvSpPr/>
          <p:nvPr/>
        </p:nvSpPr>
        <p:spPr>
          <a:xfrm>
            <a:off x="1318846" y="5744538"/>
            <a:ext cx="5457841" cy="369332"/>
          </a:xfrm>
          <a:prstGeom prst="rect">
            <a:avLst/>
          </a:prstGeom>
        </p:spPr>
        <p:txBody>
          <a:bodyPr wrap="none">
            <a:spAutoFit/>
          </a:bodyPr>
          <a:lstStyle/>
          <a:p>
            <a:r>
              <a:rPr lang="sl-SI" dirty="0" smtClean="0">
                <a:hlinkClick r:id="rId2"/>
              </a:rPr>
              <a:t>https://www.youtube.com/watch?v=-V5-MQcTtCc</a:t>
            </a:r>
            <a:r>
              <a:rPr lang="sl-SI" dirty="0" smtClean="0"/>
              <a:t> </a:t>
            </a:r>
            <a:endParaRPr lang="sl-SI" dirty="0"/>
          </a:p>
        </p:txBody>
      </p:sp>
      <p:pic>
        <p:nvPicPr>
          <p:cNvPr id="37890" name="Picture 2" descr="Johnny English Reborn - Wikipedia"/>
          <p:cNvPicPr>
            <a:picLocks noChangeAspect="1" noChangeArrowheads="1"/>
          </p:cNvPicPr>
          <p:nvPr/>
        </p:nvPicPr>
        <p:blipFill>
          <a:blip r:embed="rId3" cstate="print"/>
          <a:srcRect/>
          <a:stretch>
            <a:fillRect/>
          </a:stretch>
        </p:blipFill>
        <p:spPr bwMode="auto">
          <a:xfrm>
            <a:off x="6673755" y="163773"/>
            <a:ext cx="5322627" cy="6482687"/>
          </a:xfrm>
          <a:prstGeom prst="rect">
            <a:avLst/>
          </a:prstGeom>
          <a:noFill/>
        </p:spPr>
      </p:pic>
      <p:pic>
        <p:nvPicPr>
          <p:cNvPr id="6" name="Picture 2" descr="Slovenska kinoteka: filmi ne zastarajo - Novice o filmu in filmskih zvezdah  - Slovenska kinoteka: filmi ne zastarajo - Si21 - prvi slovenski port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178" y="5531405"/>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7" name="Pravokotnik 6"/>
          <p:cNvSpPr/>
          <p:nvPr/>
        </p:nvSpPr>
        <p:spPr>
          <a:xfrm>
            <a:off x="202223" y="1397977"/>
            <a:ext cx="6312877" cy="29102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besedila 3"/>
          <p:cNvSpPr>
            <a:spLocks noGrp="1"/>
          </p:cNvSpPr>
          <p:nvPr>
            <p:ph type="body" sz="half" idx="2"/>
          </p:nvPr>
        </p:nvSpPr>
        <p:spPr>
          <a:xfrm>
            <a:off x="614149" y="426488"/>
            <a:ext cx="6073253" cy="5401105"/>
          </a:xfrm>
        </p:spPr>
        <p:txBody>
          <a:bodyPr>
            <a:normAutofit/>
          </a:bodyPr>
          <a:lstStyle/>
          <a:p>
            <a:pPr fontAlgn="base"/>
            <a:r>
              <a:rPr lang="sl-SI" sz="3200" b="1" dirty="0" smtClean="0"/>
              <a:t>7. film</a:t>
            </a:r>
            <a:r>
              <a:rPr lang="sl-SI" sz="3200" b="1" dirty="0"/>
              <a:t>: </a:t>
            </a:r>
            <a:r>
              <a:rPr lang="sl-SI" sz="3200" b="1" dirty="0" smtClean="0"/>
              <a:t>Apokalipsa danes</a:t>
            </a:r>
            <a:r>
              <a:rPr lang="sl-SI" sz="3200" dirty="0"/>
              <a:t> </a:t>
            </a:r>
            <a:r>
              <a:rPr lang="sl-SI" sz="3200" dirty="0" smtClean="0"/>
              <a:t/>
            </a:r>
            <a:br>
              <a:rPr lang="sl-SI" sz="3200" dirty="0" smtClean="0"/>
            </a:br>
            <a:r>
              <a:rPr lang="sl-SI" sz="2000" dirty="0" smtClean="0"/>
              <a:t>(</a:t>
            </a:r>
            <a:r>
              <a:rPr lang="sl-SI" sz="2000" dirty="0" err="1" smtClean="0"/>
              <a:t>Apocalypse</a:t>
            </a:r>
            <a:r>
              <a:rPr lang="sl-SI" sz="2000" dirty="0" smtClean="0"/>
              <a:t> </a:t>
            </a:r>
            <a:r>
              <a:rPr lang="sl-SI" sz="2000" dirty="0" err="1" smtClean="0"/>
              <a:t>Now</a:t>
            </a:r>
            <a:r>
              <a:rPr lang="sl-SI" sz="2000" dirty="0" smtClean="0"/>
              <a:t> </a:t>
            </a:r>
            <a:r>
              <a:rPr lang="sl-SI" dirty="0" smtClean="0"/>
              <a:t>režija </a:t>
            </a:r>
            <a:r>
              <a:rPr lang="sl-SI" dirty="0"/>
              <a:t>Francis Ford </a:t>
            </a:r>
            <a:r>
              <a:rPr lang="sl-SI" dirty="0" err="1"/>
              <a:t>Coppola</a:t>
            </a:r>
            <a:r>
              <a:rPr lang="sl-SI" dirty="0"/>
              <a:t> (1979</a:t>
            </a:r>
            <a:r>
              <a:rPr lang="sl-SI" dirty="0" smtClean="0"/>
              <a:t>) </a:t>
            </a:r>
            <a:r>
              <a:rPr lang="sl-SI" sz="3200" dirty="0" smtClean="0"/>
              <a:t/>
            </a:r>
            <a:br>
              <a:rPr lang="sl-SI" sz="3200" dirty="0" smtClean="0"/>
            </a:br>
            <a:r>
              <a:rPr lang="sl-SI" dirty="0"/>
              <a:t/>
            </a:r>
            <a:br>
              <a:rPr lang="sl-SI" dirty="0"/>
            </a:br>
            <a:r>
              <a:rPr lang="sl-SI" dirty="0" smtClean="0"/>
              <a:t>Eden </a:t>
            </a:r>
            <a:r>
              <a:rPr lang="sl-SI" dirty="0"/>
              <a:t>temeljnih filmov zgodovine, ki  brez zadržkov odseva občutenje in dojemanje vojne, natančneje vojne v Vietnamu. Stotnik </a:t>
            </a:r>
            <a:r>
              <a:rPr lang="sl-SI" dirty="0" err="1"/>
              <a:t>Willard</a:t>
            </a:r>
            <a:r>
              <a:rPr lang="sl-SI" dirty="0"/>
              <a:t> poveljuje patruljnemu čolnu, ki se mora prebiti za sovražnikovo bojno črto in poiskati skrivno utrdbo skoraj mitičnega polkovnika </a:t>
            </a:r>
            <a:r>
              <a:rPr lang="sl-SI" dirty="0" err="1"/>
              <a:t>Kurtza</a:t>
            </a:r>
            <a:r>
              <a:rPr lang="sl-SI" dirty="0"/>
              <a:t>. Ta v globini pragozda vodi svojo lastno četo, a utrdba bolj kot na vojsko spominja na plemensko skupnost pod poveljstvom božanstva. Skozi številne  filmske prizore vijugamo po reki vse globlje v divjino neprehodne narave in težko doumljive narave človeka.</a:t>
            </a:r>
          </a:p>
          <a:p>
            <a:pPr fontAlgn="base"/>
            <a:r>
              <a:rPr lang="sl-SI" sz="3200" dirty="0" smtClean="0"/>
              <a:t/>
            </a:r>
            <a:br>
              <a:rPr lang="sl-SI" sz="3200" dirty="0" smtClean="0"/>
            </a:br>
            <a:r>
              <a:rPr lang="sl-SI" sz="3200" dirty="0" smtClean="0"/>
              <a:t>Glasba: </a:t>
            </a:r>
            <a:r>
              <a:rPr lang="sl-SI" sz="3200" dirty="0"/>
              <a:t>Richard WAGNER: odlomek iz opere </a:t>
            </a:r>
            <a:r>
              <a:rPr lang="sl-SI" sz="3200" b="1" dirty="0"/>
              <a:t>Valkira</a:t>
            </a:r>
            <a:endParaRPr lang="sl-SI" sz="3200" dirty="0"/>
          </a:p>
          <a:p>
            <a:endParaRPr lang="sl-SI" sz="3200" dirty="0"/>
          </a:p>
        </p:txBody>
      </p:sp>
      <p:sp>
        <p:nvSpPr>
          <p:cNvPr id="5" name="Pravokotnik 4"/>
          <p:cNvSpPr/>
          <p:nvPr/>
        </p:nvSpPr>
        <p:spPr>
          <a:xfrm>
            <a:off x="1291945" y="5741809"/>
            <a:ext cx="5744121" cy="369332"/>
          </a:xfrm>
          <a:prstGeom prst="rect">
            <a:avLst/>
          </a:prstGeom>
        </p:spPr>
        <p:txBody>
          <a:bodyPr wrap="square">
            <a:spAutoFit/>
          </a:bodyPr>
          <a:lstStyle/>
          <a:p>
            <a:pPr fontAlgn="base"/>
            <a:r>
              <a:rPr lang="sl-SI" dirty="0"/>
              <a:t> </a:t>
            </a:r>
            <a:r>
              <a:rPr lang="sl-SI" u="sng" dirty="0">
                <a:hlinkClick r:id="rId2"/>
              </a:rPr>
              <a:t>https://www.youtube.com/watch?v=KlsfM2BmsJU</a:t>
            </a:r>
            <a:endParaRPr lang="sl-SI" dirty="0"/>
          </a:p>
        </p:txBody>
      </p:sp>
      <p:pic>
        <p:nvPicPr>
          <p:cNvPr id="2052" name="Picture 4" descr="Apokalipsa zdaj nalepka stene kina - TenSti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6067" y="191069"/>
            <a:ext cx="4933020" cy="65236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lovenska kinoteka: filmi ne zastarajo - Novice o filmu in filmskih zvezdah  - Slovenska kinoteka: filmi ne zastarajo - Si21 - prvi slovenski port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178" y="5531405"/>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7" name="Pravokotnik 6"/>
          <p:cNvSpPr/>
          <p:nvPr/>
        </p:nvSpPr>
        <p:spPr>
          <a:xfrm>
            <a:off x="202223" y="1397977"/>
            <a:ext cx="6638192" cy="29278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79401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besedila 3"/>
          <p:cNvSpPr>
            <a:spLocks noGrp="1"/>
          </p:cNvSpPr>
          <p:nvPr>
            <p:ph type="body" sz="half" idx="2"/>
          </p:nvPr>
        </p:nvSpPr>
        <p:spPr>
          <a:xfrm>
            <a:off x="614149" y="499616"/>
            <a:ext cx="6073253" cy="5352356"/>
          </a:xfrm>
        </p:spPr>
        <p:txBody>
          <a:bodyPr>
            <a:normAutofit fontScale="92500" lnSpcReduction="10000"/>
          </a:bodyPr>
          <a:lstStyle/>
          <a:p>
            <a:r>
              <a:rPr lang="sl-SI" sz="3200" b="1" dirty="0" smtClean="0"/>
              <a:t>8. film</a:t>
            </a:r>
            <a:r>
              <a:rPr lang="sl-SI" sz="3200" b="1" dirty="0"/>
              <a:t>: </a:t>
            </a:r>
            <a:r>
              <a:rPr lang="sl-SI" sz="3500" b="1" dirty="0" smtClean="0"/>
              <a:t>Odiseja </a:t>
            </a:r>
            <a:r>
              <a:rPr lang="sl-SI" sz="3500" b="1" dirty="0"/>
              <a:t>2001</a:t>
            </a:r>
            <a:r>
              <a:rPr lang="sl-SI" sz="3500" dirty="0"/>
              <a:t> </a:t>
            </a:r>
            <a:r>
              <a:rPr lang="sl-SI" sz="3500" dirty="0" smtClean="0"/>
              <a:t/>
            </a:r>
            <a:br>
              <a:rPr lang="sl-SI" sz="3500" dirty="0" smtClean="0"/>
            </a:br>
            <a:r>
              <a:rPr lang="sl-SI" sz="2200" dirty="0" smtClean="0"/>
              <a:t>(A </a:t>
            </a:r>
            <a:r>
              <a:rPr lang="sl-SI" sz="2200" dirty="0" err="1"/>
              <a:t>Space</a:t>
            </a:r>
            <a:r>
              <a:rPr lang="sl-SI" sz="2200" dirty="0"/>
              <a:t> </a:t>
            </a:r>
            <a:r>
              <a:rPr lang="sl-SI" sz="2200" dirty="0" err="1" smtClean="0"/>
              <a:t>Odyssey</a:t>
            </a:r>
            <a:r>
              <a:rPr lang="sl-SI" sz="2200" dirty="0" smtClean="0"/>
              <a:t>, režija </a:t>
            </a:r>
            <a:r>
              <a:rPr lang="sl-SI" sz="2200" dirty="0"/>
              <a:t>Stanley </a:t>
            </a:r>
            <a:r>
              <a:rPr lang="sl-SI" sz="2200" dirty="0" smtClean="0"/>
              <a:t>Kubrick (1968)</a:t>
            </a:r>
            <a:r>
              <a:rPr lang="sl-SI" dirty="0" smtClean="0"/>
              <a:t/>
            </a:r>
            <a:br>
              <a:rPr lang="sl-SI" dirty="0" smtClean="0"/>
            </a:br>
            <a:r>
              <a:rPr lang="sl-SI" dirty="0"/>
              <a:t/>
            </a:r>
            <a:br>
              <a:rPr lang="sl-SI" dirty="0"/>
            </a:br>
            <a:r>
              <a:rPr lang="sl-SI" dirty="0"/>
              <a:t>Z</a:t>
            </a:r>
            <a:r>
              <a:rPr lang="sl-SI" dirty="0" smtClean="0"/>
              <a:t>nanstveno </a:t>
            </a:r>
            <a:r>
              <a:rPr lang="sl-SI" dirty="0"/>
              <a:t>fantastični film, posnet po istoimenskem </a:t>
            </a:r>
            <a:r>
              <a:rPr lang="sl-SI" dirty="0" smtClean="0"/>
              <a:t>romanu Arthurja </a:t>
            </a:r>
            <a:r>
              <a:rPr lang="sl-SI" dirty="0"/>
              <a:t>Charlesa </a:t>
            </a:r>
            <a:r>
              <a:rPr lang="sl-SI" dirty="0" err="1"/>
              <a:t>Clarkea</a:t>
            </a:r>
            <a:r>
              <a:rPr lang="sl-SI" dirty="0"/>
              <a:t>. Film se sooča s temami, kot so človeška evolucija, tehnologija, umetna inteligenca in zunajzemeljsko življenje. Znan je predvsem po začetkih posebnih učinkov v filmski industriji, pogosto neresničnih prizorih in minimalni uporabi besedila (dialoga). </a:t>
            </a:r>
          </a:p>
          <a:p>
            <a:r>
              <a:rPr lang="sl-SI" dirty="0"/>
              <a:t>Kljub različnim ocenam ob svetovni premieri je danes s strani kritikov in občinstva film razglašen za enega najboljših vseh časov. Leta 2002 so ga kritiki revije </a:t>
            </a:r>
            <a:r>
              <a:rPr lang="sl-SI" dirty="0" err="1"/>
              <a:t>Sight</a:t>
            </a:r>
            <a:r>
              <a:rPr lang="sl-SI" dirty="0"/>
              <a:t> &amp; </a:t>
            </a:r>
            <a:r>
              <a:rPr lang="sl-SI" dirty="0" err="1"/>
              <a:t>Sound</a:t>
            </a:r>
            <a:r>
              <a:rPr lang="sl-SI" dirty="0"/>
              <a:t> uvrstili med deset najboljših vseh časov. Nominiran je bil za štiri oskarje, prejel pa enega za vizualne učinke.</a:t>
            </a:r>
          </a:p>
          <a:p>
            <a:pPr fontAlgn="base"/>
            <a:r>
              <a:rPr lang="sl-SI" dirty="0"/>
              <a:t> </a:t>
            </a:r>
            <a:r>
              <a:rPr lang="sl-SI" dirty="0" smtClean="0"/>
              <a:t/>
            </a:r>
            <a:br>
              <a:rPr lang="sl-SI" dirty="0" smtClean="0"/>
            </a:br>
            <a:r>
              <a:rPr lang="sl-SI" sz="1900" dirty="0" smtClean="0"/>
              <a:t>V </a:t>
            </a:r>
            <a:r>
              <a:rPr lang="sl-SI" sz="1900" dirty="0"/>
              <a:t>treh ključnih scenah se pojavi glasba Richarda Straussa: </a:t>
            </a:r>
            <a:r>
              <a:rPr lang="sl-SI" sz="2200" dirty="0"/>
              <a:t>Simfonična pesnitev </a:t>
            </a:r>
            <a:r>
              <a:rPr lang="sl-SI" sz="2200" b="1" dirty="0" smtClean="0"/>
              <a:t>Tako </a:t>
            </a:r>
            <a:r>
              <a:rPr lang="sl-SI" sz="2200" b="1" dirty="0"/>
              <a:t>je govoril </a:t>
            </a:r>
            <a:r>
              <a:rPr lang="sl-SI" sz="2200" b="1" dirty="0" err="1"/>
              <a:t>Zarathustra</a:t>
            </a:r>
            <a:r>
              <a:rPr lang="sl-SI" sz="2200" b="1" dirty="0"/>
              <a:t> </a:t>
            </a:r>
            <a:endParaRPr lang="sl-SI" sz="1900" dirty="0"/>
          </a:p>
          <a:p>
            <a:pPr fontAlgn="base"/>
            <a:r>
              <a:rPr lang="sl-SI" sz="1500" u="sng" dirty="0">
                <a:hlinkClick r:id="rId2"/>
              </a:rPr>
              <a:t>https://</a:t>
            </a:r>
            <a:r>
              <a:rPr lang="sl-SI" sz="1500" u="sng" dirty="0" smtClean="0">
                <a:hlinkClick r:id="rId2"/>
              </a:rPr>
              <a:t>www.youtube.com/watch?v=e-QFj59PON4&amp;ab_channel=ilcon</a:t>
            </a:r>
            <a:r>
              <a:rPr lang="sl-SI" sz="1500" u="sng" dirty="0" smtClean="0"/>
              <a:t> </a:t>
            </a:r>
            <a:r>
              <a:rPr lang="sl-SI" dirty="0"/>
              <a:t/>
            </a:r>
            <a:br>
              <a:rPr lang="sl-SI" dirty="0"/>
            </a:br>
            <a:r>
              <a:rPr lang="sl-SI" dirty="0" smtClean="0"/>
              <a:t>              </a:t>
            </a:r>
            <a:r>
              <a:rPr lang="sl-SI" u="sng" dirty="0" smtClean="0">
                <a:hlinkClick r:id="rId3"/>
              </a:rPr>
              <a:t>https</a:t>
            </a:r>
            <a:r>
              <a:rPr lang="sl-SI" u="sng" dirty="0">
                <a:hlinkClick r:id="rId3"/>
              </a:rPr>
              <a:t>://www.youtube.com/watch?v=U2iiPpcwfCA</a:t>
            </a:r>
            <a:r>
              <a:rPr lang="sl-SI" dirty="0"/>
              <a:t/>
            </a:r>
            <a:br>
              <a:rPr lang="sl-SI" dirty="0"/>
            </a:br>
            <a:r>
              <a:rPr lang="sl-SI" dirty="0" smtClean="0"/>
              <a:t>                    </a:t>
            </a:r>
            <a:r>
              <a:rPr lang="sl-SI" u="sng" dirty="0" smtClean="0">
                <a:hlinkClick r:id="rId4"/>
              </a:rPr>
              <a:t>https</a:t>
            </a:r>
            <a:r>
              <a:rPr lang="sl-SI" u="sng" dirty="0">
                <a:hlinkClick r:id="rId4"/>
              </a:rPr>
              <a:t>://www.youtube.com/watch?v=vWF1glZWQa8</a:t>
            </a:r>
            <a:r>
              <a:rPr lang="sl-SI" dirty="0"/>
              <a:t> </a:t>
            </a:r>
          </a:p>
          <a:p>
            <a:pPr fontAlgn="base"/>
            <a:endParaRPr lang="sl-SI" sz="3200" dirty="0"/>
          </a:p>
        </p:txBody>
      </p:sp>
      <p:pic>
        <p:nvPicPr>
          <p:cNvPr id="3074" name="Picture 2" descr="2001: Vesoljska odiseja (film) - Wikipedija, prosta enciklopedi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7529" y="109182"/>
            <a:ext cx="5188706" cy="65918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lovenska kinoteka: filmi ne zastarajo - Novice o filmu in filmskih zvezdah  - Slovenska kinoteka: filmi ne zastarajo - Si21 - prvi slovenski port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747" y="5036723"/>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6" name="Picture 2" descr="Slovenska kinoteka: filmi ne zastarajo - Novice o filmu in filmskih zvezdah  - Slovenska kinoteka: filmi ne zastarajo - Si21 - prvi slovenski port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0693" y="5851972"/>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7" name="Pravokotnik 6"/>
          <p:cNvSpPr/>
          <p:nvPr/>
        </p:nvSpPr>
        <p:spPr>
          <a:xfrm>
            <a:off x="202223" y="1397977"/>
            <a:ext cx="6506308" cy="2584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Ograda besedila 3"/>
          <p:cNvSpPr txBox="1">
            <a:spLocks/>
          </p:cNvSpPr>
          <p:nvPr/>
        </p:nvSpPr>
        <p:spPr>
          <a:xfrm>
            <a:off x="1311502" y="5799219"/>
            <a:ext cx="6073253" cy="875456"/>
          </a:xfrm>
          <a:prstGeom prst="rect">
            <a:avLst/>
          </a:prstGeom>
        </p:spPr>
        <p:txBody>
          <a:bodyPr vert="horz" lIns="0" tIns="45720" rIns="0" bIns="45720" rtlCol="0">
            <a:normAutofit/>
          </a:bodyPr>
          <a:lstStyle>
            <a:lvl1pPr marL="0" indent="0" algn="l" defTabSz="914400" rtl="0" eaLnBrk="1" latinLnBrk="0" hangingPunct="1">
              <a:lnSpc>
                <a:spcPct val="90000"/>
              </a:lnSpc>
              <a:spcBef>
                <a:spcPts val="1200"/>
              </a:spcBef>
              <a:buFont typeface="Wingdings" panose="05000000000000000000"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9pPr>
          </a:lstStyle>
          <a:p>
            <a:r>
              <a:rPr lang="sl-SI" dirty="0" smtClean="0"/>
              <a:t>V filmu je uporabljena tudi glasba Johanna Straussa: </a:t>
            </a:r>
            <a:br>
              <a:rPr lang="sl-SI" dirty="0" smtClean="0"/>
            </a:br>
            <a:r>
              <a:rPr lang="sl-SI" dirty="0" smtClean="0"/>
              <a:t>           </a:t>
            </a:r>
            <a:r>
              <a:rPr lang="sl-SI" b="1" dirty="0" smtClean="0"/>
              <a:t>Na lepi modri Donavi</a:t>
            </a:r>
            <a:br>
              <a:rPr lang="sl-SI" b="1" dirty="0" smtClean="0"/>
            </a:br>
            <a:r>
              <a:rPr lang="sl-SI" b="1" dirty="0" smtClean="0"/>
              <a:t>   </a:t>
            </a:r>
            <a:r>
              <a:rPr lang="sl-SI" u="sng" dirty="0" smtClean="0">
                <a:hlinkClick r:id="rId7"/>
              </a:rPr>
              <a:t>https://www.youtube.com/watch?v=0ZoSYsNADtY</a:t>
            </a:r>
            <a:endParaRPr lang="sl-SI" sz="3200" dirty="0"/>
          </a:p>
        </p:txBody>
      </p:sp>
    </p:spTree>
    <p:extLst>
      <p:ext uri="{BB962C8B-B14F-4D97-AF65-F5344CB8AC3E}">
        <p14:creationId xmlns:p14="http://schemas.microsoft.com/office/powerpoint/2010/main" val="254880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besedila 3"/>
          <p:cNvSpPr>
            <a:spLocks noGrp="1"/>
          </p:cNvSpPr>
          <p:nvPr>
            <p:ph type="body" sz="half" idx="2"/>
          </p:nvPr>
        </p:nvSpPr>
        <p:spPr>
          <a:xfrm>
            <a:off x="614149" y="139880"/>
            <a:ext cx="6419896" cy="6397398"/>
          </a:xfrm>
        </p:spPr>
        <p:txBody>
          <a:bodyPr>
            <a:normAutofit/>
          </a:bodyPr>
          <a:lstStyle/>
          <a:p>
            <a:r>
              <a:rPr lang="sl-SI" sz="3200" b="1" dirty="0"/>
              <a:t>9</a:t>
            </a:r>
            <a:r>
              <a:rPr lang="sl-SI" sz="3200" b="1" dirty="0" smtClean="0"/>
              <a:t>. film</a:t>
            </a:r>
            <a:r>
              <a:rPr lang="sl-SI" sz="3200" b="1" dirty="0"/>
              <a:t>: </a:t>
            </a:r>
            <a:r>
              <a:rPr lang="sl-SI" sz="3200" b="1" dirty="0" smtClean="0"/>
              <a:t>Mačji koncert </a:t>
            </a:r>
            <a:r>
              <a:rPr lang="sl-SI" b="1" dirty="0" smtClean="0"/>
              <a:t>(</a:t>
            </a:r>
            <a:r>
              <a:rPr lang="sl-SI" b="1" dirty="0" err="1" smtClean="0"/>
              <a:t>The</a:t>
            </a:r>
            <a:r>
              <a:rPr lang="sl-SI" b="1" dirty="0" smtClean="0"/>
              <a:t> </a:t>
            </a:r>
            <a:r>
              <a:rPr lang="sl-SI" b="1" dirty="0" err="1" smtClean="0"/>
              <a:t>Cat</a:t>
            </a:r>
            <a:r>
              <a:rPr lang="sl-SI" b="1" dirty="0" smtClean="0"/>
              <a:t> </a:t>
            </a:r>
            <a:r>
              <a:rPr lang="sl-SI" b="1" dirty="0" err="1" smtClean="0"/>
              <a:t>Concerto</a:t>
            </a:r>
            <a:r>
              <a:rPr lang="sl-SI" b="1" dirty="0" smtClean="0"/>
              <a:t>, </a:t>
            </a:r>
            <a:br>
              <a:rPr lang="sl-SI" b="1" dirty="0" smtClean="0"/>
            </a:br>
            <a:r>
              <a:rPr lang="sl-SI" sz="2400" b="1" dirty="0" smtClean="0"/>
              <a:t>režija </a:t>
            </a:r>
            <a:r>
              <a:rPr lang="sl-SI" sz="2400" dirty="0" smtClean="0"/>
              <a:t>William </a:t>
            </a:r>
            <a:r>
              <a:rPr lang="sl-SI" sz="2400" dirty="0" err="1" smtClean="0"/>
              <a:t>Hanna</a:t>
            </a:r>
            <a:r>
              <a:rPr lang="sl-SI" sz="2400" dirty="0" smtClean="0"/>
              <a:t> </a:t>
            </a:r>
            <a:r>
              <a:rPr lang="sl-SI" sz="2400" dirty="0"/>
              <a:t>in </a:t>
            </a:r>
            <a:r>
              <a:rPr lang="sl-SI" sz="2400" dirty="0" smtClean="0"/>
              <a:t>Joseph Barbara </a:t>
            </a:r>
            <a:r>
              <a:rPr lang="sl-SI" sz="2400" b="1" dirty="0"/>
              <a:t>(</a:t>
            </a:r>
            <a:r>
              <a:rPr lang="sl-SI" sz="2400" b="1" dirty="0" smtClean="0"/>
              <a:t>1947)</a:t>
            </a:r>
            <a:br>
              <a:rPr lang="sl-SI" sz="2400" b="1" dirty="0" smtClean="0"/>
            </a:br>
            <a:r>
              <a:rPr lang="sl-SI" sz="3500" dirty="0"/>
              <a:t> </a:t>
            </a:r>
            <a:r>
              <a:rPr lang="sl-SI" sz="3500" dirty="0" smtClean="0"/>
              <a:t/>
            </a:r>
            <a:br>
              <a:rPr lang="sl-SI" sz="3500" dirty="0" smtClean="0"/>
            </a:br>
            <a:r>
              <a:rPr lang="sl-SI" sz="2000" dirty="0" smtClean="0"/>
              <a:t>Risanka prikazuje večno tekmovalnost med mačkom Tomom in miškom </a:t>
            </a:r>
            <a:r>
              <a:rPr lang="sl-SI" sz="2000" dirty="0" err="1" smtClean="0"/>
              <a:t>Jerryem</a:t>
            </a:r>
            <a:r>
              <a:rPr lang="sl-SI" sz="2000" dirty="0" smtClean="0"/>
              <a:t>. Tom je pripravil klavirski koncert, a pri tem zmotil miška </a:t>
            </a:r>
            <a:r>
              <a:rPr lang="sl-SI" sz="2000" dirty="0" err="1" smtClean="0"/>
              <a:t>Jerrya</a:t>
            </a:r>
            <a:r>
              <a:rPr lang="sl-SI" sz="2000" dirty="0" smtClean="0"/>
              <a:t> pri njegovem počitku. V filmu je ob znani skladbi Franza Liszta prikazana odlična povezava in usklajenost glasbe </a:t>
            </a:r>
            <a:br>
              <a:rPr lang="sl-SI" sz="2000" dirty="0" smtClean="0"/>
            </a:br>
            <a:r>
              <a:rPr lang="sl-SI" sz="2000" dirty="0" smtClean="0"/>
              <a:t>in slike na filmu, čemur pravimo </a:t>
            </a:r>
            <a:r>
              <a:rPr lang="sl-SI" sz="2000" dirty="0" smtClean="0">
                <a:solidFill>
                  <a:srgbClr val="FF0000"/>
                </a:solidFill>
              </a:rPr>
              <a:t>sinhronizacija</a:t>
            </a:r>
            <a:r>
              <a:rPr lang="sl-SI" sz="2000" dirty="0" smtClean="0"/>
              <a:t>.</a:t>
            </a:r>
          </a:p>
          <a:p>
            <a:r>
              <a:rPr lang="sl-SI" sz="2800" dirty="0" smtClean="0"/>
              <a:t>Glasba: </a:t>
            </a:r>
            <a:r>
              <a:rPr lang="sl-SI" sz="2400" dirty="0" smtClean="0"/>
              <a:t>Franz </a:t>
            </a:r>
            <a:r>
              <a:rPr lang="sl-SI" sz="2400" dirty="0"/>
              <a:t>Liszt: </a:t>
            </a:r>
            <a:r>
              <a:rPr lang="sl-SI" sz="2400" b="1" dirty="0"/>
              <a:t>Madžarska </a:t>
            </a:r>
            <a:r>
              <a:rPr lang="sl-SI" sz="2400" b="1" dirty="0" smtClean="0"/>
              <a:t>rapsodija</a:t>
            </a:r>
            <a:br>
              <a:rPr lang="sl-SI" sz="2400" b="1" dirty="0" smtClean="0"/>
            </a:br>
            <a:endParaRPr lang="sl-SI" sz="3200" dirty="0"/>
          </a:p>
        </p:txBody>
      </p:sp>
      <p:pic>
        <p:nvPicPr>
          <p:cNvPr id="4100" name="Picture 4" descr="The Cat Concerto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3326" y="139880"/>
            <a:ext cx="4646704" cy="65774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lovenska kinoteka: filmi ne zastarajo - Novice o filmu in filmskih zvezdah  - Slovenska kinoteka: filmi ne zastarajo - Si21 - prvi slovenski por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946" y="3633380"/>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6" name="Picture 2" descr="Slovenska kinoteka: filmi ne zastarajo - Novice o filmu in filmskih zvezdah  - Slovenska kinoteka: filmi ne zastarajo - Si21 - prvi slovenski por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617" y="5936965"/>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7" name="Pravokotnik 6"/>
          <p:cNvSpPr/>
          <p:nvPr/>
        </p:nvSpPr>
        <p:spPr>
          <a:xfrm>
            <a:off x="308830" y="1406769"/>
            <a:ext cx="7007469" cy="18024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Ograda besedila 3"/>
          <p:cNvSpPr txBox="1">
            <a:spLocks/>
          </p:cNvSpPr>
          <p:nvPr/>
        </p:nvSpPr>
        <p:spPr>
          <a:xfrm>
            <a:off x="1626183" y="3691123"/>
            <a:ext cx="6419896" cy="521994"/>
          </a:xfrm>
          <a:prstGeom prst="rect">
            <a:avLst/>
          </a:prstGeom>
        </p:spPr>
        <p:txBody>
          <a:bodyPr vert="horz" lIns="0" tIns="45720" rIns="0" bIns="45720" rtlCol="0">
            <a:normAutofit/>
          </a:bodyPr>
          <a:lstStyle>
            <a:lvl1pPr marL="0" indent="0" algn="l" defTabSz="914400" rtl="0" eaLnBrk="1" latinLnBrk="0" hangingPunct="1">
              <a:lnSpc>
                <a:spcPct val="90000"/>
              </a:lnSpc>
              <a:spcBef>
                <a:spcPts val="1200"/>
              </a:spcBef>
              <a:buFont typeface="Wingdings" panose="05000000000000000000"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9pPr>
          </a:lstStyle>
          <a:p>
            <a:r>
              <a:rPr lang="sl-SI" u="sng" dirty="0" smtClean="0">
                <a:hlinkClick r:id="rId4"/>
              </a:rPr>
              <a:t>https://www.youtube.com/watch?v=QpEfHVFilRc</a:t>
            </a:r>
            <a:endParaRPr lang="sl-SI" sz="3200" dirty="0"/>
          </a:p>
        </p:txBody>
      </p:sp>
      <p:sp>
        <p:nvSpPr>
          <p:cNvPr id="10" name="Ograda besedila 3"/>
          <p:cNvSpPr txBox="1">
            <a:spLocks/>
          </p:cNvSpPr>
          <p:nvPr/>
        </p:nvSpPr>
        <p:spPr>
          <a:xfrm>
            <a:off x="602617" y="4285151"/>
            <a:ext cx="6419896" cy="1473811"/>
          </a:xfrm>
          <a:prstGeom prst="rect">
            <a:avLst/>
          </a:prstGeom>
        </p:spPr>
        <p:txBody>
          <a:bodyPr vert="horz" lIns="0" tIns="45720" rIns="0" bIns="45720" rtlCol="0">
            <a:normAutofit/>
          </a:bodyPr>
          <a:lstStyle>
            <a:lvl1pPr marL="0" indent="0" algn="l" defTabSz="914400" rtl="0" eaLnBrk="1" latinLnBrk="0" hangingPunct="1">
              <a:lnSpc>
                <a:spcPct val="90000"/>
              </a:lnSpc>
              <a:spcBef>
                <a:spcPts val="1200"/>
              </a:spcBef>
              <a:buFont typeface="Wingdings" panose="05000000000000000000"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9pPr>
          </a:lstStyle>
          <a:p>
            <a:r>
              <a:rPr lang="sl-SI" dirty="0" smtClean="0"/>
              <a:t>Ta risanka je s svojo močjo glasbe odločilno vplivala na danes znanega pianista Lang </a:t>
            </a:r>
            <a:r>
              <a:rPr lang="sl-SI" dirty="0" err="1" smtClean="0"/>
              <a:t>Lang</a:t>
            </a:r>
            <a:r>
              <a:rPr lang="sl-SI" dirty="0" smtClean="0"/>
              <a:t>, ki se je rodil v Kitajski. Pri dveh letih je gledal to znano risanko. Lang je dejal, da ga je prav ta prvi stik z zahodno klasično glasbo spodbudil k učenju klavirja. Danes je svetovno znan pianist. Oglej si ga na koncertu.   </a:t>
            </a:r>
            <a:endParaRPr lang="sl-SI" sz="3200" dirty="0"/>
          </a:p>
        </p:txBody>
      </p:sp>
      <p:sp>
        <p:nvSpPr>
          <p:cNvPr id="11" name="Ograda besedila 3"/>
          <p:cNvSpPr txBox="1">
            <a:spLocks/>
          </p:cNvSpPr>
          <p:nvPr/>
        </p:nvSpPr>
        <p:spPr>
          <a:xfrm>
            <a:off x="1626183" y="5959489"/>
            <a:ext cx="6419896" cy="529465"/>
          </a:xfrm>
          <a:prstGeom prst="rect">
            <a:avLst/>
          </a:prstGeom>
        </p:spPr>
        <p:txBody>
          <a:bodyPr vert="horz" lIns="0" tIns="45720" rIns="0" bIns="45720" rtlCol="0">
            <a:normAutofit/>
          </a:bodyPr>
          <a:lstStyle>
            <a:lvl1pPr marL="0" indent="0" algn="l" defTabSz="914400" rtl="0" eaLnBrk="1" latinLnBrk="0" hangingPunct="1">
              <a:lnSpc>
                <a:spcPct val="90000"/>
              </a:lnSpc>
              <a:spcBef>
                <a:spcPts val="1200"/>
              </a:spcBef>
              <a:buFont typeface="Wingdings" panose="05000000000000000000"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9pPr>
          </a:lstStyle>
          <a:p>
            <a:r>
              <a:rPr lang="sl-SI" u="sng" dirty="0" smtClean="0">
                <a:hlinkClick r:id="rId5"/>
              </a:rPr>
              <a:t>https://www.youtube.com/watch?v=6oGEN7oS2z4</a:t>
            </a:r>
            <a:endParaRPr lang="sl-SI" sz="3200" dirty="0"/>
          </a:p>
        </p:txBody>
      </p:sp>
      <p:sp>
        <p:nvSpPr>
          <p:cNvPr id="12" name="Pravokotnik 11"/>
          <p:cNvSpPr/>
          <p:nvPr/>
        </p:nvSpPr>
        <p:spPr>
          <a:xfrm>
            <a:off x="217597" y="4327413"/>
            <a:ext cx="7007469" cy="2400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47450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1" grpId="0"/>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1549667" y="0"/>
            <a:ext cx="9144000"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sl-SI" altLang="sl-SI" sz="16600" b="1" dirty="0" smtClean="0">
                <a:solidFill>
                  <a:srgbClr val="00FFFF"/>
                </a:solidFill>
              </a:rPr>
              <a:t>ODMOR</a:t>
            </a:r>
            <a:endParaRPr lang="sl-SI" altLang="sl-SI" sz="19900" b="1" dirty="0">
              <a:solidFill>
                <a:srgbClr val="00FF99"/>
              </a:solidFill>
              <a:latin typeface="Arial Black" pitchFamily="34" charset="0"/>
            </a:endParaRPr>
          </a:p>
        </p:txBody>
      </p:sp>
      <p:sp>
        <p:nvSpPr>
          <p:cNvPr id="7" name="Pravokotnik 12"/>
          <p:cNvSpPr>
            <a:spLocks noChangeArrowheads="1"/>
          </p:cNvSpPr>
          <p:nvPr/>
        </p:nvSpPr>
        <p:spPr bwMode="auto">
          <a:xfrm>
            <a:off x="2629167" y="2647947"/>
            <a:ext cx="6985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sl-SI" altLang="sl-SI" sz="4000" b="1" dirty="0">
                <a:latin typeface="Arial Narrow" pitchFamily="34" charset="0"/>
              </a:rPr>
              <a:t>Pred </a:t>
            </a:r>
            <a:r>
              <a:rPr lang="sl-SI" altLang="sl-SI" sz="4000" b="1" dirty="0" smtClean="0">
                <a:latin typeface="Arial Narrow" pitchFamily="34" charset="0"/>
              </a:rPr>
              <a:t>zaključkom današnjega kulturnega dne </a:t>
            </a:r>
            <a:r>
              <a:rPr lang="sl-SI" altLang="sl-SI" sz="4000" b="1" dirty="0">
                <a:latin typeface="Arial Narrow" pitchFamily="34" charset="0"/>
              </a:rPr>
              <a:t>se malo odpočij, pojdi na kratek sprehod, se razmigaj, poigraj in nato nadaljuj z delom, ki te čaka ob naslednjem kliku z miško.</a:t>
            </a:r>
          </a:p>
        </p:txBody>
      </p:sp>
    </p:spTree>
    <p:extLst>
      <p:ext uri="{BB962C8B-B14F-4D97-AF65-F5344CB8AC3E}">
        <p14:creationId xmlns:p14="http://schemas.microsoft.com/office/powerpoint/2010/main" val="107938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450376" y="-36262"/>
            <a:ext cx="11632442" cy="1292662"/>
          </a:xfrm>
          <a:prstGeom prst="rect">
            <a:avLst/>
          </a:prstGeom>
        </p:spPr>
        <p:txBody>
          <a:bodyPr wrap="square">
            <a:spAutoFit/>
          </a:bodyPr>
          <a:lstStyle/>
          <a:p>
            <a:pPr>
              <a:lnSpc>
                <a:spcPct val="150000"/>
              </a:lnSpc>
              <a:spcAft>
                <a:spcPts val="0"/>
              </a:spcAft>
            </a:pPr>
            <a:r>
              <a:rPr lang="sl-SI" sz="2400" b="1"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Ob koncu današnjega kulturnega si izberi </a:t>
            </a:r>
            <a:r>
              <a:rPr lang="sl-SI" sz="2400" b="1" dirty="0" smtClean="0">
                <a:latin typeface="Arial Black" panose="020B0A04020102020204" pitchFamily="34" charset="0"/>
                <a:ea typeface="Calibri" panose="020F0502020204030204" pitchFamily="34" charset="0"/>
                <a:cs typeface="Times New Roman" panose="02020603050405020304" pitchFamily="18" charset="0"/>
              </a:rPr>
              <a:t>ENO</a:t>
            </a:r>
            <a:r>
              <a:rPr lang="sl-SI" sz="2400" b="1"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 od nalog in svoje končno delo naloži na </a:t>
            </a:r>
            <a:r>
              <a:rPr lang="sl-SI" sz="2400" b="1" dirty="0" err="1"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padlet</a:t>
            </a:r>
            <a:r>
              <a:rPr lang="sl-SI" sz="2400"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 </a:t>
            </a:r>
            <a:r>
              <a:rPr lang="sl-SI" sz="2800" dirty="0">
                <a:latin typeface="Tahoma" panose="020B0604030504040204" pitchFamily="34" charset="0"/>
                <a:ea typeface="Calibri" panose="020F0502020204030204" pitchFamily="34" charset="0"/>
                <a:cs typeface="Times New Roman" panose="02020603050405020304" pitchFamily="18" charset="0"/>
                <a:hlinkClick r:id="rId2"/>
              </a:rPr>
              <a:t>https://</a:t>
            </a:r>
            <a:r>
              <a:rPr lang="sl-SI" sz="2800" dirty="0" smtClean="0">
                <a:latin typeface="Tahoma" panose="020B0604030504040204" pitchFamily="34" charset="0"/>
                <a:ea typeface="Calibri" panose="020F0502020204030204" pitchFamily="34" charset="0"/>
                <a:cs typeface="Times New Roman" panose="02020603050405020304" pitchFamily="18" charset="0"/>
                <a:hlinkClick r:id="rId2"/>
              </a:rPr>
              <a:t>padlet.com/vilkourek/kulturnidan</a:t>
            </a:r>
            <a:endParaRPr lang="sl-SI"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ravokotnik 3"/>
          <p:cNvSpPr/>
          <p:nvPr/>
        </p:nvSpPr>
        <p:spPr>
          <a:xfrm>
            <a:off x="373373" y="5746526"/>
            <a:ext cx="11368585" cy="584775"/>
          </a:xfrm>
          <a:prstGeom prst="rect">
            <a:avLst/>
          </a:prstGeom>
        </p:spPr>
        <p:txBody>
          <a:bodyPr wrap="square">
            <a:spAutoFit/>
          </a:bodyPr>
          <a:lstStyle/>
          <a:p>
            <a:r>
              <a:rPr lang="sl-SI" sz="3200" b="1" dirty="0" smtClean="0">
                <a:solidFill>
                  <a:srgbClr val="FF0000"/>
                </a:solidFill>
                <a:latin typeface="Arial Black" panose="020B0A04020102020204" pitchFamily="34" charset="0"/>
              </a:rPr>
              <a:t>S tem si uspešno zaključil/a današnji kulturni dan. </a:t>
            </a:r>
            <a:endParaRPr lang="sl-SI" sz="3200" dirty="0">
              <a:latin typeface="Arial Black" panose="020B0A04020102020204" pitchFamily="34" charset="0"/>
            </a:endParaRPr>
          </a:p>
        </p:txBody>
      </p:sp>
      <p:sp>
        <p:nvSpPr>
          <p:cNvPr id="5" name="Pravokotnik 4"/>
          <p:cNvSpPr/>
          <p:nvPr/>
        </p:nvSpPr>
        <p:spPr>
          <a:xfrm>
            <a:off x="373373" y="6331301"/>
            <a:ext cx="10943990" cy="461665"/>
          </a:xfrm>
          <a:prstGeom prst="rect">
            <a:avLst/>
          </a:prstGeom>
        </p:spPr>
        <p:txBody>
          <a:bodyPr wrap="square">
            <a:spAutoFit/>
          </a:bodyPr>
          <a:lstStyle/>
          <a:p>
            <a:r>
              <a:rPr lang="sl-SI" sz="2400" b="1" dirty="0" smtClean="0">
                <a:solidFill>
                  <a:srgbClr val="009900"/>
                </a:solidFill>
                <a:latin typeface="Arial Black" panose="020B0A04020102020204" pitchFamily="34" charset="0"/>
              </a:rPr>
              <a:t>Č e    ž e l i š    </a:t>
            </a:r>
            <a:r>
              <a:rPr lang="sl-SI" sz="2400" b="1" dirty="0" err="1" smtClean="0">
                <a:solidFill>
                  <a:srgbClr val="009900"/>
                </a:solidFill>
                <a:latin typeface="Arial Black" panose="020B0A04020102020204" pitchFamily="34" charset="0"/>
              </a:rPr>
              <a:t>š</a:t>
            </a:r>
            <a:r>
              <a:rPr lang="sl-SI" sz="2400" b="1" dirty="0" smtClean="0">
                <a:solidFill>
                  <a:srgbClr val="009900"/>
                </a:solidFill>
                <a:latin typeface="Arial Black" panose="020B0A04020102020204" pitchFamily="34" charset="0"/>
              </a:rPr>
              <a:t> e     k a j     v e č,     p a    k l i k n i     n a p r e j.</a:t>
            </a:r>
            <a:endParaRPr lang="sl-SI" sz="2400" dirty="0">
              <a:solidFill>
                <a:srgbClr val="009900"/>
              </a:solidFill>
              <a:latin typeface="Arial Black" panose="020B0A04020102020204" pitchFamily="34" charset="0"/>
            </a:endParaRPr>
          </a:p>
        </p:txBody>
      </p:sp>
      <p:sp>
        <p:nvSpPr>
          <p:cNvPr id="3" name="Pravokotnik 2"/>
          <p:cNvSpPr/>
          <p:nvPr/>
        </p:nvSpPr>
        <p:spPr>
          <a:xfrm>
            <a:off x="170598" y="1367439"/>
            <a:ext cx="3432412" cy="4446282"/>
          </a:xfrm>
          <a:prstGeom prst="rect">
            <a:avLst/>
          </a:prstGeom>
          <a:solidFill>
            <a:schemeClr val="bg2">
              <a:lumMod val="50000"/>
            </a:schemeClr>
          </a:solidFill>
        </p:spPr>
        <p:txBody>
          <a:bodyPr wrap="square">
            <a:spAutoFit/>
          </a:bodyPr>
          <a:lstStyle/>
          <a:p>
            <a:pPr>
              <a:lnSpc>
                <a:spcPct val="150000"/>
              </a:lnSpc>
              <a:spcAft>
                <a:spcPts val="0"/>
              </a:spcAft>
            </a:pPr>
            <a:r>
              <a:rPr lang="sl-SI" sz="2000" b="1" dirty="0" smtClean="0">
                <a:latin typeface="Arial Narrow" panose="020B0606020202030204" pitchFamily="34" charset="0"/>
                <a:ea typeface="Calibri" panose="020F0502020204030204" pitchFamily="34" charset="0"/>
                <a:cs typeface="Times New Roman" panose="02020603050405020304" pitchFamily="18" charset="0"/>
              </a:rPr>
              <a:t>1. naloga: </a:t>
            </a:r>
            <a:r>
              <a:rPr lang="sl-SI" sz="2000" b="1" u="sng" dirty="0" smtClean="0">
                <a:latin typeface="Arial Narrow" panose="020B0606020202030204" pitchFamily="34" charset="0"/>
                <a:ea typeface="Calibri" panose="020F0502020204030204" pitchFamily="34" charset="0"/>
                <a:cs typeface="Times New Roman" panose="02020603050405020304" pitchFamily="18" charset="0"/>
              </a:rPr>
              <a:t>FILMSKI KRITIK</a:t>
            </a:r>
          </a:p>
          <a:p>
            <a:pPr>
              <a:lnSpc>
                <a:spcPct val="150000"/>
              </a:lnSpc>
              <a:spcAft>
                <a:spcPts val="0"/>
              </a:spcAft>
            </a:pPr>
            <a:r>
              <a:rPr lang="sl-SI" sz="2000" b="1" dirty="0" smtClean="0">
                <a:latin typeface="Arial Narrow" panose="020B0606020202030204" pitchFamily="34" charset="0"/>
                <a:ea typeface="Calibri" panose="020F0502020204030204" pitchFamily="34" charset="0"/>
                <a:cs typeface="Times New Roman" panose="02020603050405020304" pitchFamily="18" charset="0"/>
              </a:rPr>
              <a:t> </a:t>
            </a:r>
            <a:r>
              <a:rPr lang="sl-SI" sz="2000" b="1" dirty="0">
                <a:latin typeface="Arial Narrow" panose="020B0606020202030204" pitchFamily="34" charset="0"/>
                <a:ea typeface="Calibri" panose="020F0502020204030204" pitchFamily="34" charset="0"/>
                <a:cs typeface="Times New Roman" panose="02020603050405020304" pitchFamily="18" charset="0"/>
              </a:rPr>
              <a:t> </a:t>
            </a:r>
            <a:r>
              <a:rPr lang="sl-SI" sz="2000" b="1" u="sng"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Odgovori na vprašanja</a:t>
            </a:r>
            <a:r>
              <a:rPr lang="sl-SI" b="1" u="sng" dirty="0" smtClean="0">
                <a:solidFill>
                  <a:srgbClr val="FF0000"/>
                </a:solidFill>
                <a:latin typeface="Arial Narrow" panose="020B0606020202030204" pitchFamily="34" charset="0"/>
                <a:ea typeface="Calibri" panose="020F0502020204030204" pitchFamily="34" charset="0"/>
              </a:rPr>
              <a:t> </a:t>
            </a:r>
            <a:r>
              <a:rPr lang="sl-SI" b="1" dirty="0" smtClean="0">
                <a:latin typeface="Arial Narrow" panose="020B0606020202030204" pitchFamily="34" charset="0"/>
                <a:ea typeface="Calibri" panose="020F0502020204030204" pitchFamily="34" charset="0"/>
              </a:rPr>
              <a:t/>
            </a:r>
            <a:br>
              <a:rPr lang="sl-SI" b="1" dirty="0" smtClean="0">
                <a:latin typeface="Arial Narrow" panose="020B0606020202030204" pitchFamily="34" charset="0"/>
                <a:ea typeface="Calibri" panose="020F0502020204030204" pitchFamily="34" charset="0"/>
              </a:rPr>
            </a:br>
            <a:r>
              <a:rPr lang="sl-SI" b="1" dirty="0" smtClean="0">
                <a:latin typeface="Arial Narrow" panose="020B0606020202030204" pitchFamily="34" charset="0"/>
                <a:ea typeface="Calibri" panose="020F0502020204030204" pitchFamily="34" charset="0"/>
              </a:rPr>
              <a:t>(</a:t>
            </a:r>
            <a:r>
              <a:rPr lang="sl-SI" b="1" dirty="0">
                <a:latin typeface="Arial Narrow" panose="020B0606020202030204" pitchFamily="34" charset="0"/>
                <a:ea typeface="Calibri" panose="020F0502020204030204" pitchFamily="34" charset="0"/>
              </a:rPr>
              <a:t>Moč glasbe v filmu</a:t>
            </a:r>
            <a:r>
              <a:rPr lang="sl-SI" b="1" dirty="0" smtClean="0">
                <a:latin typeface="Arial Narrow" panose="020B0606020202030204" pitchFamily="34" charset="0"/>
                <a:ea typeface="Calibri" panose="020F0502020204030204" pitchFamily="34" charset="0"/>
              </a:rPr>
              <a:t>)</a:t>
            </a:r>
            <a:br>
              <a:rPr lang="sl-SI" b="1" dirty="0" smtClean="0">
                <a:latin typeface="Arial Narrow" panose="020B0606020202030204" pitchFamily="34" charset="0"/>
                <a:ea typeface="Calibri" panose="020F0502020204030204" pitchFamily="34" charset="0"/>
              </a:rPr>
            </a:br>
            <a:r>
              <a:rPr lang="sl-SI" b="1" dirty="0" smtClean="0">
                <a:solidFill>
                  <a:srgbClr val="FF0000"/>
                </a:solidFill>
                <a:latin typeface="Arial" panose="020B0604020202020204" pitchFamily="34" charset="0"/>
                <a:cs typeface="Arial" panose="020B0604020202020204" pitchFamily="34" charset="0"/>
              </a:rPr>
              <a:t>Odgovori morajo biti obširni in napisani na eni strani.</a:t>
            </a:r>
            <a:br>
              <a:rPr lang="sl-SI" b="1" dirty="0" smtClean="0">
                <a:solidFill>
                  <a:srgbClr val="FF0000"/>
                </a:solidFill>
                <a:latin typeface="Arial" panose="020B0604020202020204" pitchFamily="34" charset="0"/>
                <a:cs typeface="Arial" panose="020B0604020202020204" pitchFamily="34" charset="0"/>
              </a:rPr>
            </a:br>
            <a:r>
              <a:rPr lang="sl-SI" sz="800" b="1" dirty="0" smtClean="0">
                <a:solidFill>
                  <a:srgbClr val="FFFF00"/>
                </a:solidFill>
                <a:latin typeface="Arial" panose="020B0604020202020204" pitchFamily="34" charset="0"/>
                <a:cs typeface="Arial" panose="020B0604020202020204" pitchFamily="34" charset="0"/>
              </a:rPr>
              <a:t>.</a:t>
            </a:r>
            <a:endParaRPr lang="sl-SI" sz="1050" dirty="0">
              <a:solidFill>
                <a:srgbClr val="FFFF00"/>
              </a:solidFill>
              <a:latin typeface="Arial" panose="020B0604020202020204" pitchFamily="34" charset="0"/>
              <a:cs typeface="Arial" panose="020B0604020202020204" pitchFamily="34" charset="0"/>
            </a:endParaRPr>
          </a:p>
          <a:p>
            <a:pPr marL="342900" lvl="0" indent="-342900">
              <a:lnSpc>
                <a:spcPct val="150000"/>
              </a:lnSpc>
              <a:spcAft>
                <a:spcPts val="800"/>
              </a:spcAft>
              <a:buFont typeface="+mj-lt"/>
              <a:buAutoNum type="arabicPeriod"/>
            </a:pPr>
            <a:r>
              <a:rPr lang="sl-SI" dirty="0" smtClean="0">
                <a:latin typeface="Arial Narrow" panose="020B0606020202030204" pitchFamily="34" charset="0"/>
                <a:ea typeface="Calibri" panose="020F0502020204030204" pitchFamily="34" charset="0"/>
                <a:cs typeface="Times New Roman" panose="02020603050405020304" pitchFamily="18" charset="0"/>
              </a:rPr>
              <a:t>Kakšna </a:t>
            </a:r>
            <a:r>
              <a:rPr lang="sl-SI" dirty="0">
                <a:latin typeface="Arial Narrow" panose="020B0606020202030204" pitchFamily="34" charset="0"/>
                <a:ea typeface="Calibri" panose="020F0502020204030204" pitchFamily="34" charset="0"/>
                <a:cs typeface="Times New Roman" panose="02020603050405020304" pitchFamily="18" charset="0"/>
              </a:rPr>
              <a:t>je vloga glasbe v filmu? </a:t>
            </a:r>
          </a:p>
          <a:p>
            <a:pPr marL="342900" lvl="0" indent="-342900">
              <a:lnSpc>
                <a:spcPct val="150000"/>
              </a:lnSpc>
              <a:spcAft>
                <a:spcPts val="800"/>
              </a:spcAft>
              <a:buFont typeface="+mj-lt"/>
              <a:buAutoNum type="arabicPeriod"/>
            </a:pPr>
            <a:r>
              <a:rPr lang="sl-SI" dirty="0" smtClean="0">
                <a:latin typeface="Arial Narrow" panose="020B0606020202030204" pitchFamily="34" charset="0"/>
                <a:ea typeface="Calibri" panose="020F0502020204030204" pitchFamily="34" charset="0"/>
                <a:cs typeface="Times New Roman" panose="02020603050405020304" pitchFamily="18" charset="0"/>
              </a:rPr>
              <a:t>Opiši tri filmske poklice?</a:t>
            </a:r>
            <a:endParaRPr lang="sl-SI"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pPr>
            <a:r>
              <a:rPr lang="sl-SI" dirty="0">
                <a:latin typeface="Arial Narrow" panose="020B0606020202030204" pitchFamily="34" charset="0"/>
                <a:ea typeface="Calibri" panose="020F0502020204030204" pitchFamily="34" charset="0"/>
                <a:cs typeface="Times New Roman" panose="02020603050405020304" pitchFamily="18" charset="0"/>
              </a:rPr>
              <a:t>Kateri od devetih odlomkov ti je bil najbolj </a:t>
            </a:r>
            <a:r>
              <a:rPr lang="sl-SI" dirty="0" smtClean="0">
                <a:latin typeface="Arial Narrow" panose="020B0606020202030204" pitchFamily="34" charset="0"/>
                <a:ea typeface="Calibri" panose="020F0502020204030204" pitchFamily="34" charset="0"/>
                <a:cs typeface="Times New Roman" panose="02020603050405020304" pitchFamily="18" charset="0"/>
              </a:rPr>
              <a:t>všeč? </a:t>
            </a:r>
            <a:r>
              <a:rPr lang="sl-SI" dirty="0">
                <a:latin typeface="Arial Narrow" panose="020B0606020202030204" pitchFamily="34" charset="0"/>
                <a:ea typeface="Calibri" panose="020F0502020204030204" pitchFamily="34" charset="0"/>
                <a:cs typeface="Times New Roman" panose="02020603050405020304" pitchFamily="18" charset="0"/>
              </a:rPr>
              <a:t>Zakaj? </a:t>
            </a:r>
          </a:p>
        </p:txBody>
      </p:sp>
      <p:sp>
        <p:nvSpPr>
          <p:cNvPr id="6" name="Pravokotnik 5"/>
          <p:cNvSpPr/>
          <p:nvPr/>
        </p:nvSpPr>
        <p:spPr>
          <a:xfrm>
            <a:off x="3805785" y="1367438"/>
            <a:ext cx="3672935" cy="4442242"/>
          </a:xfrm>
          <a:prstGeom prst="rect">
            <a:avLst/>
          </a:prstGeom>
          <a:solidFill>
            <a:srgbClr val="00FF00"/>
          </a:solidFill>
        </p:spPr>
        <p:txBody>
          <a:bodyPr wrap="square">
            <a:spAutoFit/>
          </a:bodyPr>
          <a:lstStyle/>
          <a:p>
            <a:pPr>
              <a:lnSpc>
                <a:spcPct val="150000"/>
              </a:lnSpc>
              <a:spcAft>
                <a:spcPts val="0"/>
              </a:spcAft>
            </a:pPr>
            <a:r>
              <a:rPr lang="sl-SI" sz="2000" b="1" dirty="0">
                <a:latin typeface="Arial Narrow" panose="020B0606020202030204" pitchFamily="34" charset="0"/>
                <a:ea typeface="Calibri" panose="020F0502020204030204" pitchFamily="34" charset="0"/>
                <a:cs typeface="Times New Roman" panose="02020603050405020304" pitchFamily="18" charset="0"/>
              </a:rPr>
              <a:t>2</a:t>
            </a:r>
            <a:r>
              <a:rPr lang="sl-SI" sz="2000" b="1" dirty="0" smtClean="0">
                <a:latin typeface="Arial Narrow" panose="020B0606020202030204" pitchFamily="34" charset="0"/>
                <a:ea typeface="Calibri" panose="020F0502020204030204" pitchFamily="34" charset="0"/>
                <a:cs typeface="Times New Roman" panose="02020603050405020304" pitchFamily="18" charset="0"/>
              </a:rPr>
              <a:t>. naloga: </a:t>
            </a:r>
            <a:r>
              <a:rPr lang="sl-SI" sz="2000" b="1" u="sng" dirty="0" smtClean="0">
                <a:latin typeface="Arial Narrow" panose="020B0606020202030204" pitchFamily="34" charset="0"/>
                <a:ea typeface="Calibri" panose="020F0502020204030204" pitchFamily="34" charset="0"/>
                <a:cs typeface="Times New Roman" panose="02020603050405020304" pitchFamily="18" charset="0"/>
              </a:rPr>
              <a:t>SCENARIST/REŽISER</a:t>
            </a:r>
            <a:r>
              <a:rPr lang="sl-SI" sz="2000" b="1" dirty="0" smtClean="0">
                <a:latin typeface="Arial Narrow" panose="020B0606020202030204" pitchFamily="34" charset="0"/>
                <a:ea typeface="Calibri" panose="020F0502020204030204" pitchFamily="34" charset="0"/>
                <a:cs typeface="Times New Roman" panose="02020603050405020304" pitchFamily="18" charset="0"/>
              </a:rPr>
              <a:t/>
            </a:r>
            <a:br>
              <a:rPr lang="sl-SI" sz="2000" b="1" dirty="0" smtClean="0">
                <a:latin typeface="Arial Narrow" panose="020B0606020202030204" pitchFamily="34" charset="0"/>
                <a:ea typeface="Calibri" panose="020F0502020204030204" pitchFamily="34" charset="0"/>
                <a:cs typeface="Times New Roman" panose="02020603050405020304" pitchFamily="18" charset="0"/>
              </a:rPr>
            </a:br>
            <a:r>
              <a:rPr lang="sl-SI" sz="2000" b="1" dirty="0">
                <a:latin typeface="Arial Narrow" panose="020B0606020202030204" pitchFamily="34" charset="0"/>
                <a:ea typeface="Calibri" panose="020F0502020204030204" pitchFamily="34" charset="0"/>
                <a:cs typeface="Times New Roman" panose="02020603050405020304" pitchFamily="18" charset="0"/>
              </a:rPr>
              <a:t> </a:t>
            </a:r>
            <a:r>
              <a:rPr lang="sl-SI" b="1" u="sng" dirty="0" smtClean="0">
                <a:solidFill>
                  <a:srgbClr val="FF0000"/>
                </a:solidFill>
                <a:latin typeface="Arial Narrow" panose="020B0606020202030204" pitchFamily="34" charset="0"/>
                <a:ea typeface="Calibri" panose="020F0502020204030204" pitchFamily="34" charset="0"/>
              </a:rPr>
              <a:t>Zapis scenarija in izbor igralcev</a:t>
            </a:r>
            <a:r>
              <a:rPr lang="sl-SI" b="1" dirty="0" smtClean="0">
                <a:latin typeface="Arial Narrow" panose="020B0606020202030204" pitchFamily="34" charset="0"/>
                <a:ea typeface="Calibri" panose="020F0502020204030204" pitchFamily="34" charset="0"/>
              </a:rPr>
              <a:t/>
            </a:r>
            <a:br>
              <a:rPr lang="sl-SI" b="1" dirty="0" smtClean="0">
                <a:latin typeface="Arial Narrow" panose="020B0606020202030204" pitchFamily="34" charset="0"/>
                <a:ea typeface="Calibri" panose="020F0502020204030204" pitchFamily="34" charset="0"/>
              </a:rPr>
            </a:br>
            <a:r>
              <a:rPr lang="sl-SI" b="1" dirty="0" smtClean="0">
                <a:latin typeface="Arial Narrow" panose="020B0606020202030204" pitchFamily="34" charset="0"/>
                <a:ea typeface="Calibri" panose="020F0502020204030204" pitchFamily="34" charset="0"/>
              </a:rPr>
              <a:t>(</a:t>
            </a:r>
            <a:r>
              <a:rPr lang="sl-SI" b="1" dirty="0">
                <a:latin typeface="Arial Narrow" panose="020B0606020202030204" pitchFamily="34" charset="0"/>
                <a:ea typeface="Calibri" panose="020F0502020204030204" pitchFamily="34" charset="0"/>
              </a:rPr>
              <a:t>Moč glasbe v filmu</a:t>
            </a:r>
            <a:r>
              <a:rPr lang="sl-SI" b="1" dirty="0" smtClean="0">
                <a:latin typeface="Arial Narrow" panose="020B0606020202030204" pitchFamily="34" charset="0"/>
                <a:ea typeface="Calibri" panose="020F0502020204030204" pitchFamily="34" charset="0"/>
              </a:rPr>
              <a:t>)</a:t>
            </a:r>
            <a:br>
              <a:rPr lang="sl-SI" b="1" dirty="0" smtClean="0">
                <a:latin typeface="Arial Narrow" panose="020B0606020202030204" pitchFamily="34" charset="0"/>
                <a:ea typeface="Calibri" panose="020F0502020204030204" pitchFamily="34" charset="0"/>
              </a:rPr>
            </a:br>
            <a:endParaRPr lang="sl-SI" dirty="0">
              <a:latin typeface="Arial Narrow" panose="020B0606020202030204" pitchFamily="34" charset="0"/>
            </a:endParaRPr>
          </a:p>
          <a:p>
            <a:pPr marL="342900" lvl="0" indent="-342900">
              <a:lnSpc>
                <a:spcPct val="150000"/>
              </a:lnSpc>
              <a:spcAft>
                <a:spcPts val="800"/>
              </a:spcAft>
              <a:buFont typeface="+mj-lt"/>
              <a:buAutoNum type="arabicPeriod"/>
            </a:pPr>
            <a:r>
              <a:rPr lang="sl-SI" dirty="0">
                <a:latin typeface="Arial Narrow" panose="020B0606020202030204" pitchFamily="34" charset="0"/>
                <a:ea typeface="Calibri" panose="020F0502020204030204" pitchFamily="34" charset="0"/>
                <a:cs typeface="Times New Roman" panose="02020603050405020304" pitchFamily="18" charset="0"/>
              </a:rPr>
              <a:t>Izberi si eno znano skladbo in ob njej zapiši scenarij (zgodbo), ki se bo prilegala glasbi.</a:t>
            </a:r>
            <a:endParaRPr lang="sl-SI" sz="1400"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pPr>
            <a:r>
              <a:rPr lang="sl-SI" dirty="0">
                <a:latin typeface="Arial Narrow" panose="020B0606020202030204" pitchFamily="34" charset="0"/>
                <a:ea typeface="Calibri" panose="020F0502020204030204" pitchFamily="34" charset="0"/>
                <a:cs typeface="Times New Roman" panose="02020603050405020304" pitchFamily="18" charset="0"/>
              </a:rPr>
              <a:t>Kot pravi režiser </a:t>
            </a:r>
            <a:r>
              <a:rPr lang="sl-SI" dirty="0" smtClean="0">
                <a:latin typeface="Arial Narrow" panose="020B0606020202030204" pitchFamily="34" charset="0"/>
                <a:ea typeface="Calibri" panose="020F0502020204030204" pitchFamily="34" charset="0"/>
                <a:cs typeface="Times New Roman" panose="02020603050405020304" pitchFamily="18" charset="0"/>
              </a:rPr>
              <a:t>izberi 5 </a:t>
            </a:r>
            <a:r>
              <a:rPr lang="sl-SI" dirty="0">
                <a:latin typeface="Arial Narrow" panose="020B0606020202030204" pitchFamily="34" charset="0"/>
                <a:ea typeface="Calibri" panose="020F0502020204030204" pitchFamily="34" charset="0"/>
                <a:cs typeface="Times New Roman" panose="02020603050405020304" pitchFamily="18" charset="0"/>
              </a:rPr>
              <a:t>svetovno </a:t>
            </a:r>
            <a:r>
              <a:rPr lang="sl-SI" dirty="0" smtClean="0">
                <a:latin typeface="Arial Narrow" panose="020B0606020202030204" pitchFamily="34" charset="0"/>
                <a:ea typeface="Calibri" panose="020F0502020204030204" pitchFamily="34" charset="0"/>
                <a:cs typeface="Times New Roman" panose="02020603050405020304" pitchFamily="18" charset="0"/>
              </a:rPr>
              <a:t>znanih </a:t>
            </a:r>
            <a:r>
              <a:rPr lang="sl-SI" dirty="0">
                <a:latin typeface="Arial Narrow" panose="020B0606020202030204" pitchFamily="34" charset="0"/>
                <a:ea typeface="Calibri" panose="020F0502020204030204" pitchFamily="34" charset="0"/>
                <a:cs typeface="Times New Roman" panose="02020603050405020304" pitchFamily="18" charset="0"/>
              </a:rPr>
              <a:t>igralce, ki bi lahko to zgodbo čim boj prepričljivo zaigrali.</a:t>
            </a:r>
            <a:endParaRPr lang="sl-SI" sz="14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7" name="Pravokotnik 6"/>
          <p:cNvSpPr/>
          <p:nvPr/>
        </p:nvSpPr>
        <p:spPr>
          <a:xfrm>
            <a:off x="7594334" y="685200"/>
            <a:ext cx="4387516" cy="5124480"/>
          </a:xfrm>
          <a:prstGeom prst="rect">
            <a:avLst/>
          </a:prstGeom>
          <a:solidFill>
            <a:srgbClr val="00CCFF"/>
          </a:solidFill>
        </p:spPr>
        <p:txBody>
          <a:bodyPr wrap="square">
            <a:spAutoFit/>
          </a:bodyPr>
          <a:lstStyle/>
          <a:p>
            <a:pPr>
              <a:lnSpc>
                <a:spcPct val="150000"/>
              </a:lnSpc>
              <a:spcAft>
                <a:spcPts val="0"/>
              </a:spcAft>
            </a:pPr>
            <a:r>
              <a:rPr lang="sl-SI" sz="2000" b="1" dirty="0">
                <a:latin typeface="Arial Narrow" panose="020B0606020202030204" pitchFamily="34" charset="0"/>
                <a:ea typeface="Calibri" panose="020F0502020204030204" pitchFamily="34" charset="0"/>
                <a:cs typeface="Times New Roman" panose="02020603050405020304" pitchFamily="18" charset="0"/>
              </a:rPr>
              <a:t>3</a:t>
            </a:r>
            <a:r>
              <a:rPr lang="sl-SI" sz="2000" b="1" dirty="0" smtClean="0">
                <a:latin typeface="Arial Narrow" panose="020B0606020202030204" pitchFamily="34" charset="0"/>
                <a:ea typeface="Calibri" panose="020F0502020204030204" pitchFamily="34" charset="0"/>
                <a:cs typeface="Times New Roman" panose="02020603050405020304" pitchFamily="18" charset="0"/>
              </a:rPr>
              <a:t>. naloga: </a:t>
            </a:r>
            <a:r>
              <a:rPr lang="sl-SI" sz="2000" b="1" u="sng" dirty="0" smtClean="0">
                <a:latin typeface="Arial Narrow" panose="020B0606020202030204" pitchFamily="34" charset="0"/>
                <a:ea typeface="Calibri" panose="020F0502020204030204" pitchFamily="34" charset="0"/>
                <a:cs typeface="Times New Roman" panose="02020603050405020304" pitchFamily="18" charset="0"/>
              </a:rPr>
              <a:t>SNEMALEC IN PRODUKCIJA</a:t>
            </a:r>
            <a:r>
              <a:rPr lang="sl-SI" sz="2000" b="1" dirty="0" smtClean="0">
                <a:latin typeface="Arial Narrow" panose="020B0606020202030204" pitchFamily="34" charset="0"/>
                <a:ea typeface="Calibri" panose="020F0502020204030204" pitchFamily="34" charset="0"/>
                <a:cs typeface="Times New Roman" panose="02020603050405020304" pitchFamily="18" charset="0"/>
              </a:rPr>
              <a:t/>
            </a:r>
            <a:br>
              <a:rPr lang="sl-SI" sz="2000" b="1" dirty="0" smtClean="0">
                <a:latin typeface="Arial Narrow" panose="020B0606020202030204" pitchFamily="34" charset="0"/>
                <a:ea typeface="Calibri" panose="020F0502020204030204" pitchFamily="34" charset="0"/>
                <a:cs typeface="Times New Roman" panose="02020603050405020304" pitchFamily="18" charset="0"/>
              </a:rPr>
            </a:br>
            <a:r>
              <a:rPr lang="sl-SI" sz="2000" b="1" dirty="0">
                <a:latin typeface="Arial Narrow" panose="020B0606020202030204" pitchFamily="34" charset="0"/>
                <a:ea typeface="Calibri" panose="020F0502020204030204" pitchFamily="34" charset="0"/>
                <a:cs typeface="Times New Roman" panose="02020603050405020304" pitchFamily="18" charset="0"/>
              </a:rPr>
              <a:t> </a:t>
            </a:r>
            <a:r>
              <a:rPr lang="sl-SI" b="1" u="sng" dirty="0" smtClean="0">
                <a:solidFill>
                  <a:srgbClr val="FF0000"/>
                </a:solidFill>
                <a:latin typeface="Arial Narrow" panose="020B0606020202030204" pitchFamily="34" charset="0"/>
                <a:ea typeface="Calibri" panose="020F0502020204030204" pitchFamily="34" charset="0"/>
              </a:rPr>
              <a:t>Snemanje filma s telefonom</a:t>
            </a:r>
            <a:r>
              <a:rPr lang="sl-SI" b="1" dirty="0" smtClean="0">
                <a:latin typeface="Arial Narrow" panose="020B0606020202030204" pitchFamily="34" charset="0"/>
                <a:ea typeface="Calibri" panose="020F0502020204030204" pitchFamily="34" charset="0"/>
              </a:rPr>
              <a:t/>
            </a:r>
            <a:br>
              <a:rPr lang="sl-SI" b="1" dirty="0" smtClean="0">
                <a:latin typeface="Arial Narrow" panose="020B0606020202030204" pitchFamily="34" charset="0"/>
                <a:ea typeface="Calibri" panose="020F0502020204030204" pitchFamily="34" charset="0"/>
              </a:rPr>
            </a:br>
            <a:r>
              <a:rPr lang="sl-SI" b="1" dirty="0" smtClean="0">
                <a:latin typeface="Arial Narrow" panose="020B0606020202030204" pitchFamily="34" charset="0"/>
                <a:ea typeface="Calibri" panose="020F0502020204030204" pitchFamily="34" charset="0"/>
              </a:rPr>
              <a:t>(</a:t>
            </a:r>
            <a:r>
              <a:rPr lang="sl-SI" b="1" dirty="0">
                <a:latin typeface="Arial Narrow" panose="020B0606020202030204" pitchFamily="34" charset="0"/>
                <a:ea typeface="Calibri" panose="020F0502020204030204" pitchFamily="34" charset="0"/>
              </a:rPr>
              <a:t>Moč glasbe v filmu)</a:t>
            </a:r>
            <a:endParaRPr lang="sl-SI" dirty="0">
              <a:latin typeface="Arial Narrow" panose="020B0606020202030204" pitchFamily="34" charset="0"/>
            </a:endParaRPr>
          </a:p>
          <a:p>
            <a:pPr lvl="0">
              <a:lnSpc>
                <a:spcPct val="150000"/>
              </a:lnSpc>
              <a:spcAft>
                <a:spcPts val="800"/>
              </a:spcAft>
            </a:pPr>
            <a:r>
              <a:rPr lang="sl-SI" dirty="0">
                <a:latin typeface="Arial Narrow" panose="020B0606020202030204" pitchFamily="34" charset="0"/>
                <a:ea typeface="Calibri" panose="020F0502020204030204" pitchFamily="34" charset="0"/>
                <a:cs typeface="Times New Roman" panose="02020603050405020304" pitchFamily="18" charset="0"/>
              </a:rPr>
              <a:t>Posnemi s telefonom kratek film ob znani glasbi</a:t>
            </a:r>
            <a:r>
              <a:rPr lang="sl-SI" dirty="0" smtClean="0">
                <a:latin typeface="Arial Narrow" panose="020B0606020202030204" pitchFamily="34" charset="0"/>
                <a:ea typeface="Calibri" panose="020F0502020204030204" pitchFamily="34" charset="0"/>
                <a:cs typeface="Times New Roman" panose="02020603050405020304" pitchFamily="18" charset="0"/>
              </a:rPr>
              <a:t>. Če </a:t>
            </a:r>
            <a:r>
              <a:rPr lang="sl-SI" dirty="0">
                <a:latin typeface="Arial Narrow" panose="020B0606020202030204" pitchFamily="34" charset="0"/>
                <a:ea typeface="Calibri" panose="020F0502020204030204" pitchFamily="34" charset="0"/>
                <a:cs typeface="Times New Roman" panose="02020603050405020304" pitchFamily="18" charset="0"/>
              </a:rPr>
              <a:t>ne veš katero glasbo bi izbral ti ponujam tri predloge</a:t>
            </a:r>
            <a:r>
              <a:rPr lang="sl-SI" dirty="0" smtClean="0">
                <a:latin typeface="Arial Narrow" panose="020B0606020202030204" pitchFamily="34" charset="0"/>
                <a:ea typeface="Calibri" panose="020F0502020204030204" pitchFamily="34" charset="0"/>
                <a:cs typeface="Times New Roman" panose="02020603050405020304" pitchFamily="18" charset="0"/>
              </a:rPr>
              <a:t>:   </a:t>
            </a:r>
            <a:br>
              <a:rPr lang="sl-SI" dirty="0" smtClean="0">
                <a:latin typeface="Arial Narrow" panose="020B0606020202030204" pitchFamily="34" charset="0"/>
                <a:ea typeface="Calibri" panose="020F0502020204030204" pitchFamily="34" charset="0"/>
                <a:cs typeface="Times New Roman" panose="02020603050405020304" pitchFamily="18" charset="0"/>
              </a:rPr>
            </a:br>
            <a:r>
              <a:rPr lang="sl-SI" dirty="0" smtClean="0">
                <a:latin typeface="Arial Narrow" panose="020B0606020202030204" pitchFamily="34" charset="0"/>
                <a:ea typeface="Calibri" panose="020F0502020204030204" pitchFamily="34" charset="0"/>
                <a:cs typeface="Times New Roman" panose="02020603050405020304" pitchFamily="18" charset="0"/>
              </a:rPr>
              <a:t>a</a:t>
            </a:r>
            <a:r>
              <a:rPr lang="sl-SI" dirty="0">
                <a:latin typeface="Arial Narrow" panose="020B0606020202030204" pitchFamily="34" charset="0"/>
                <a:ea typeface="Calibri" panose="020F0502020204030204" pitchFamily="34" charset="0"/>
                <a:cs typeface="Times New Roman" panose="02020603050405020304" pitchFamily="18" charset="0"/>
              </a:rPr>
              <a:t>) Sergej Prokofjev: Simfonija številka 1 v D duru </a:t>
            </a:r>
            <a:r>
              <a:rPr lang="sl-SI" dirty="0" smtClean="0">
                <a:latin typeface="Arial Narrow" panose="020B0606020202030204" pitchFamily="34" charset="0"/>
                <a:ea typeface="Calibri" panose="020F0502020204030204" pitchFamily="34" charset="0"/>
                <a:cs typeface="Times New Roman" panose="02020603050405020304" pitchFamily="18" charset="0"/>
              </a:rPr>
              <a:t>      </a:t>
            </a:r>
            <a:r>
              <a:rPr lang="sl-SI" sz="1600" u="sng" dirty="0">
                <a:solidFill>
                  <a:srgbClr val="0000FF"/>
                </a:solidFill>
                <a:latin typeface="Arial Narrow" panose="020B0606020202030204" pitchFamily="34" charset="0"/>
                <a:ea typeface="Calibri" panose="020F0502020204030204" pitchFamily="34" charset="0"/>
                <a:cs typeface="Times New Roman" panose="02020603050405020304" pitchFamily="18" charset="0"/>
                <a:hlinkClick r:id="rId3"/>
              </a:rPr>
              <a:t>https://www.youtube.com/watch?v=WLT55kPIFCo</a:t>
            </a:r>
            <a:r>
              <a:rPr lang="sl-SI" sz="1600" dirty="0">
                <a:latin typeface="Arial Narrow" panose="020B0606020202030204" pitchFamily="34" charset="0"/>
                <a:ea typeface="Calibri" panose="020F0502020204030204" pitchFamily="34" charset="0"/>
                <a:cs typeface="Times New Roman" panose="02020603050405020304" pitchFamily="18" charset="0"/>
              </a:rPr>
              <a:t> </a:t>
            </a:r>
            <a:r>
              <a:rPr lang="sl-SI" sz="1200" dirty="0" smtClean="0">
                <a:latin typeface="Arial Narrow" panose="020B0606020202030204" pitchFamily="34" charset="0"/>
                <a:ea typeface="Calibri" panose="020F0502020204030204" pitchFamily="34" charset="0"/>
                <a:cs typeface="Times New Roman" panose="02020603050405020304" pitchFamily="18" charset="0"/>
              </a:rPr>
              <a:t/>
            </a:r>
            <a:br>
              <a:rPr lang="sl-SI" sz="1200" dirty="0" smtClean="0">
                <a:latin typeface="Arial Narrow" panose="020B0606020202030204" pitchFamily="34" charset="0"/>
                <a:ea typeface="Calibri" panose="020F0502020204030204" pitchFamily="34" charset="0"/>
                <a:cs typeface="Times New Roman" panose="02020603050405020304" pitchFamily="18" charset="0"/>
              </a:rPr>
            </a:br>
            <a:r>
              <a:rPr lang="sl-SI" dirty="0" smtClean="0">
                <a:latin typeface="Arial Narrow" panose="020B0606020202030204" pitchFamily="34" charset="0"/>
                <a:ea typeface="Calibri" panose="020F0502020204030204" pitchFamily="34" charset="0"/>
                <a:cs typeface="Times New Roman" panose="02020603050405020304" pitchFamily="18" charset="0"/>
              </a:rPr>
              <a:t>b</a:t>
            </a:r>
            <a:r>
              <a:rPr lang="sl-SI" dirty="0">
                <a:latin typeface="Arial Narrow" panose="020B0606020202030204" pitchFamily="34" charset="0"/>
                <a:ea typeface="Calibri" panose="020F0502020204030204" pitchFamily="34" charset="0"/>
                <a:cs typeface="Times New Roman" panose="02020603050405020304" pitchFamily="18" charset="0"/>
              </a:rPr>
              <a:t>) Ludwig </a:t>
            </a:r>
            <a:r>
              <a:rPr lang="sl-SI" dirty="0" err="1">
                <a:latin typeface="Arial Narrow" panose="020B0606020202030204" pitchFamily="34" charset="0"/>
                <a:ea typeface="Calibri" panose="020F0502020204030204" pitchFamily="34" charset="0"/>
                <a:cs typeface="Times New Roman" panose="02020603050405020304" pitchFamily="18" charset="0"/>
              </a:rPr>
              <a:t>van</a:t>
            </a:r>
            <a:r>
              <a:rPr lang="sl-SI" dirty="0">
                <a:latin typeface="Arial Narrow" panose="020B0606020202030204" pitchFamily="34" charset="0"/>
                <a:ea typeface="Calibri" panose="020F0502020204030204" pitchFamily="34" charset="0"/>
                <a:cs typeface="Times New Roman" panose="02020603050405020304" pitchFamily="18" charset="0"/>
              </a:rPr>
              <a:t> Beethoven: Simfonija številka </a:t>
            </a:r>
            <a:r>
              <a:rPr lang="sl-SI" dirty="0" smtClean="0">
                <a:latin typeface="Arial Narrow" panose="020B0606020202030204" pitchFamily="34" charset="0"/>
                <a:ea typeface="Calibri" panose="020F0502020204030204" pitchFamily="34" charset="0"/>
                <a:cs typeface="Times New Roman" panose="02020603050405020304" pitchFamily="18" charset="0"/>
              </a:rPr>
              <a:t>5</a:t>
            </a:r>
            <a:r>
              <a:rPr lang="sl-SI" dirty="0">
                <a:latin typeface="Arial Narrow" panose="020B0606020202030204" pitchFamily="34" charset="0"/>
                <a:ea typeface="Calibri" panose="020F0502020204030204" pitchFamily="34" charset="0"/>
                <a:cs typeface="Times New Roman" panose="02020603050405020304" pitchFamily="18" charset="0"/>
              </a:rPr>
              <a:t/>
            </a:r>
            <a:br>
              <a:rPr lang="sl-SI" dirty="0">
                <a:latin typeface="Arial Narrow" panose="020B0606020202030204" pitchFamily="34" charset="0"/>
                <a:ea typeface="Calibri" panose="020F0502020204030204" pitchFamily="34" charset="0"/>
                <a:cs typeface="Times New Roman" panose="02020603050405020304" pitchFamily="18" charset="0"/>
              </a:rPr>
            </a:br>
            <a:r>
              <a:rPr lang="sl-SI" u="sng" dirty="0">
                <a:solidFill>
                  <a:srgbClr val="0000FF"/>
                </a:solidFill>
                <a:latin typeface="Arial Narrow" panose="020B0606020202030204" pitchFamily="34" charset="0"/>
                <a:ea typeface="Calibri" panose="020F0502020204030204" pitchFamily="34" charset="0"/>
                <a:cs typeface="Times New Roman" panose="02020603050405020304" pitchFamily="18" charset="0"/>
                <a:hlinkClick r:id="rId4"/>
              </a:rPr>
              <a:t>https://www.youtube.com/watch?v=yKl4T5BnhOA</a:t>
            </a:r>
            <a:r>
              <a:rPr lang="sl-SI" dirty="0">
                <a:latin typeface="Arial Narrow" panose="020B0606020202030204" pitchFamily="34" charset="0"/>
                <a:ea typeface="Calibri" panose="020F0502020204030204" pitchFamily="34" charset="0"/>
                <a:cs typeface="Times New Roman" panose="02020603050405020304" pitchFamily="18" charset="0"/>
              </a:rPr>
              <a:t> </a:t>
            </a:r>
            <a:br>
              <a:rPr lang="sl-SI" dirty="0">
                <a:latin typeface="Arial Narrow" panose="020B0606020202030204" pitchFamily="34" charset="0"/>
                <a:ea typeface="Calibri" panose="020F0502020204030204" pitchFamily="34" charset="0"/>
                <a:cs typeface="Times New Roman" panose="02020603050405020304" pitchFamily="18" charset="0"/>
              </a:rPr>
            </a:br>
            <a:r>
              <a:rPr lang="sl-SI" dirty="0">
                <a:latin typeface="Arial Narrow" panose="020B0606020202030204" pitchFamily="34" charset="0"/>
                <a:ea typeface="Calibri" panose="020F0502020204030204" pitchFamily="34" charset="0"/>
                <a:cs typeface="Times New Roman" panose="02020603050405020304" pitchFamily="18" charset="0"/>
              </a:rPr>
              <a:t>c) Johann </a:t>
            </a:r>
            <a:r>
              <a:rPr lang="sl-SI" dirty="0" err="1">
                <a:latin typeface="Arial Narrow" panose="020B0606020202030204" pitchFamily="34" charset="0"/>
                <a:ea typeface="Calibri" panose="020F0502020204030204" pitchFamily="34" charset="0"/>
                <a:cs typeface="Times New Roman" panose="02020603050405020304" pitchFamily="18" charset="0"/>
              </a:rPr>
              <a:t>Sebastian</a:t>
            </a:r>
            <a:r>
              <a:rPr lang="sl-SI" dirty="0">
                <a:latin typeface="Arial Narrow" panose="020B0606020202030204" pitchFamily="34" charset="0"/>
                <a:ea typeface="Calibri" panose="020F0502020204030204" pitchFamily="34" charset="0"/>
                <a:cs typeface="Times New Roman" panose="02020603050405020304" pitchFamily="18" charset="0"/>
              </a:rPr>
              <a:t> Bach: </a:t>
            </a:r>
            <a:r>
              <a:rPr lang="sl-SI" dirty="0" err="1">
                <a:latin typeface="Arial Narrow" panose="020B0606020202030204" pitchFamily="34" charset="0"/>
                <a:ea typeface="Calibri" panose="020F0502020204030204" pitchFamily="34" charset="0"/>
                <a:cs typeface="Times New Roman" panose="02020603050405020304" pitchFamily="18" charset="0"/>
              </a:rPr>
              <a:t>Toccata</a:t>
            </a:r>
            <a:r>
              <a:rPr lang="sl-SI" dirty="0">
                <a:latin typeface="Arial Narrow" panose="020B0606020202030204" pitchFamily="34" charset="0"/>
                <a:ea typeface="Calibri" panose="020F0502020204030204" pitchFamily="34" charset="0"/>
                <a:cs typeface="Times New Roman" panose="02020603050405020304" pitchFamily="18" charset="0"/>
              </a:rPr>
              <a:t> in </a:t>
            </a:r>
            <a:r>
              <a:rPr lang="sl-SI" dirty="0" smtClean="0">
                <a:latin typeface="Arial Narrow" panose="020B0606020202030204" pitchFamily="34" charset="0"/>
                <a:ea typeface="Calibri" panose="020F0502020204030204" pitchFamily="34" charset="0"/>
                <a:cs typeface="Times New Roman" panose="02020603050405020304" pitchFamily="18" charset="0"/>
              </a:rPr>
              <a:t>fuga v </a:t>
            </a:r>
            <a:r>
              <a:rPr lang="sl-SI" sz="1400" dirty="0" smtClean="0">
                <a:latin typeface="Arial Narrow" panose="020B0606020202030204" pitchFamily="34" charset="0"/>
                <a:ea typeface="Calibri" panose="020F0502020204030204" pitchFamily="34" charset="0"/>
                <a:cs typeface="Times New Roman" panose="02020603050405020304" pitchFamily="18" charset="0"/>
              </a:rPr>
              <a:t>d molu</a:t>
            </a:r>
            <a:r>
              <a:rPr lang="sl-SI" dirty="0">
                <a:latin typeface="Arial Narrow" panose="020B0606020202030204" pitchFamily="34" charset="0"/>
                <a:ea typeface="Calibri" panose="020F0502020204030204" pitchFamily="34" charset="0"/>
                <a:cs typeface="Times New Roman" panose="02020603050405020304" pitchFamily="18" charset="0"/>
              </a:rPr>
              <a:t/>
            </a:r>
            <a:br>
              <a:rPr lang="sl-SI" dirty="0">
                <a:latin typeface="Arial Narrow" panose="020B0606020202030204" pitchFamily="34" charset="0"/>
                <a:ea typeface="Calibri" panose="020F0502020204030204" pitchFamily="34" charset="0"/>
                <a:cs typeface="Times New Roman" panose="02020603050405020304" pitchFamily="18" charset="0"/>
              </a:rPr>
            </a:br>
            <a:r>
              <a:rPr lang="sl-SI" u="sng" dirty="0">
                <a:solidFill>
                  <a:srgbClr val="0000FF"/>
                </a:solidFill>
                <a:latin typeface="Arial Narrow" panose="020B0606020202030204" pitchFamily="34" charset="0"/>
                <a:ea typeface="Calibri" panose="020F0502020204030204" pitchFamily="34" charset="0"/>
                <a:cs typeface="Times New Roman" panose="02020603050405020304" pitchFamily="18" charset="0"/>
                <a:hlinkClick r:id="rId5"/>
              </a:rPr>
              <a:t>https://www.youtube.com/watch?v=z69C2Jqp42Q</a:t>
            </a:r>
            <a:endParaRPr lang="sl-SI" sz="14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018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1076314" y="0"/>
            <a:ext cx="10089918" cy="923330"/>
          </a:xfrm>
          <a:prstGeom prst="rect">
            <a:avLst/>
          </a:prstGeom>
        </p:spPr>
        <p:txBody>
          <a:bodyPr wrap="square">
            <a:spAutoFit/>
          </a:bodyPr>
          <a:lstStyle/>
          <a:p>
            <a:pPr>
              <a:lnSpc>
                <a:spcPct val="150000"/>
              </a:lnSpc>
              <a:spcAft>
                <a:spcPts val="800"/>
              </a:spcAft>
            </a:pPr>
            <a:r>
              <a:rPr lang="sl-SI" b="1" dirty="0">
                <a:solidFill>
                  <a:srgbClr val="FF0000"/>
                </a:solidFill>
                <a:latin typeface="Tahoma" panose="020B0604030504040204" pitchFamily="34" charset="0"/>
                <a:ea typeface="Calibri" panose="020F0502020204030204" pitchFamily="34" charset="0"/>
                <a:cs typeface="Times New Roman" panose="02020603050405020304" pitchFamily="18" charset="0"/>
              </a:rPr>
              <a:t>Komponiranje filmske glasbe je zahtevno, ustvarjalno delo. Glasba filmu ni le v okras, ampak je eno izmed pomembnejših sredstev s katerim se izražajo filmski ustvarjalci.  </a:t>
            </a:r>
            <a:endParaRPr lang="sl-SI" sz="1400" b="1"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2052" name="Picture 4" descr="Quilts and Thoughts… » Free filmstrip digi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68" y="4378187"/>
            <a:ext cx="12063041" cy="2409478"/>
          </a:xfrm>
          <a:prstGeom prst="rect">
            <a:avLst/>
          </a:prstGeom>
          <a:noFill/>
          <a:extLst>
            <a:ext uri="{909E8E84-426E-40DD-AFC4-6F175D3DCCD1}">
              <a14:hiddenFill xmlns:a14="http://schemas.microsoft.com/office/drawing/2010/main">
                <a:solidFill>
                  <a:srgbClr val="FFFFFF"/>
                </a:solidFill>
              </a14:hiddenFill>
            </a:ext>
          </a:extLst>
        </p:spPr>
      </p:pic>
      <p:sp>
        <p:nvSpPr>
          <p:cNvPr id="9" name="Pravokotnik 8"/>
          <p:cNvSpPr/>
          <p:nvPr/>
        </p:nvSpPr>
        <p:spPr>
          <a:xfrm>
            <a:off x="846161" y="4853238"/>
            <a:ext cx="10822676" cy="707886"/>
          </a:xfrm>
          <a:prstGeom prst="rect">
            <a:avLst/>
          </a:prstGeom>
          <a:solidFill>
            <a:schemeClr val="bg1"/>
          </a:solidFill>
        </p:spPr>
        <p:txBody>
          <a:bodyPr wrap="square">
            <a:spAutoFit/>
          </a:bodyPr>
          <a:lstStyle/>
          <a:p>
            <a:r>
              <a:rPr lang="sl-SI" b="1" dirty="0" smtClean="0">
                <a:solidFill>
                  <a:srgbClr val="0070C0"/>
                </a:solidFill>
                <a:latin typeface="Arial Black" panose="020B0A04020102020204" pitchFamily="34" charset="0"/>
              </a:rPr>
              <a:t>Zvok in slika</a:t>
            </a:r>
            <a:r>
              <a:rPr lang="sl-SI" dirty="0">
                <a:solidFill>
                  <a:srgbClr val="0070C0"/>
                </a:solidFill>
                <a:latin typeface="Arial" panose="020B0604020202020204" pitchFamily="34" charset="0"/>
              </a:rPr>
              <a:t> </a:t>
            </a:r>
            <a:r>
              <a:rPr lang="sl-SI" dirty="0" smtClean="0">
                <a:solidFill>
                  <a:srgbClr val="0070C0"/>
                </a:solidFill>
                <a:latin typeface="Arial" panose="020B0604020202020204" pitchFamily="34" charset="0"/>
              </a:rPr>
              <a:t>morata biti med sabo do stotinke sekunde usklajena. Temu pravimo </a:t>
            </a:r>
            <a:r>
              <a:rPr lang="sl-SI" sz="2000" dirty="0" smtClean="0">
                <a:solidFill>
                  <a:srgbClr val="FF0000"/>
                </a:solidFill>
                <a:latin typeface="Arial Black" panose="020B0A04020102020204" pitchFamily="34" charset="0"/>
              </a:rPr>
              <a:t>sinhronizacija.</a:t>
            </a:r>
          </a:p>
          <a:p>
            <a:r>
              <a:rPr lang="sl-SI" sz="2000" dirty="0" smtClean="0">
                <a:solidFill>
                  <a:srgbClr val="FF0000"/>
                </a:solidFill>
                <a:latin typeface="Arial Narrow" panose="020B0606020202030204" pitchFamily="34" charset="0"/>
              </a:rPr>
              <a:t>Oglej si jo ob šaljivem in </a:t>
            </a:r>
            <a:r>
              <a:rPr lang="sl-SI" sz="2000" dirty="0">
                <a:solidFill>
                  <a:srgbClr val="FF0000"/>
                </a:solidFill>
                <a:latin typeface="Arial Narrow" panose="020B0606020202030204" pitchFamily="34" charset="0"/>
              </a:rPr>
              <a:t>čudovitem </a:t>
            </a:r>
            <a:r>
              <a:rPr lang="sl-SI" sz="2000" dirty="0" smtClean="0">
                <a:solidFill>
                  <a:srgbClr val="FF0000"/>
                </a:solidFill>
                <a:latin typeface="Arial Narrow" panose="020B0606020202030204" pitchFamily="34" charset="0"/>
              </a:rPr>
              <a:t>posnetku Rowana </a:t>
            </a:r>
            <a:r>
              <a:rPr lang="sl-SI" sz="2000" dirty="0" err="1" smtClean="0">
                <a:solidFill>
                  <a:srgbClr val="FF0000"/>
                </a:solidFill>
                <a:latin typeface="Arial Narrow" panose="020B0606020202030204" pitchFamily="34" charset="0"/>
              </a:rPr>
              <a:t>Atkinsona</a:t>
            </a:r>
            <a:r>
              <a:rPr lang="sl-SI" sz="2000" dirty="0" smtClean="0">
                <a:solidFill>
                  <a:srgbClr val="FF0000"/>
                </a:solidFill>
                <a:latin typeface="Arial Narrow" panose="020B0606020202030204" pitchFamily="34" charset="0"/>
              </a:rPr>
              <a:t> </a:t>
            </a:r>
            <a:r>
              <a:rPr lang="sl-SI" sz="2000" dirty="0">
                <a:solidFill>
                  <a:srgbClr val="FF0000"/>
                </a:solidFill>
                <a:latin typeface="Arial Narrow" panose="020B0606020202030204" pitchFamily="34" charset="0"/>
                <a:hlinkClick r:id="rId3"/>
              </a:rPr>
              <a:t>https://</a:t>
            </a:r>
            <a:r>
              <a:rPr lang="sl-SI" sz="2000" dirty="0" smtClean="0">
                <a:solidFill>
                  <a:srgbClr val="FF0000"/>
                </a:solidFill>
                <a:latin typeface="Arial Narrow" panose="020B0606020202030204" pitchFamily="34" charset="0"/>
                <a:hlinkClick r:id="rId3"/>
              </a:rPr>
              <a:t>www.youtube.com/watch?v=A_kloG2Z7tU</a:t>
            </a:r>
            <a:r>
              <a:rPr lang="sl-SI" sz="2000" dirty="0" smtClean="0">
                <a:solidFill>
                  <a:srgbClr val="FF0000"/>
                </a:solidFill>
                <a:latin typeface="Arial Narrow" panose="020B0606020202030204" pitchFamily="34" charset="0"/>
              </a:rPr>
              <a:t> </a:t>
            </a:r>
            <a:endParaRPr lang="sl-SI" sz="2000" dirty="0">
              <a:solidFill>
                <a:srgbClr val="FF0000"/>
              </a:solidFill>
              <a:latin typeface="Arial Narrow" panose="020B0606020202030204" pitchFamily="34" charset="0"/>
            </a:endParaRPr>
          </a:p>
        </p:txBody>
      </p:sp>
      <p:sp>
        <p:nvSpPr>
          <p:cNvPr id="10" name="Pravokotnik 9"/>
          <p:cNvSpPr/>
          <p:nvPr/>
        </p:nvSpPr>
        <p:spPr>
          <a:xfrm>
            <a:off x="882889" y="5857506"/>
            <a:ext cx="10699206" cy="369332"/>
          </a:xfrm>
          <a:prstGeom prst="rect">
            <a:avLst/>
          </a:prstGeom>
          <a:solidFill>
            <a:schemeClr val="bg1"/>
          </a:solidFill>
        </p:spPr>
        <p:txBody>
          <a:bodyPr wrap="square">
            <a:spAutoFit/>
          </a:bodyPr>
          <a:lstStyle/>
          <a:p>
            <a:r>
              <a:rPr lang="sl-SI" dirty="0" smtClean="0">
                <a:solidFill>
                  <a:srgbClr val="009900"/>
                </a:solidFill>
                <a:latin typeface="Arial" panose="020B0604020202020204" pitchFamily="34" charset="0"/>
                <a:cs typeface="Arial" panose="020B0604020202020204" pitchFamily="34" charset="0"/>
              </a:rPr>
              <a:t>Če ti je bil všeč bobnar, ti bo prav gotovo </a:t>
            </a:r>
            <a:r>
              <a:rPr lang="sl-SI" dirty="0">
                <a:solidFill>
                  <a:srgbClr val="009900"/>
                </a:solidFill>
                <a:latin typeface="Arial" panose="020B0604020202020204" pitchFamily="34" charset="0"/>
                <a:cs typeface="Arial" panose="020B0604020202020204" pitchFamily="34" charset="0"/>
              </a:rPr>
              <a:t>tudi pianist </a:t>
            </a:r>
            <a:r>
              <a:rPr lang="sl-SI" dirty="0">
                <a:solidFill>
                  <a:srgbClr val="009900"/>
                </a:solidFill>
                <a:latin typeface="Arial" panose="020B0604020202020204" pitchFamily="34" charset="0"/>
                <a:cs typeface="Arial" panose="020B0604020202020204" pitchFamily="34" charset="0"/>
                <a:hlinkClick r:id="rId4"/>
              </a:rPr>
              <a:t>https://</a:t>
            </a:r>
            <a:r>
              <a:rPr lang="sl-SI" dirty="0" smtClean="0">
                <a:solidFill>
                  <a:srgbClr val="009900"/>
                </a:solidFill>
                <a:latin typeface="Arial" panose="020B0604020202020204" pitchFamily="34" charset="0"/>
                <a:cs typeface="Arial" panose="020B0604020202020204" pitchFamily="34" charset="0"/>
                <a:hlinkClick r:id="rId4"/>
              </a:rPr>
              <a:t>www.youtube.com/watch?v=7v5BCX6bkLQ</a:t>
            </a:r>
            <a:r>
              <a:rPr lang="sl-SI" dirty="0" smtClean="0">
                <a:solidFill>
                  <a:srgbClr val="009900"/>
                </a:solidFill>
                <a:latin typeface="Arial" panose="020B0604020202020204" pitchFamily="34" charset="0"/>
                <a:cs typeface="Arial" panose="020B0604020202020204" pitchFamily="34" charset="0"/>
              </a:rPr>
              <a:t>  </a:t>
            </a:r>
            <a:endParaRPr lang="sl-SI" sz="2000" dirty="0">
              <a:solidFill>
                <a:srgbClr val="009900"/>
              </a:solidFill>
              <a:latin typeface="Arial" panose="020B0604020202020204" pitchFamily="34" charset="0"/>
              <a:cs typeface="Arial" panose="020B0604020202020204" pitchFamily="34" charset="0"/>
            </a:endParaRPr>
          </a:p>
        </p:txBody>
      </p:sp>
      <p:pic>
        <p:nvPicPr>
          <p:cNvPr id="6" name="Picture 2" descr="Slovenska kinoteka: filmi ne zastarajo - Novice o filmu in filmskih zvezdah  - Slovenska kinoteka: filmi ne zastarajo - Si21 - prvi slovenski port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68" y="4935035"/>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7" name="Picture 2" descr="Slovenska kinoteka: filmi ne zastarajo - Novice o filmu in filmskih zvezdah  - Slovenska kinoteka: filmi ne zastarajo - Si21 - prvi slovenski port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34" y="5804511"/>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8" name="Pravokotnik 7"/>
          <p:cNvSpPr/>
          <p:nvPr/>
        </p:nvSpPr>
        <p:spPr>
          <a:xfrm>
            <a:off x="1004416" y="720944"/>
            <a:ext cx="11041039" cy="506164"/>
          </a:xfrm>
          <a:prstGeom prst="rect">
            <a:avLst/>
          </a:prstGeom>
        </p:spPr>
        <p:txBody>
          <a:bodyPr wrap="square">
            <a:spAutoFit/>
          </a:bodyPr>
          <a:lstStyle/>
          <a:p>
            <a:pPr>
              <a:lnSpc>
                <a:spcPct val="150000"/>
              </a:lnSpc>
              <a:spcAft>
                <a:spcPts val="800"/>
              </a:spcAft>
            </a:pPr>
            <a:r>
              <a:rPr lang="sl-SI" sz="2000" dirty="0" smtClean="0">
                <a:solidFill>
                  <a:srgbClr val="00B050"/>
                </a:solidFill>
                <a:latin typeface="Arial Black" panose="020B0A04020102020204" pitchFamily="34" charset="0"/>
                <a:ea typeface="Calibri" panose="020F0502020204030204" pitchFamily="34" charset="0"/>
                <a:cs typeface="Times New Roman" panose="02020603050405020304" pitchFamily="18" charset="0"/>
              </a:rPr>
              <a:t>Dober filmski skladatelj </a:t>
            </a:r>
            <a:r>
              <a:rPr lang="sl-SI" sz="2000" dirty="0">
                <a:solidFill>
                  <a:srgbClr val="00B050"/>
                </a:solidFill>
                <a:latin typeface="Arial Black" panose="020B0A04020102020204" pitchFamily="34" charset="0"/>
                <a:ea typeface="Calibri" panose="020F0502020204030204" pitchFamily="34" charset="0"/>
                <a:cs typeface="Times New Roman" panose="02020603050405020304" pitchFamily="18" charset="0"/>
              </a:rPr>
              <a:t>mora </a:t>
            </a:r>
            <a:r>
              <a:rPr lang="sl-SI" sz="2000" dirty="0" smtClean="0">
                <a:solidFill>
                  <a:srgbClr val="00B050"/>
                </a:solidFill>
                <a:latin typeface="Arial Black" panose="020B0A04020102020204" pitchFamily="34" charset="0"/>
                <a:ea typeface="Calibri" panose="020F0502020204030204" pitchFamily="34" charset="0"/>
                <a:cs typeface="Times New Roman" panose="02020603050405020304" pitchFamily="18" charset="0"/>
              </a:rPr>
              <a:t>dobro poznati zakone </a:t>
            </a:r>
            <a:r>
              <a:rPr lang="sl-SI" sz="2000" dirty="0">
                <a:solidFill>
                  <a:srgbClr val="00B050"/>
                </a:solidFill>
                <a:latin typeface="Arial Black" panose="020B0A04020102020204" pitchFamily="34" charset="0"/>
                <a:ea typeface="Calibri" panose="020F0502020204030204" pitchFamily="34" charset="0"/>
                <a:cs typeface="Times New Roman" panose="02020603050405020304" pitchFamily="18" charset="0"/>
              </a:rPr>
              <a:t>filmske umetnosti. </a:t>
            </a:r>
            <a:endParaRPr lang="sl-SI" sz="1600" dirty="0">
              <a:solidFill>
                <a:srgbClr val="00B050"/>
              </a:solidFill>
              <a:latin typeface="Arial Black" panose="020B0A04020102020204" pitchFamily="34" charset="0"/>
              <a:ea typeface="Calibri" panose="020F0502020204030204" pitchFamily="34" charset="0"/>
              <a:cs typeface="Times New Roman" panose="02020603050405020304" pitchFamily="18" charset="0"/>
            </a:endParaRPr>
          </a:p>
        </p:txBody>
      </p:sp>
      <p:sp>
        <p:nvSpPr>
          <p:cNvPr id="11" name="Pravokotnik 10"/>
          <p:cNvSpPr/>
          <p:nvPr/>
        </p:nvSpPr>
        <p:spPr>
          <a:xfrm>
            <a:off x="272563" y="1396404"/>
            <a:ext cx="11825646" cy="3052118"/>
          </a:xfrm>
          <a:prstGeom prst="rect">
            <a:avLst/>
          </a:prstGeom>
        </p:spPr>
        <p:txBody>
          <a:bodyPr wrap="square">
            <a:spAutoFit/>
          </a:bodyPr>
          <a:lstStyle/>
          <a:p>
            <a:pPr>
              <a:lnSpc>
                <a:spcPct val="150000"/>
              </a:lnSpc>
              <a:spcAft>
                <a:spcPts val="800"/>
              </a:spcAft>
            </a:pPr>
            <a:r>
              <a:rPr lang="sl-SI" sz="1600" u="sng" dirty="0" smtClean="0">
                <a:solidFill>
                  <a:srgbClr val="0070C0"/>
                </a:solidFill>
                <a:latin typeface="Arial Black" panose="020B0A04020102020204" pitchFamily="34" charset="0"/>
                <a:ea typeface="Calibri" panose="020F0502020204030204" pitchFamily="34" charset="0"/>
                <a:cs typeface="Times New Roman" panose="02020603050405020304" pitchFamily="18" charset="0"/>
              </a:rPr>
              <a:t>Kako potekata delo in kakšne so naloge filmskega skladatelja:</a:t>
            </a:r>
            <a:endParaRPr lang="sl-SI" sz="1200" u="sng" dirty="0">
              <a:solidFill>
                <a:srgbClr val="0070C0"/>
              </a:solidFill>
              <a:latin typeface="Arial Black" panose="020B0A0402010202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Tahoma" panose="020B0604030504040204" pitchFamily="34" charset="0"/>
              <a:buChar char="-"/>
            </a:pPr>
            <a:r>
              <a:rPr lang="sl-SI" b="1" dirty="0" smtClean="0">
                <a:latin typeface="Arial Narrow" panose="020B0606020202030204" pitchFamily="34" charset="0"/>
                <a:ea typeface="Calibri" panose="020F0502020204030204" pitchFamily="34" charset="0"/>
                <a:cs typeface="Times New Roman" panose="02020603050405020304" pitchFamily="18" charset="0"/>
              </a:rPr>
              <a:t>Izbira posnetih prizorov </a:t>
            </a:r>
            <a:r>
              <a:rPr lang="sl-SI" b="1" dirty="0">
                <a:latin typeface="Arial Narrow" panose="020B0606020202030204" pitchFamily="34" charset="0"/>
                <a:ea typeface="Calibri" panose="020F0502020204030204" pitchFamily="34" charset="0"/>
                <a:cs typeface="Times New Roman" panose="02020603050405020304" pitchFamily="18" charset="0"/>
              </a:rPr>
              <a:t>in dogodkov za katere režiser in skladatelj menita, da potrebujejo </a:t>
            </a:r>
            <a:r>
              <a:rPr lang="sl-SI" b="1" dirty="0" smtClean="0">
                <a:latin typeface="Arial Narrow" panose="020B0606020202030204" pitchFamily="34" charset="0"/>
                <a:ea typeface="Calibri" panose="020F0502020204030204" pitchFamily="34" charset="0"/>
                <a:cs typeface="Times New Roman" panose="02020603050405020304" pitchFamily="18" charset="0"/>
              </a:rPr>
              <a:t>glasbo.</a:t>
            </a:r>
            <a:endParaRPr lang="sl-SI" sz="1400" b="1"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Tahoma" panose="020B0604030504040204" pitchFamily="34" charset="0"/>
              <a:buChar char="-"/>
            </a:pPr>
            <a:r>
              <a:rPr lang="sl-SI" b="1" dirty="0" smtClean="0">
                <a:latin typeface="Arial Narrow" panose="020B0606020202030204" pitchFamily="34" charset="0"/>
                <a:ea typeface="Calibri" panose="020F0502020204030204" pitchFamily="34" charset="0"/>
                <a:cs typeface="Times New Roman" panose="02020603050405020304" pitchFamily="18" charset="0"/>
              </a:rPr>
              <a:t>Razčlenitev prizorov do </a:t>
            </a:r>
            <a:r>
              <a:rPr lang="sl-SI" b="1" dirty="0">
                <a:latin typeface="Arial Narrow" panose="020B0606020202030204" pitchFamily="34" charset="0"/>
                <a:ea typeface="Calibri" panose="020F0502020204030204" pitchFamily="34" charset="0"/>
                <a:cs typeface="Times New Roman" panose="02020603050405020304" pitchFamily="18" charset="0"/>
              </a:rPr>
              <a:t>sekunde </a:t>
            </a:r>
            <a:r>
              <a:rPr lang="sl-SI" b="1" dirty="0" smtClean="0">
                <a:latin typeface="Arial Narrow" panose="020B0606020202030204" pitchFamily="34" charset="0"/>
                <a:ea typeface="Calibri" panose="020F0502020204030204" pitchFamily="34" charset="0"/>
                <a:cs typeface="Times New Roman" panose="02020603050405020304" pitchFamily="18" charset="0"/>
              </a:rPr>
              <a:t>natančno.</a:t>
            </a:r>
            <a:endParaRPr lang="sl-SI" sz="1400" b="1"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Tahoma" panose="020B0604030504040204" pitchFamily="34" charset="0"/>
              <a:buChar char="-"/>
            </a:pPr>
            <a:r>
              <a:rPr lang="sl-SI" b="1" dirty="0" smtClean="0">
                <a:latin typeface="Arial Narrow" panose="020B0606020202030204" pitchFamily="34" charset="0"/>
                <a:ea typeface="Calibri" panose="020F0502020204030204" pitchFamily="34" charset="0"/>
                <a:cs typeface="Times New Roman" panose="02020603050405020304" pitchFamily="18" charset="0"/>
              </a:rPr>
              <a:t>Določitev glasbil in določenega tempo. S </a:t>
            </a:r>
            <a:r>
              <a:rPr lang="sl-SI" b="1" dirty="0">
                <a:latin typeface="Arial Narrow" panose="020B0606020202030204" pitchFamily="34" charset="0"/>
                <a:ea typeface="Calibri" panose="020F0502020204030204" pitchFamily="34" charset="0"/>
                <a:cs typeface="Times New Roman" panose="02020603050405020304" pitchFamily="18" charset="0"/>
              </a:rPr>
              <a:t>štoparico mora </a:t>
            </a:r>
            <a:r>
              <a:rPr lang="sl-SI" b="1" dirty="0" smtClean="0">
                <a:latin typeface="Arial Narrow" panose="020B0606020202030204" pitchFamily="34" charset="0"/>
                <a:ea typeface="Calibri" panose="020F0502020204030204" pitchFamily="34" charset="0"/>
                <a:cs typeface="Times New Roman" panose="02020603050405020304" pitchFamily="18" charset="0"/>
              </a:rPr>
              <a:t>ob vsebini ugotoviti</a:t>
            </a:r>
            <a:r>
              <a:rPr lang="sl-SI" b="1" dirty="0">
                <a:latin typeface="Arial Narrow" panose="020B0606020202030204" pitchFamily="34" charset="0"/>
                <a:ea typeface="Calibri" panose="020F0502020204030204" pitchFamily="34" charset="0"/>
                <a:cs typeface="Times New Roman" panose="02020603050405020304" pitchFamily="18" charset="0"/>
              </a:rPr>
              <a:t>, kje naj glasba podpre </a:t>
            </a:r>
            <a:r>
              <a:rPr lang="sl-SI" b="1" dirty="0" smtClean="0">
                <a:latin typeface="Arial Narrow" panose="020B0606020202030204" pitchFamily="34" charset="0"/>
                <a:ea typeface="Calibri" panose="020F0502020204030204" pitchFamily="34" charset="0"/>
                <a:cs typeface="Times New Roman" panose="02020603050405020304" pitchFamily="18" charset="0"/>
              </a:rPr>
              <a:t>točno določen dogodek.</a:t>
            </a:r>
            <a:endParaRPr lang="sl-SI" sz="1400" b="1"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Tahoma" panose="020B0604030504040204" pitchFamily="34" charset="0"/>
              <a:buChar char="-"/>
            </a:pPr>
            <a:r>
              <a:rPr lang="sl-SI" b="1" dirty="0" smtClean="0">
                <a:latin typeface="Arial Narrow" panose="020B0606020202030204" pitchFamily="34" charset="0"/>
                <a:ea typeface="Calibri" panose="020F0502020204030204" pitchFamily="34" charset="0"/>
                <a:cs typeface="Times New Roman" panose="02020603050405020304" pitchFamily="18" charset="0"/>
              </a:rPr>
              <a:t>Zapis glasbe in snemanje glasbe ob vrtenju filma.</a:t>
            </a:r>
            <a:endParaRPr lang="sl-SI" sz="1400" b="1"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Tahoma" panose="020B0604030504040204" pitchFamily="34" charset="0"/>
              <a:buChar char="-"/>
            </a:pPr>
            <a:r>
              <a:rPr lang="sl-SI" b="1" dirty="0" smtClean="0">
                <a:latin typeface="Arial Narrow" panose="020B0606020202030204" pitchFamily="34" charset="0"/>
                <a:ea typeface="Calibri" panose="020F0502020204030204" pitchFamily="34" charset="0"/>
                <a:cs typeface="Times New Roman" panose="02020603050405020304" pitchFamily="18" charset="0"/>
              </a:rPr>
              <a:t>Obdelava </a:t>
            </a:r>
            <a:r>
              <a:rPr lang="sl-SI" b="1" dirty="0">
                <a:latin typeface="Arial Narrow" panose="020B0606020202030204" pitchFamily="34" charset="0"/>
                <a:ea typeface="Calibri" panose="020F0502020204030204" pitchFamily="34" charset="0"/>
                <a:cs typeface="Times New Roman" panose="02020603050405020304" pitchFamily="18" charset="0"/>
              </a:rPr>
              <a:t>posnete </a:t>
            </a:r>
            <a:r>
              <a:rPr lang="sl-SI" b="1" dirty="0" smtClean="0">
                <a:latin typeface="Arial Narrow" panose="020B0606020202030204" pitchFamily="34" charset="0"/>
                <a:ea typeface="Calibri" panose="020F0502020204030204" pitchFamily="34" charset="0"/>
                <a:cs typeface="Times New Roman" panose="02020603050405020304" pitchFamily="18" charset="0"/>
              </a:rPr>
              <a:t>glasbe (pridruži </a:t>
            </a:r>
            <a:r>
              <a:rPr lang="sl-SI" b="1" dirty="0">
                <a:latin typeface="Arial Narrow" panose="020B0606020202030204" pitchFamily="34" charset="0"/>
                <a:ea typeface="Calibri" panose="020F0502020204030204" pitchFamily="34" charset="0"/>
                <a:cs typeface="Times New Roman" panose="02020603050405020304" pitchFamily="18" charset="0"/>
              </a:rPr>
              <a:t>se še tonski mojster, ki doda vse </a:t>
            </a:r>
            <a:r>
              <a:rPr lang="sl-SI" b="1" dirty="0" smtClean="0">
                <a:latin typeface="Arial Narrow" panose="020B0606020202030204" pitchFamily="34" charset="0"/>
                <a:ea typeface="Calibri" panose="020F0502020204030204" pitchFamily="34" charset="0"/>
                <a:cs typeface="Times New Roman" panose="02020603050405020304" pitchFamily="18" charset="0"/>
              </a:rPr>
              <a:t>ostalo delo, da na filmu teče nemoteno).</a:t>
            </a:r>
            <a:endParaRPr lang="sl-SI" sz="1400" b="1"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416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245660" y="130231"/>
            <a:ext cx="12055522" cy="6512360"/>
          </a:xfrm>
          <a:prstGeom prst="rect">
            <a:avLst/>
          </a:prstGeom>
        </p:spPr>
        <p:txBody>
          <a:bodyPr wrap="square">
            <a:spAutoFit/>
          </a:bodyPr>
          <a:lstStyle/>
          <a:p>
            <a:pPr>
              <a:lnSpc>
                <a:spcPct val="106000"/>
              </a:lnSpc>
              <a:spcAft>
                <a:spcPts val="800"/>
              </a:spcAft>
            </a:pPr>
            <a:r>
              <a:rPr lang="sl-SI" dirty="0">
                <a:solidFill>
                  <a:srgbClr val="FF0000"/>
                </a:solidFill>
                <a:latin typeface="Tahoma" panose="020B0604030504040204" pitchFamily="34" charset="0"/>
                <a:ea typeface="Calibri" panose="020F0502020204030204" pitchFamily="34" charset="0"/>
                <a:cs typeface="Times New Roman" panose="02020603050405020304" pitchFamily="18" charset="0"/>
              </a:rPr>
              <a:t>O</a:t>
            </a:r>
            <a:r>
              <a:rPr lang="sl-SI" dirty="0" smtClean="0">
                <a:solidFill>
                  <a:srgbClr val="FF0000"/>
                </a:solidFill>
                <a:latin typeface="Tahoma" panose="020B0604030504040204" pitchFamily="34" charset="0"/>
                <a:ea typeface="Calibri" panose="020F0502020204030204" pitchFamily="34" charset="0"/>
                <a:cs typeface="Times New Roman" panose="02020603050405020304" pitchFamily="18" charset="0"/>
              </a:rPr>
              <a:t>glej </a:t>
            </a:r>
            <a:r>
              <a:rPr lang="sl-SI" dirty="0">
                <a:solidFill>
                  <a:srgbClr val="FF0000"/>
                </a:solidFill>
                <a:latin typeface="Tahoma" panose="020B0604030504040204" pitchFamily="34" charset="0"/>
                <a:ea typeface="Calibri" panose="020F0502020204030204" pitchFamily="34" charset="0"/>
                <a:cs typeface="Times New Roman" panose="02020603050405020304" pitchFamily="18" charset="0"/>
              </a:rPr>
              <a:t>še nekaj risank </a:t>
            </a:r>
            <a:r>
              <a:rPr lang="sl-SI" dirty="0" smtClean="0">
                <a:solidFill>
                  <a:srgbClr val="FF0000"/>
                </a:solidFill>
                <a:latin typeface="Tahoma" panose="020B0604030504040204" pitchFamily="34" charset="0"/>
                <a:ea typeface="Calibri" panose="020F0502020204030204" pitchFamily="34" charset="0"/>
                <a:cs typeface="Times New Roman" panose="02020603050405020304" pitchFamily="18" charset="0"/>
              </a:rPr>
              <a:t>z znano </a:t>
            </a:r>
            <a:r>
              <a:rPr lang="sl-SI" dirty="0">
                <a:solidFill>
                  <a:srgbClr val="FF0000"/>
                </a:solidFill>
                <a:latin typeface="Tahoma" panose="020B0604030504040204" pitchFamily="34" charset="0"/>
                <a:ea typeface="Calibri" panose="020F0502020204030204" pitchFamily="34" charset="0"/>
                <a:cs typeface="Times New Roman" panose="02020603050405020304" pitchFamily="18" charset="0"/>
              </a:rPr>
              <a:t>simfonično glasbo:</a:t>
            </a:r>
            <a:endParaRPr lang="sl-SI" sz="1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dirty="0">
                <a:solidFill>
                  <a:srgbClr val="0070C0"/>
                </a:solidFill>
                <a:latin typeface="Tahoma" panose="020B0604030504040204" pitchFamily="34" charset="0"/>
                <a:ea typeface="Calibri" panose="020F0502020204030204" pitchFamily="34" charset="0"/>
                <a:cs typeface="Times New Roman" panose="02020603050405020304" pitchFamily="18" charset="0"/>
              </a:rPr>
              <a:t>Miška Mini kot </a:t>
            </a:r>
            <a:r>
              <a:rPr lang="sl-SI" dirty="0" smtClean="0">
                <a:solidFill>
                  <a:srgbClr val="0070C0"/>
                </a:solidFill>
                <a:latin typeface="Tahoma" panose="020B0604030504040204" pitchFamily="34" charset="0"/>
                <a:ea typeface="Calibri" panose="020F0502020204030204" pitchFamily="34" charset="0"/>
                <a:cs typeface="Times New Roman" panose="02020603050405020304" pitchFamily="18" charset="0"/>
              </a:rPr>
              <a:t>dirigentka </a:t>
            </a:r>
            <a:r>
              <a:rPr lang="sl-SI" dirty="0" err="1" smtClean="0">
                <a:solidFill>
                  <a:srgbClr val="0070C0"/>
                </a:solidFill>
                <a:latin typeface="Tahoma" panose="020B0604030504040204" pitchFamily="34" charset="0"/>
                <a:ea typeface="Calibri" panose="020F0502020204030204" pitchFamily="34" charset="0"/>
                <a:cs typeface="Times New Roman" panose="02020603050405020304" pitchFamily="18" charset="0"/>
              </a:rPr>
              <a:t>Johannes</a:t>
            </a:r>
            <a:r>
              <a:rPr lang="sl-SI" dirty="0" smtClean="0">
                <a:solidFill>
                  <a:srgbClr val="0070C0"/>
                </a:solidFill>
                <a:latin typeface="Tahoma" panose="020B0604030504040204" pitchFamily="34" charset="0"/>
                <a:ea typeface="Calibri" panose="020F0502020204030204" pitchFamily="34" charset="0"/>
                <a:cs typeface="Times New Roman" panose="02020603050405020304" pitchFamily="18" charset="0"/>
              </a:rPr>
              <a:t> </a:t>
            </a:r>
            <a:r>
              <a:rPr lang="sl-SI" dirty="0">
                <a:solidFill>
                  <a:srgbClr val="0070C0"/>
                </a:solidFill>
                <a:latin typeface="Tahoma" panose="020B0604030504040204" pitchFamily="34" charset="0"/>
                <a:ea typeface="Calibri" panose="020F0502020204030204" pitchFamily="34" charset="0"/>
                <a:cs typeface="Times New Roman" panose="02020603050405020304" pitchFamily="18" charset="0"/>
              </a:rPr>
              <a:t>Brahms: </a:t>
            </a:r>
            <a:r>
              <a:rPr lang="sl-SI" b="1" dirty="0" smtClean="0">
                <a:latin typeface="Tahoma" panose="020B0604030504040204" pitchFamily="34" charset="0"/>
                <a:ea typeface="Calibri" panose="020F0502020204030204" pitchFamily="34" charset="0"/>
                <a:cs typeface="Times New Roman" panose="02020603050405020304" pitchFamily="18" charset="0"/>
              </a:rPr>
              <a:t>Uspavanka </a:t>
            </a:r>
            <a:br>
              <a:rPr lang="sl-SI" b="1" dirty="0" smtClean="0">
                <a:latin typeface="Tahoma" panose="020B0604030504040204" pitchFamily="34" charset="0"/>
                <a:ea typeface="Calibri" panose="020F0502020204030204" pitchFamily="34" charset="0"/>
                <a:cs typeface="Times New Roman" panose="02020603050405020304" pitchFamily="18" charset="0"/>
              </a:rPr>
            </a:br>
            <a:r>
              <a:rPr lang="sl-SI" u="sng" dirty="0" smtClean="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2"/>
              </a:rPr>
              <a:t>https</a:t>
            </a:r>
            <a:r>
              <a:rPr lang="sl-SI" u="sng" dirty="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2"/>
              </a:rPr>
              <a:t>://www.youtube.com/watch?v=dWLhKS6q8Ck&amp;t=19s</a:t>
            </a:r>
            <a:r>
              <a:rPr lang="sl-SI" dirty="0">
                <a:latin typeface="Tahoma" panose="020B0604030504040204" pitchFamily="34" charset="0"/>
                <a:ea typeface="Calibri" panose="020F0502020204030204" pitchFamily="34" charset="0"/>
                <a:cs typeface="Times New Roman" panose="02020603050405020304" pitchFamily="18" charset="0"/>
              </a:rPr>
              <a:t> </a:t>
            </a:r>
            <a:br>
              <a:rPr lang="sl-SI" dirty="0">
                <a:latin typeface="Tahoma" panose="020B0604030504040204" pitchFamily="34" charset="0"/>
                <a:ea typeface="Calibri" panose="020F0502020204030204" pitchFamily="34" charset="0"/>
                <a:cs typeface="Times New Roman" panose="02020603050405020304" pitchFamily="18" charset="0"/>
              </a:rPr>
            </a:br>
            <a:r>
              <a:rPr lang="sl-SI" dirty="0">
                <a:latin typeface="Tahoma" panose="020B0604030504040204" pitchFamily="34" charset="0"/>
                <a:ea typeface="Calibri" panose="020F0502020204030204" pitchFamily="34" charset="0"/>
                <a:cs typeface="Times New Roman" panose="02020603050405020304" pitchFamily="18" charset="0"/>
              </a:rPr>
              <a:t/>
            </a:r>
            <a:br>
              <a:rPr lang="sl-SI" dirty="0">
                <a:latin typeface="Tahoma" panose="020B0604030504040204" pitchFamily="34" charset="0"/>
                <a:ea typeface="Calibri" panose="020F0502020204030204" pitchFamily="34" charset="0"/>
                <a:cs typeface="Times New Roman" panose="02020603050405020304" pitchFamily="18" charset="0"/>
              </a:rPr>
            </a:br>
            <a:r>
              <a:rPr lang="sl-SI" dirty="0">
                <a:solidFill>
                  <a:srgbClr val="0070C0"/>
                </a:solidFill>
                <a:latin typeface="Tahoma" panose="020B0604030504040204" pitchFamily="34" charset="0"/>
                <a:ea typeface="Calibri" panose="020F0502020204030204" pitchFamily="34" charset="0"/>
                <a:cs typeface="Times New Roman" panose="02020603050405020304" pitchFamily="18" charset="0"/>
              </a:rPr>
              <a:t>Risanka Tom in Jerry (1964</a:t>
            </a:r>
            <a:r>
              <a:rPr lang="sl-SI" dirty="0" smtClean="0">
                <a:solidFill>
                  <a:srgbClr val="0070C0"/>
                </a:solidFill>
                <a:latin typeface="Tahoma" panose="020B0604030504040204" pitchFamily="34" charset="0"/>
                <a:ea typeface="Calibri" panose="020F0502020204030204" pitchFamily="34" charset="0"/>
                <a:cs typeface="Times New Roman" panose="02020603050405020304" pitchFamily="18" charset="0"/>
              </a:rPr>
              <a:t>) </a:t>
            </a:r>
            <a:r>
              <a:rPr lang="sl-SI" dirty="0" err="1" smtClean="0">
                <a:solidFill>
                  <a:srgbClr val="0070C0"/>
                </a:solidFill>
                <a:latin typeface="Tahoma" panose="020B0604030504040204" pitchFamily="34" charset="0"/>
                <a:ea typeface="Calibri" panose="020F0502020204030204" pitchFamily="34" charset="0"/>
                <a:cs typeface="Times New Roman" panose="02020603050405020304" pitchFamily="18" charset="0"/>
              </a:rPr>
              <a:t>Gioachino</a:t>
            </a:r>
            <a:r>
              <a:rPr lang="sl-SI" dirty="0" smtClean="0">
                <a:solidFill>
                  <a:srgbClr val="0070C0"/>
                </a:solidFill>
                <a:latin typeface="Tahoma" panose="020B0604030504040204" pitchFamily="34" charset="0"/>
                <a:ea typeface="Calibri" panose="020F0502020204030204" pitchFamily="34" charset="0"/>
                <a:cs typeface="Times New Roman" panose="02020603050405020304" pitchFamily="18" charset="0"/>
              </a:rPr>
              <a:t> </a:t>
            </a:r>
            <a:r>
              <a:rPr lang="sl-SI" dirty="0">
                <a:solidFill>
                  <a:srgbClr val="0070C0"/>
                </a:solidFill>
                <a:latin typeface="Tahoma" panose="020B0604030504040204" pitchFamily="34" charset="0"/>
                <a:ea typeface="Calibri" panose="020F0502020204030204" pitchFamily="34" charset="0"/>
                <a:cs typeface="Times New Roman" panose="02020603050405020304" pitchFamily="18" charset="0"/>
              </a:rPr>
              <a:t>Antonio Rossini: </a:t>
            </a:r>
            <a:r>
              <a:rPr lang="sl-SI" b="1" dirty="0">
                <a:latin typeface="Tahoma" panose="020B0604030504040204" pitchFamily="34" charset="0"/>
                <a:ea typeface="Calibri" panose="020F0502020204030204" pitchFamily="34" charset="0"/>
                <a:cs typeface="Times New Roman" panose="02020603050405020304" pitchFamily="18" charset="0"/>
              </a:rPr>
              <a:t>Opera Seviljski brivec</a:t>
            </a:r>
            <a:br>
              <a:rPr lang="sl-SI" b="1" dirty="0">
                <a:latin typeface="Tahoma" panose="020B0604030504040204" pitchFamily="34" charset="0"/>
                <a:ea typeface="Calibri" panose="020F0502020204030204" pitchFamily="34" charset="0"/>
                <a:cs typeface="Times New Roman" panose="02020603050405020304" pitchFamily="18" charset="0"/>
              </a:rPr>
            </a:br>
            <a:r>
              <a:rPr lang="sl-SI" u="sng" dirty="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3"/>
              </a:rPr>
              <a:t>https://www.youtube.com/watch?v=Cf2WckMuVNU</a:t>
            </a:r>
            <a:r>
              <a:rPr lang="sl-SI" dirty="0">
                <a:latin typeface="Tahoma" panose="020B0604030504040204" pitchFamily="34" charset="0"/>
                <a:ea typeface="Calibri" panose="020F0502020204030204" pitchFamily="34" charset="0"/>
                <a:cs typeface="Times New Roman" panose="02020603050405020304" pitchFamily="18" charset="0"/>
              </a:rPr>
              <a:t> </a:t>
            </a:r>
            <a:endParaRPr lang="sl-SI"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r>
            <a:b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br>
            <a:r>
              <a:rPr lang="sl-SI" dirty="0">
                <a:solidFill>
                  <a:srgbClr val="0070C0"/>
                </a:solidFill>
                <a:latin typeface="Tahoma" panose="020B0604030504040204" pitchFamily="34" charset="0"/>
                <a:ea typeface="Calibri" panose="020F0502020204030204" pitchFamily="34" charset="0"/>
                <a:cs typeface="Times New Roman" panose="02020603050405020304" pitchFamily="18" charset="0"/>
              </a:rPr>
              <a:t>Tom in Jerry: </a:t>
            </a:r>
            <a:r>
              <a:rPr lang="sl-SI" dirty="0" err="1">
                <a:solidFill>
                  <a:srgbClr val="0070C0"/>
                </a:solidFill>
                <a:latin typeface="Tahoma" panose="020B0604030504040204" pitchFamily="34" charset="0"/>
                <a:ea typeface="Calibri" panose="020F0502020204030204" pitchFamily="34" charset="0"/>
                <a:cs typeface="Times New Roman" panose="02020603050405020304" pitchFamily="18" charset="0"/>
              </a:rPr>
              <a:t>Down</a:t>
            </a:r>
            <a:r>
              <a:rPr lang="sl-SI" dirty="0">
                <a:solidFill>
                  <a:srgbClr val="0070C0"/>
                </a:solidFill>
                <a:latin typeface="Tahoma" panose="020B0604030504040204" pitchFamily="34" charset="0"/>
                <a:ea typeface="Calibri" panose="020F0502020204030204" pitchFamily="34" charset="0"/>
                <a:cs typeface="Times New Roman" panose="02020603050405020304" pitchFamily="18" charset="0"/>
              </a:rPr>
              <a:t> </a:t>
            </a:r>
            <a:r>
              <a:rPr lang="sl-SI" dirty="0" err="1">
                <a:solidFill>
                  <a:srgbClr val="0070C0"/>
                </a:solidFill>
                <a:latin typeface="Tahoma" panose="020B0604030504040204" pitchFamily="34" charset="0"/>
                <a:ea typeface="Calibri" panose="020F0502020204030204" pitchFamily="34" charset="0"/>
                <a:cs typeface="Times New Roman" panose="02020603050405020304" pitchFamily="18" charset="0"/>
              </a:rPr>
              <a:t>Beat</a:t>
            </a:r>
            <a:r>
              <a:rPr lang="sl-SI" dirty="0">
                <a:solidFill>
                  <a:srgbClr val="0070C0"/>
                </a:solidFill>
                <a:latin typeface="Tahoma" panose="020B0604030504040204" pitchFamily="34" charset="0"/>
                <a:ea typeface="Calibri" panose="020F0502020204030204" pitchFamily="34" charset="0"/>
                <a:cs typeface="Times New Roman" panose="02020603050405020304" pitchFamily="18" charset="0"/>
              </a:rPr>
              <a:t> </a:t>
            </a:r>
            <a:r>
              <a:rPr lang="sl-SI" dirty="0" err="1">
                <a:solidFill>
                  <a:srgbClr val="0070C0"/>
                </a:solidFill>
                <a:latin typeface="Tahoma" panose="020B0604030504040204" pitchFamily="34" charset="0"/>
                <a:ea typeface="Calibri" panose="020F0502020204030204" pitchFamily="34" charset="0"/>
                <a:cs typeface="Times New Roman" panose="02020603050405020304" pitchFamily="18" charset="0"/>
              </a:rPr>
              <a:t>Bear</a:t>
            </a:r>
            <a:r>
              <a:rPr lang="sl-SI" dirty="0">
                <a:solidFill>
                  <a:srgbClr val="0070C0"/>
                </a:solidFill>
                <a:latin typeface="Tahoma" panose="020B0604030504040204" pitchFamily="34" charset="0"/>
                <a:ea typeface="Calibri" panose="020F0502020204030204" pitchFamily="34" charset="0"/>
                <a:cs typeface="Times New Roman" panose="02020603050405020304" pitchFamily="18" charset="0"/>
              </a:rPr>
              <a:t> (1956</a:t>
            </a:r>
            <a:r>
              <a:rPr lang="sl-SI" dirty="0" smtClean="0">
                <a:solidFill>
                  <a:srgbClr val="0070C0"/>
                </a:solidFill>
                <a:latin typeface="Tahoma" panose="020B0604030504040204" pitchFamily="34" charset="0"/>
                <a:ea typeface="Calibri" panose="020F0502020204030204" pitchFamily="34" charset="0"/>
                <a:cs typeface="Times New Roman" panose="02020603050405020304" pitchFamily="18" charset="0"/>
              </a:rPr>
              <a:t>) </a:t>
            </a:r>
            <a:r>
              <a:rPr lang="sl-SI" dirty="0" smtClean="0">
                <a:solidFill>
                  <a:srgbClr val="202122"/>
                </a:solidFill>
                <a:latin typeface="Tahoma" panose="020B0604030504040204" pitchFamily="34" charset="0"/>
                <a:ea typeface="Calibri" panose="020F0502020204030204" pitchFamily="34" charset="0"/>
                <a:cs typeface="Times New Roman" panose="02020603050405020304" pitchFamily="18" charset="0"/>
              </a:rPr>
              <a:t>Odlomki </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mnogih znanih skladb</a:t>
            </a:r>
            <a:b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br>
            <a:r>
              <a:rPr lang="sl-SI" u="sng" dirty="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4"/>
              </a:rPr>
              <a:t>https://www.youtube.com/watch?v=-vKzUMh8wn4</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t>
            </a:r>
            <a:b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b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r>
            <a:b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br>
            <a:r>
              <a:rPr lang="sl-SI" dirty="0" err="1">
                <a:solidFill>
                  <a:srgbClr val="202122"/>
                </a:solidFill>
                <a:latin typeface="Tahoma" panose="020B0604030504040204" pitchFamily="34" charset="0"/>
                <a:ea typeface="Calibri" panose="020F0502020204030204" pitchFamily="34" charset="0"/>
                <a:cs typeface="Times New Roman" panose="02020603050405020304" pitchFamily="18" charset="0"/>
              </a:rPr>
              <a:t>Buggs</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t>
            </a:r>
            <a:r>
              <a:rPr lang="sl-SI" dirty="0" err="1">
                <a:solidFill>
                  <a:srgbClr val="202122"/>
                </a:solidFill>
                <a:latin typeface="Tahoma" panose="020B0604030504040204" pitchFamily="34" charset="0"/>
                <a:ea typeface="Calibri" panose="020F0502020204030204" pitchFamily="34" charset="0"/>
                <a:cs typeface="Times New Roman" panose="02020603050405020304" pitchFamily="18" charset="0"/>
              </a:rPr>
              <a:t>Buny</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kot dirigent </a:t>
            </a:r>
            <a:r>
              <a:rPr lang="sl-SI" dirty="0" smtClean="0">
                <a:solidFill>
                  <a:srgbClr val="202122"/>
                </a:solidFill>
                <a:latin typeface="Tahoma" panose="020B0604030504040204" pitchFamily="34" charset="0"/>
                <a:ea typeface="Calibri" panose="020F0502020204030204" pitchFamily="34" charset="0"/>
                <a:cs typeface="Times New Roman" panose="02020603050405020304" pitchFamily="18" charset="0"/>
              </a:rPr>
              <a:t>1 </a:t>
            </a:r>
            <a:r>
              <a:rPr lang="sl-SI" u="sng" dirty="0" smtClean="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4"/>
              </a:rPr>
              <a:t>https</a:t>
            </a:r>
            <a:r>
              <a:rPr lang="sl-SI" u="sng" dirty="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4"/>
              </a:rPr>
              <a:t>://www.youtube.com/watch?v=-vKzUMh8wn4</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t>
            </a:r>
            <a:endParaRPr lang="sl-SI"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t>
            </a:r>
            <a:endParaRPr lang="sl-SI"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dirty="0" err="1">
                <a:solidFill>
                  <a:srgbClr val="202122"/>
                </a:solidFill>
                <a:latin typeface="Tahoma" panose="020B0604030504040204" pitchFamily="34" charset="0"/>
                <a:ea typeface="Calibri" panose="020F0502020204030204" pitchFamily="34" charset="0"/>
                <a:cs typeface="Times New Roman" panose="02020603050405020304" pitchFamily="18" charset="0"/>
              </a:rPr>
              <a:t>Buggs</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t>
            </a:r>
            <a:r>
              <a:rPr lang="sl-SI" dirty="0" err="1">
                <a:solidFill>
                  <a:srgbClr val="202122"/>
                </a:solidFill>
                <a:latin typeface="Tahoma" panose="020B0604030504040204" pitchFamily="34" charset="0"/>
                <a:ea typeface="Calibri" panose="020F0502020204030204" pitchFamily="34" charset="0"/>
                <a:cs typeface="Times New Roman" panose="02020603050405020304" pitchFamily="18" charset="0"/>
              </a:rPr>
              <a:t>Buny</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kot dirigent </a:t>
            </a:r>
            <a:r>
              <a:rPr lang="sl-SI" dirty="0" smtClean="0">
                <a:solidFill>
                  <a:srgbClr val="202122"/>
                </a:solidFill>
                <a:latin typeface="Tahoma" panose="020B0604030504040204" pitchFamily="34" charset="0"/>
                <a:ea typeface="Calibri" panose="020F0502020204030204" pitchFamily="34" charset="0"/>
                <a:cs typeface="Times New Roman" panose="02020603050405020304" pitchFamily="18" charset="0"/>
              </a:rPr>
              <a:t>2 </a:t>
            </a:r>
            <a:r>
              <a:rPr lang="sl-SI" u="sng" dirty="0" smtClean="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5"/>
              </a:rPr>
              <a:t>https</a:t>
            </a:r>
            <a:r>
              <a:rPr lang="sl-SI" u="sng" dirty="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5"/>
              </a:rPr>
              <a:t>://www.youtube.com/watch?v=44fX60kIfgY</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r>
            <a:b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br>
            <a:endParaRPr lang="sl-SI"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dirty="0" err="1">
                <a:solidFill>
                  <a:srgbClr val="202122"/>
                </a:solidFill>
                <a:latin typeface="Tahoma" panose="020B0604030504040204" pitchFamily="34" charset="0"/>
                <a:ea typeface="Calibri" panose="020F0502020204030204" pitchFamily="34" charset="0"/>
                <a:cs typeface="Times New Roman" panose="02020603050405020304" pitchFamily="18" charset="0"/>
              </a:rPr>
              <a:t>Buggs</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t>
            </a:r>
            <a:r>
              <a:rPr lang="sl-SI" dirty="0" err="1">
                <a:solidFill>
                  <a:srgbClr val="202122"/>
                </a:solidFill>
                <a:latin typeface="Tahoma" panose="020B0604030504040204" pitchFamily="34" charset="0"/>
                <a:ea typeface="Calibri" panose="020F0502020204030204" pitchFamily="34" charset="0"/>
                <a:cs typeface="Times New Roman" panose="02020603050405020304" pitchFamily="18" charset="0"/>
              </a:rPr>
              <a:t>Bunny</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in </a:t>
            </a:r>
            <a:r>
              <a:rPr lang="sl-SI" dirty="0" smtClean="0">
                <a:solidFill>
                  <a:srgbClr val="202122"/>
                </a:solidFill>
                <a:latin typeface="Tahoma" panose="020B0604030504040204" pitchFamily="34" charset="0"/>
                <a:ea typeface="Calibri" panose="020F0502020204030204" pitchFamily="34" charset="0"/>
                <a:cs typeface="Times New Roman" panose="02020603050405020304" pitchFamily="18" charset="0"/>
              </a:rPr>
              <a:t>orkester </a:t>
            </a:r>
            <a:r>
              <a:rPr lang="sl-SI" u="sng" dirty="0" smtClean="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6"/>
              </a:rPr>
              <a:t>https</a:t>
            </a:r>
            <a:r>
              <a:rPr lang="sl-SI" u="sng" dirty="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6"/>
              </a:rPr>
              <a:t>://www.youtube.com/watch?v=uYBce9Gsz7g</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t>
            </a:r>
            <a:endParaRPr lang="sl-SI"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t>
            </a:r>
            <a:endParaRPr lang="sl-SI"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dirty="0" err="1">
                <a:solidFill>
                  <a:srgbClr val="202122"/>
                </a:solidFill>
                <a:latin typeface="Tahoma" panose="020B0604030504040204" pitchFamily="34" charset="0"/>
                <a:ea typeface="Calibri" panose="020F0502020204030204" pitchFamily="34" charset="0"/>
                <a:cs typeface="Times New Roman" panose="02020603050405020304" pitchFamily="18" charset="0"/>
              </a:rPr>
              <a:t>Buggs</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t>
            </a:r>
            <a:r>
              <a:rPr lang="sl-SI" dirty="0" err="1">
                <a:solidFill>
                  <a:srgbClr val="202122"/>
                </a:solidFill>
                <a:latin typeface="Tahoma" panose="020B0604030504040204" pitchFamily="34" charset="0"/>
                <a:ea typeface="Calibri" panose="020F0502020204030204" pitchFamily="34" charset="0"/>
                <a:cs typeface="Times New Roman" panose="02020603050405020304" pitchFamily="18" charset="0"/>
              </a:rPr>
              <a:t>Bunny</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kot </a:t>
            </a:r>
            <a:r>
              <a:rPr lang="sl-SI" dirty="0" smtClean="0">
                <a:solidFill>
                  <a:srgbClr val="202122"/>
                </a:solidFill>
                <a:latin typeface="Tahoma" panose="020B0604030504040204" pitchFamily="34" charset="0"/>
                <a:ea typeface="Calibri" panose="020F0502020204030204" pitchFamily="34" charset="0"/>
                <a:cs typeface="Times New Roman" panose="02020603050405020304" pitchFamily="18" charset="0"/>
              </a:rPr>
              <a:t>pianist </a:t>
            </a:r>
            <a:r>
              <a:rPr lang="sl-SI" u="sng" dirty="0" smtClean="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7"/>
              </a:rPr>
              <a:t>https</a:t>
            </a:r>
            <a:r>
              <a:rPr lang="sl-SI" u="sng" dirty="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7"/>
              </a:rPr>
              <a:t>://www.youtube.com/watch?v=WqGEeymMzQM</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t>
            </a:r>
            <a:endParaRPr lang="sl-SI"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t>
            </a:r>
            <a:endParaRPr lang="sl-SI" sz="1400" dirty="0">
              <a:latin typeface="Calibri" panose="020F0502020204030204" pitchFamily="34" charset="0"/>
              <a:ea typeface="Calibri" panose="020F0502020204030204" pitchFamily="34" charset="0"/>
              <a:cs typeface="Times New Roman" panose="02020603050405020304" pitchFamily="18" charset="0"/>
            </a:endParaRPr>
          </a:p>
          <a:p>
            <a:r>
              <a:rPr lang="sl-SI" dirty="0">
                <a:solidFill>
                  <a:srgbClr val="202122"/>
                </a:solidFill>
                <a:latin typeface="Tahoma" panose="020B0604030504040204" pitchFamily="34" charset="0"/>
                <a:ea typeface="Calibri" panose="020F0502020204030204" pitchFamily="34" charset="0"/>
              </a:rPr>
              <a:t>In še in še najdeš na </a:t>
            </a:r>
            <a:r>
              <a:rPr lang="sl-SI" dirty="0" err="1">
                <a:solidFill>
                  <a:srgbClr val="202122"/>
                </a:solidFill>
                <a:latin typeface="Tahoma" panose="020B0604030504040204" pitchFamily="34" charset="0"/>
                <a:ea typeface="Calibri" panose="020F0502020204030204" pitchFamily="34" charset="0"/>
              </a:rPr>
              <a:t>you</a:t>
            </a:r>
            <a:r>
              <a:rPr lang="sl-SI" dirty="0">
                <a:solidFill>
                  <a:srgbClr val="202122"/>
                </a:solidFill>
                <a:latin typeface="Tahoma" panose="020B0604030504040204" pitchFamily="34" charset="0"/>
                <a:ea typeface="Calibri" panose="020F0502020204030204" pitchFamily="34" charset="0"/>
              </a:rPr>
              <a:t> </a:t>
            </a:r>
            <a:r>
              <a:rPr lang="sl-SI" dirty="0" smtClean="0">
                <a:solidFill>
                  <a:srgbClr val="202122"/>
                </a:solidFill>
                <a:latin typeface="Tahoma" panose="020B0604030504040204" pitchFamily="34" charset="0"/>
                <a:ea typeface="Calibri" panose="020F0502020204030204" pitchFamily="34" charset="0"/>
              </a:rPr>
              <a:t>tube                          Še naprej ti želimo lep kulturni dan. </a:t>
            </a:r>
            <a:r>
              <a:rPr lang="sl-SI" b="1" dirty="0" smtClean="0">
                <a:solidFill>
                  <a:srgbClr val="FF0000"/>
                </a:solidFill>
                <a:latin typeface="Tahoma" panose="020B0604030504040204" pitchFamily="34" charset="0"/>
                <a:ea typeface="Calibri" panose="020F0502020204030204" pitchFamily="34" charset="0"/>
              </a:rPr>
              <a:t>Učitelji OŠ Bizeljsko</a:t>
            </a:r>
            <a:endParaRPr lang="sl-SI" b="1" dirty="0">
              <a:solidFill>
                <a:srgbClr val="FF0000"/>
              </a:solidFill>
            </a:endParaRPr>
          </a:p>
        </p:txBody>
      </p:sp>
    </p:spTree>
    <p:extLst>
      <p:ext uri="{BB962C8B-B14F-4D97-AF65-F5344CB8AC3E}">
        <p14:creationId xmlns:p14="http://schemas.microsoft.com/office/powerpoint/2010/main" val="415635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04901" y="2971806"/>
            <a:ext cx="5541560" cy="2651072"/>
          </a:xfrm>
        </p:spPr>
        <p:txBody>
          <a:bodyPr rtlCol="0">
            <a:noAutofit/>
          </a:bodyPr>
          <a:lstStyle/>
          <a:p>
            <a:pPr rtl="0"/>
            <a:r>
              <a:rPr lang="sl-SI" sz="8800" dirty="0" err="1" smtClean="0"/>
              <a:t>Charlie</a:t>
            </a:r>
            <a:r>
              <a:rPr lang="sl-SI" sz="8800" dirty="0" smtClean="0"/>
              <a:t> </a:t>
            </a:r>
            <a:br>
              <a:rPr lang="sl-SI" sz="8800" dirty="0" smtClean="0"/>
            </a:br>
            <a:r>
              <a:rPr lang="sl-SI" sz="8800" dirty="0" err="1" smtClean="0"/>
              <a:t>chaplin</a:t>
            </a:r>
            <a:r>
              <a:rPr lang="sl-SI" sz="8800" dirty="0" smtClean="0"/>
              <a:t> </a:t>
            </a:r>
            <a:endParaRPr lang="sl-SI" sz="8800" dirty="0"/>
          </a:p>
        </p:txBody>
      </p:sp>
      <p:sp>
        <p:nvSpPr>
          <p:cNvPr id="5" name="Pravokotnik 4"/>
          <p:cNvSpPr/>
          <p:nvPr/>
        </p:nvSpPr>
        <p:spPr>
          <a:xfrm>
            <a:off x="6919415" y="2762226"/>
            <a:ext cx="4885898" cy="2585323"/>
          </a:xfrm>
          <a:prstGeom prst="rect">
            <a:avLst/>
          </a:prstGeom>
          <a:ln>
            <a:solidFill>
              <a:srgbClr val="FF0000"/>
            </a:solidFill>
          </a:ln>
        </p:spPr>
        <p:txBody>
          <a:bodyPr wrap="square">
            <a:spAutoFit/>
          </a:bodyPr>
          <a:lstStyle/>
          <a:p>
            <a:r>
              <a:rPr lang="sl-SI" dirty="0" smtClean="0">
                <a:solidFill>
                  <a:srgbClr val="FFFF00"/>
                </a:solidFill>
                <a:latin typeface="Tahoma" panose="020B0604030504040204" pitchFamily="34" charset="0"/>
                <a:ea typeface="Calibri" panose="020F0502020204030204" pitchFamily="34" charset="0"/>
                <a:cs typeface="Times New Roman" panose="02020603050405020304" pitchFamily="18" charset="0"/>
              </a:rPr>
              <a:t>Znani igralci nemega filma so bili: </a:t>
            </a:r>
            <a:br>
              <a:rPr lang="sl-SI" dirty="0" smtClean="0">
                <a:solidFill>
                  <a:srgbClr val="FFFF00"/>
                </a:solidFill>
                <a:latin typeface="Tahoma" panose="020B0604030504040204" pitchFamily="34" charset="0"/>
                <a:ea typeface="Calibri" panose="020F0502020204030204" pitchFamily="34" charset="0"/>
                <a:cs typeface="Times New Roman" panose="02020603050405020304" pitchFamily="18" charset="0"/>
              </a:rPr>
            </a:br>
            <a:r>
              <a:rPr lang="sl-SI" dirty="0" smtClean="0">
                <a:solidFill>
                  <a:srgbClr val="FFFF00"/>
                </a:solidFill>
                <a:latin typeface="Tahoma" panose="020B0604030504040204" pitchFamily="34" charset="0"/>
                <a:ea typeface="Calibri" panose="020F0502020204030204" pitchFamily="34" charset="0"/>
                <a:cs typeface="Times New Roman" panose="02020603050405020304" pitchFamily="18" charset="0"/>
              </a:rPr>
              <a:t>- </a:t>
            </a:r>
            <a:r>
              <a:rPr lang="sl-SI" dirty="0" err="1" smtClean="0">
                <a:solidFill>
                  <a:srgbClr val="00B0F0"/>
                </a:solidFill>
                <a:latin typeface="Arial Black" panose="020B0A04020102020204" pitchFamily="34" charset="0"/>
                <a:ea typeface="Calibri" panose="020F0502020204030204" pitchFamily="34" charset="0"/>
                <a:cs typeface="Times New Roman" panose="02020603050405020304" pitchFamily="18" charset="0"/>
              </a:rPr>
              <a:t>Buster</a:t>
            </a:r>
            <a:r>
              <a:rPr lang="sl-SI" dirty="0" smtClean="0">
                <a:solidFill>
                  <a:srgbClr val="00B0F0"/>
                </a:solidFill>
                <a:latin typeface="Arial Black" panose="020B0A04020102020204" pitchFamily="34" charset="0"/>
                <a:ea typeface="Calibri" panose="020F0502020204030204" pitchFamily="34" charset="0"/>
                <a:cs typeface="Times New Roman" panose="02020603050405020304" pitchFamily="18" charset="0"/>
              </a:rPr>
              <a:t> </a:t>
            </a:r>
            <a:r>
              <a:rPr lang="sl-SI" dirty="0">
                <a:solidFill>
                  <a:srgbClr val="00B0F0"/>
                </a:solidFill>
                <a:latin typeface="Arial Black" panose="020B0A04020102020204" pitchFamily="34" charset="0"/>
                <a:ea typeface="Calibri" panose="020F0502020204030204" pitchFamily="34" charset="0"/>
                <a:cs typeface="Times New Roman" panose="02020603050405020304" pitchFamily="18" charset="0"/>
              </a:rPr>
              <a:t>Keaton</a:t>
            </a:r>
            <a:r>
              <a:rPr lang="sl-SI" dirty="0">
                <a:solidFill>
                  <a:srgbClr val="FFFF00"/>
                </a:solidFill>
                <a:latin typeface="Tahoma" panose="020B0604030504040204" pitchFamily="34" charset="0"/>
                <a:ea typeface="Calibri" panose="020F0502020204030204" pitchFamily="34" charset="0"/>
                <a:cs typeface="Times New Roman" panose="02020603050405020304" pitchFamily="18" charset="0"/>
              </a:rPr>
              <a:t>, </a:t>
            </a:r>
            <a:r>
              <a:rPr lang="sl-SI" dirty="0" smtClean="0">
                <a:solidFill>
                  <a:srgbClr val="FFFF00"/>
                </a:solidFill>
                <a:latin typeface="Tahoma" panose="020B0604030504040204" pitchFamily="34" charset="0"/>
                <a:ea typeface="Calibri" panose="020F0502020204030204" pitchFamily="34" charset="0"/>
                <a:cs typeface="Times New Roman" panose="02020603050405020304" pitchFamily="18" charset="0"/>
              </a:rPr>
              <a:t>ameriški igralec in režiser.</a:t>
            </a:r>
            <a:br>
              <a:rPr lang="sl-SI" dirty="0" smtClean="0">
                <a:solidFill>
                  <a:srgbClr val="FFFF00"/>
                </a:solidFill>
                <a:latin typeface="Tahoma" panose="020B0604030504040204" pitchFamily="34" charset="0"/>
                <a:ea typeface="Calibri" panose="020F0502020204030204" pitchFamily="34" charset="0"/>
                <a:cs typeface="Times New Roman" panose="02020603050405020304" pitchFamily="18" charset="0"/>
              </a:rPr>
            </a:br>
            <a:r>
              <a:rPr lang="sl-SI" dirty="0" smtClean="0">
                <a:solidFill>
                  <a:srgbClr val="00B0F0"/>
                </a:solidFill>
                <a:latin typeface="Tahoma" panose="020B0604030504040204" pitchFamily="34" charset="0"/>
                <a:ea typeface="Calibri" panose="020F0502020204030204" pitchFamily="34" charset="0"/>
                <a:cs typeface="Times New Roman" panose="02020603050405020304" pitchFamily="18" charset="0"/>
              </a:rPr>
              <a:t>- </a:t>
            </a:r>
            <a:r>
              <a:rPr lang="sv-SE" dirty="0" smtClean="0">
                <a:solidFill>
                  <a:srgbClr val="00B0F0"/>
                </a:solidFill>
                <a:latin typeface="Arial Black" panose="020B0A04020102020204" pitchFamily="34" charset="0"/>
              </a:rPr>
              <a:t>Stan </a:t>
            </a:r>
            <a:r>
              <a:rPr lang="sv-SE" dirty="0">
                <a:solidFill>
                  <a:srgbClr val="00B0F0"/>
                </a:solidFill>
                <a:latin typeface="Arial Black" panose="020B0A04020102020204" pitchFamily="34" charset="0"/>
              </a:rPr>
              <a:t>Laurel and Oliver Hardy</a:t>
            </a:r>
            <a:r>
              <a:rPr lang="sv-SE" dirty="0">
                <a:solidFill>
                  <a:srgbClr val="FFFF00"/>
                </a:solidFill>
              </a:rPr>
              <a:t>,</a:t>
            </a:r>
            <a:r>
              <a:rPr lang="sl-SI" dirty="0">
                <a:solidFill>
                  <a:srgbClr val="FFFF00"/>
                </a:solidFill>
              </a:rPr>
              <a:t> </a:t>
            </a:r>
            <a:r>
              <a:rPr lang="sl-SI" dirty="0" smtClean="0">
                <a:solidFill>
                  <a:srgbClr val="FFFF00"/>
                </a:solidFill>
              </a:rPr>
              <a:t/>
            </a:r>
            <a:br>
              <a:rPr lang="sl-SI" dirty="0" smtClean="0">
                <a:solidFill>
                  <a:srgbClr val="FFFF00"/>
                </a:solidFill>
              </a:rPr>
            </a:br>
            <a:r>
              <a:rPr lang="sl-SI" dirty="0" smtClean="0">
                <a:solidFill>
                  <a:srgbClr val="FFFF00"/>
                </a:solidFill>
              </a:rPr>
              <a:t>   pri </a:t>
            </a:r>
            <a:r>
              <a:rPr lang="sl-SI" dirty="0">
                <a:solidFill>
                  <a:srgbClr val="FFFF00"/>
                </a:solidFill>
              </a:rPr>
              <a:t>nas znana kot </a:t>
            </a:r>
            <a:r>
              <a:rPr lang="sl-SI" dirty="0">
                <a:solidFill>
                  <a:srgbClr val="00B0F0"/>
                </a:solidFill>
              </a:rPr>
              <a:t>Stan in </a:t>
            </a:r>
            <a:r>
              <a:rPr lang="sl-SI" dirty="0" err="1" smtClean="0">
                <a:solidFill>
                  <a:srgbClr val="00B0F0"/>
                </a:solidFill>
              </a:rPr>
              <a:t>Olio</a:t>
            </a:r>
            <a:r>
              <a:rPr lang="sl-SI" dirty="0" smtClean="0">
                <a:solidFill>
                  <a:srgbClr val="00B0F0"/>
                </a:solidFill>
              </a:rPr>
              <a:t>.</a:t>
            </a:r>
            <a:r>
              <a:rPr lang="sl-SI" dirty="0" smtClean="0">
                <a:solidFill>
                  <a:srgbClr val="FFFF00"/>
                </a:solidFill>
              </a:rPr>
              <a:t> </a:t>
            </a:r>
            <a:br>
              <a:rPr lang="sl-SI" dirty="0" smtClean="0">
                <a:solidFill>
                  <a:srgbClr val="FFFF00"/>
                </a:solidFill>
              </a:rPr>
            </a:br>
            <a:r>
              <a:rPr lang="sl-SI" dirty="0" smtClean="0">
                <a:solidFill>
                  <a:srgbClr val="FFFF00"/>
                </a:solidFill>
              </a:rPr>
              <a:t>- </a:t>
            </a:r>
            <a:r>
              <a:rPr lang="sl-SI" dirty="0">
                <a:solidFill>
                  <a:srgbClr val="00B0F0"/>
                </a:solidFill>
                <a:latin typeface="Arial Black" panose="020B0A04020102020204" pitchFamily="34" charset="0"/>
              </a:rPr>
              <a:t>Ida </a:t>
            </a:r>
            <a:r>
              <a:rPr lang="sl-SI" dirty="0" smtClean="0">
                <a:solidFill>
                  <a:srgbClr val="00B0F0"/>
                </a:solidFill>
                <a:latin typeface="Arial Black" panose="020B0A04020102020204" pitchFamily="34" charset="0"/>
              </a:rPr>
              <a:t>Kravanja</a:t>
            </a:r>
            <a:r>
              <a:rPr lang="sl-SI" dirty="0" smtClean="0">
                <a:solidFill>
                  <a:srgbClr val="FFFF00"/>
                </a:solidFill>
              </a:rPr>
              <a:t>, </a:t>
            </a:r>
            <a:r>
              <a:rPr lang="sl-SI" dirty="0">
                <a:solidFill>
                  <a:srgbClr val="FFFF00"/>
                </a:solidFill>
              </a:rPr>
              <a:t>ena redkih slovenskih igralk, ki se jim je uspelo uveljaviti v tujini. Z umetniškim imenom </a:t>
            </a:r>
            <a:r>
              <a:rPr lang="sl-SI" dirty="0" err="1">
                <a:solidFill>
                  <a:srgbClr val="00B0F0"/>
                </a:solidFill>
              </a:rPr>
              <a:t>Ita</a:t>
            </a:r>
            <a:r>
              <a:rPr lang="sl-SI" dirty="0">
                <a:solidFill>
                  <a:srgbClr val="00B0F0"/>
                </a:solidFill>
              </a:rPr>
              <a:t> </a:t>
            </a:r>
            <a:r>
              <a:rPr lang="sl-SI" dirty="0" err="1">
                <a:solidFill>
                  <a:srgbClr val="00B0F0"/>
                </a:solidFill>
              </a:rPr>
              <a:t>Rina</a:t>
            </a:r>
            <a:r>
              <a:rPr lang="sl-SI" dirty="0">
                <a:solidFill>
                  <a:srgbClr val="00B0F0"/>
                </a:solidFill>
              </a:rPr>
              <a:t> </a:t>
            </a:r>
            <a:r>
              <a:rPr lang="sl-SI" dirty="0">
                <a:solidFill>
                  <a:srgbClr val="FFFF00"/>
                </a:solidFill>
              </a:rPr>
              <a:t>je uspela v evropskem in svetovnem filmskem svetu. Rodila se je v Divači na Krasu. </a:t>
            </a:r>
          </a:p>
        </p:txBody>
      </p:sp>
      <p:pic>
        <p:nvPicPr>
          <p:cNvPr id="6" name="Picture 4" descr="Quilts and Thoughts… » Free filmstrip digi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62" y="6163597"/>
            <a:ext cx="11223625" cy="694403"/>
          </a:xfrm>
          <a:prstGeom prst="rect">
            <a:avLst/>
          </a:prstGeom>
          <a:noFill/>
          <a:extLst>
            <a:ext uri="{909E8E84-426E-40DD-AFC4-6F175D3DCCD1}">
              <a14:hiddenFill xmlns:a14="http://schemas.microsoft.com/office/drawing/2010/main">
                <a:solidFill>
                  <a:srgbClr val="FFFFFF"/>
                </a:solidFill>
              </a14:hiddenFill>
            </a:ext>
          </a:extLst>
        </p:spPr>
      </p:pic>
      <p:sp>
        <p:nvSpPr>
          <p:cNvPr id="8" name="Označba mesta besedila 2"/>
          <p:cNvSpPr txBox="1">
            <a:spLocks/>
          </p:cNvSpPr>
          <p:nvPr/>
        </p:nvSpPr>
        <p:spPr>
          <a:xfrm>
            <a:off x="1059363" y="5783536"/>
            <a:ext cx="11373751" cy="1067715"/>
          </a:xfrm>
          <a:prstGeom prst="rect">
            <a:avLst/>
          </a:prstGeom>
        </p:spPr>
        <p:txBody>
          <a:bodyPr vert="horz" lIns="0" tIns="45720" rIns="0" bIns="45720" rtlCol="0">
            <a:normAutofit fontScale="85000" lnSpcReduction="10000"/>
          </a:bodyPr>
          <a:lstStyle>
            <a:lvl1pPr marL="0" indent="0" algn="l" defTabSz="914400" rtl="0" eaLnBrk="1" latinLnBrk="0" hangingPunct="1">
              <a:lnSpc>
                <a:spcPct val="90000"/>
              </a:lnSpc>
              <a:spcBef>
                <a:spcPts val="0"/>
              </a:spcBef>
              <a:buFont typeface="Wingdings" panose="05000000000000000000" pitchFamily="2" charset="2"/>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600" kern="1200">
                <a:solidFill>
                  <a:schemeClr val="tx1">
                    <a:tint val="75000"/>
                  </a:schemeClr>
                </a:solidFill>
                <a:latin typeface="+mn-lt"/>
                <a:ea typeface="+mn-ea"/>
                <a:cs typeface="+mn-cs"/>
              </a:defRPr>
            </a:lvl9pPr>
          </a:lstStyle>
          <a:p>
            <a:r>
              <a:rPr lang="sl-SI" sz="2800" dirty="0" smtClean="0">
                <a:solidFill>
                  <a:schemeClr val="tx1"/>
                </a:solidFill>
              </a:rPr>
              <a:t>Najbolj znan igralec v nemih filmih je </a:t>
            </a:r>
            <a:r>
              <a:rPr lang="sl-SI" sz="2800" dirty="0" err="1" smtClean="0">
                <a:solidFill>
                  <a:schemeClr val="tx1"/>
                </a:solidFill>
              </a:rPr>
              <a:t>Charlie</a:t>
            </a:r>
            <a:r>
              <a:rPr lang="sl-SI" sz="2800" dirty="0" smtClean="0">
                <a:solidFill>
                  <a:schemeClr val="tx1"/>
                </a:solidFill>
              </a:rPr>
              <a:t> Chaplin.  Oglej si film (V levji kletki)</a:t>
            </a:r>
          </a:p>
          <a:p>
            <a:endParaRPr lang="sl-SI" sz="2000" dirty="0" smtClean="0">
              <a:solidFill>
                <a:schemeClr val="tx2"/>
              </a:solidFill>
            </a:endParaRPr>
          </a:p>
          <a:p>
            <a:r>
              <a:rPr lang="sl-SI" sz="3900" dirty="0" smtClean="0">
                <a:solidFill>
                  <a:schemeClr val="tx2"/>
                </a:solidFill>
                <a:hlinkClick r:id="rId3"/>
              </a:rPr>
              <a:t>https://www.youtube.com/watch?v=mpjEyBKSfJQ</a:t>
            </a:r>
            <a:r>
              <a:rPr lang="sl-SI" sz="3900" dirty="0" smtClean="0">
                <a:solidFill>
                  <a:schemeClr val="tx2"/>
                </a:solidFill>
              </a:rPr>
              <a:t> </a:t>
            </a:r>
            <a:endParaRPr lang="sl-SI" sz="3900" dirty="0">
              <a:solidFill>
                <a:schemeClr val="tx2"/>
              </a:solidFill>
            </a:endParaRPr>
          </a:p>
        </p:txBody>
      </p:sp>
      <p:sp>
        <p:nvSpPr>
          <p:cNvPr id="7" name="Naslov 1"/>
          <p:cNvSpPr txBox="1">
            <a:spLocks/>
          </p:cNvSpPr>
          <p:nvPr/>
        </p:nvSpPr>
        <p:spPr>
          <a:xfrm>
            <a:off x="3379196" y="309230"/>
            <a:ext cx="8650232" cy="1927094"/>
          </a:xfrm>
          <a:prstGeom prst="rect">
            <a:avLst/>
          </a:prstGeom>
          <a:solidFill>
            <a:schemeClr val="bg1"/>
          </a:solidFill>
        </p:spPr>
        <p:txBody>
          <a:bodyPr vert="horz" lIns="0" tIns="45720" rIns="0" bIns="45720" rtlCol="0" anchor="b">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sl-SI" sz="9600" b="1" dirty="0" smtClean="0">
                <a:solidFill>
                  <a:srgbClr val="00B050"/>
                </a:solidFill>
                <a:latin typeface="Arial Black" panose="020B0A04020102020204" pitchFamily="34" charset="0"/>
              </a:rPr>
              <a:t>NEMI  FILM</a:t>
            </a:r>
            <a:endParaRPr lang="sl-SI" sz="9600" b="1" dirty="0">
              <a:solidFill>
                <a:srgbClr val="00B050"/>
              </a:solidFill>
              <a:latin typeface="Arial Black" panose="020B0A04020102020204" pitchFamily="34" charset="0"/>
            </a:endParaRPr>
          </a:p>
        </p:txBody>
      </p:sp>
      <p:pic>
        <p:nvPicPr>
          <p:cNvPr id="10" name="Picture 2" descr="Slovenska kinoteka: filmi ne zastarajo - Novice o filmu in filmskih zvezdah  - Slovenska kinoteka: filmi ne zastarajo - Si21 - prvi slovenski port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68" y="6163597"/>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Pravokotnik 2"/>
          <p:cNvSpPr/>
          <p:nvPr/>
        </p:nvSpPr>
        <p:spPr>
          <a:xfrm>
            <a:off x="3162300" y="329470"/>
            <a:ext cx="8867128" cy="2308324"/>
          </a:xfrm>
          <a:prstGeom prst="rect">
            <a:avLst/>
          </a:prstGeom>
          <a:solidFill>
            <a:schemeClr val="bg1"/>
          </a:solidFill>
        </p:spPr>
        <p:txBody>
          <a:bodyPr wrap="square">
            <a:spAutoFit/>
          </a:bodyPr>
          <a:lstStyle/>
          <a:p>
            <a:r>
              <a:rPr lang="pl-PL" dirty="0">
                <a:solidFill>
                  <a:srgbClr val="202122"/>
                </a:solidFill>
                <a:latin typeface="Arial" panose="020B0604020202020204" pitchFamily="34" charset="0"/>
              </a:rPr>
              <a:t>Ko sta 19. marca 1895 brata Lumiere napravila prvi kratki posnetek Odhod iz tovarne</a:t>
            </a:r>
            <a:r>
              <a:rPr lang="sl-SI" dirty="0">
                <a:latin typeface="Tahoma" panose="020B0604030504040204" pitchFamily="34" charset="0"/>
                <a:ea typeface="Calibri" panose="020F0502020204030204" pitchFamily="34" charset="0"/>
              </a:rPr>
              <a:t>, ki velja za prvi film, sta bila film in glasba ločena. </a:t>
            </a:r>
            <a:r>
              <a:rPr lang="sl-SI" dirty="0" smtClean="0">
                <a:latin typeface="Tahoma" panose="020B0604030504040204" pitchFamily="34" charset="0"/>
                <a:ea typeface="Calibri" panose="020F0502020204030204" pitchFamily="34" charset="0"/>
              </a:rPr>
              <a:t>Ta film je najdeš na povezavi</a:t>
            </a:r>
            <a:r>
              <a:rPr lang="sl-SI" dirty="0" smtClean="0">
                <a:solidFill>
                  <a:srgbClr val="FF0000"/>
                </a:solidFill>
                <a:latin typeface="Arial Black" panose="020B0A04020102020204" pitchFamily="34" charset="0"/>
                <a:ea typeface="Calibri" panose="020F0502020204030204" pitchFamily="34" charset="0"/>
              </a:rPr>
              <a:t> </a:t>
            </a:r>
            <a:r>
              <a:rPr lang="sl-SI" dirty="0" smtClean="0">
                <a:latin typeface="Tahoma" panose="020B0604030504040204" pitchFamily="34" charset="0"/>
                <a:ea typeface="Calibri" panose="020F0502020204030204" pitchFamily="34" charset="0"/>
                <a:hlinkClick r:id="rId5"/>
              </a:rPr>
              <a:t>https</a:t>
            </a:r>
            <a:r>
              <a:rPr lang="sl-SI" dirty="0">
                <a:latin typeface="Tahoma" panose="020B0604030504040204" pitchFamily="34" charset="0"/>
                <a:ea typeface="Calibri" panose="020F0502020204030204" pitchFamily="34" charset="0"/>
                <a:hlinkClick r:id="rId5"/>
              </a:rPr>
              <a:t>://</a:t>
            </a:r>
            <a:r>
              <a:rPr lang="sl-SI" dirty="0" smtClean="0">
                <a:latin typeface="Tahoma" panose="020B0604030504040204" pitchFamily="34" charset="0"/>
                <a:ea typeface="Calibri" panose="020F0502020204030204" pitchFamily="34" charset="0"/>
                <a:hlinkClick r:id="rId5"/>
              </a:rPr>
              <a:t>www.youtube.com/watch?v=BO0EkMKfgJI</a:t>
            </a:r>
            <a:r>
              <a:rPr lang="sl-SI" dirty="0" smtClean="0">
                <a:latin typeface="Tahoma" panose="020B0604030504040204" pitchFamily="34" charset="0"/>
                <a:ea typeface="Calibri" panose="020F0502020204030204" pitchFamily="34" charset="0"/>
              </a:rPr>
              <a:t>  </a:t>
            </a:r>
            <a:r>
              <a:rPr lang="sl-SI" dirty="0">
                <a:latin typeface="Tahoma" panose="020B0604030504040204" pitchFamily="34" charset="0"/>
                <a:ea typeface="Calibri" panose="020F0502020204030204" pitchFamily="34" charset="0"/>
              </a:rPr>
              <a:t>To je bil čas </a:t>
            </a:r>
            <a:r>
              <a:rPr lang="sl-SI" b="1" dirty="0">
                <a:latin typeface="Tahoma" panose="020B0604030504040204" pitchFamily="34" charset="0"/>
                <a:ea typeface="Calibri" panose="020F0502020204030204" pitchFamily="34" charset="0"/>
              </a:rPr>
              <a:t>nemega filma, </a:t>
            </a:r>
            <a:r>
              <a:rPr lang="sl-SI" dirty="0">
                <a:latin typeface="Tahoma" panose="020B0604030504040204" pitchFamily="34" charset="0"/>
                <a:ea typeface="Calibri" panose="020F0502020204030204" pitchFamily="34" charset="0"/>
              </a:rPr>
              <a:t>saj le-ti NISO vsebovali zvočnega zapisa. Film se je dogajal na platnu, glasbeniki pa so glasbo izvajali z različnimi glasbili ob, za ali pred platnom. Najprej so z glasbo le prikrivali ropotanje projektorjev in preganjali tesnobne občutke ob tišini in temi v kinodvoranah. Kmalu pa so z glasbo želeli tudi slediti vsebini samega filma in z njo podkrepiti doživljanje filmskih prizorov. </a:t>
            </a:r>
            <a:r>
              <a:rPr lang="sl-SI" dirty="0">
                <a:latin typeface="Arial Black" panose="020B0A04020102020204" pitchFamily="34" charset="0"/>
                <a:ea typeface="Calibri" panose="020F0502020204030204" pitchFamily="34" charset="0"/>
              </a:rPr>
              <a:t>To obdobje je trajalo kar 32 let.</a:t>
            </a:r>
            <a:endParaRPr lang="sl-SI" dirty="0">
              <a:latin typeface="Arial Black" panose="020B0A04020102020204" pitchFamily="34" charset="0"/>
            </a:endParaRPr>
          </a:p>
        </p:txBody>
      </p:sp>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fade">
                                      <p:cBhvr>
                                        <p:cTn id="4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8" grpId="0" uiExpand="1" build="p"/>
      <p:bldP spid="7" grpId="0" animBg="1"/>
      <p:bldP spid="3" grpId="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637198" y="1352854"/>
            <a:ext cx="10520240" cy="830997"/>
          </a:xfrm>
          <a:prstGeom prst="rect">
            <a:avLst/>
          </a:prstGeom>
        </p:spPr>
        <p:txBody>
          <a:bodyPr wrap="square">
            <a:spAutoFit/>
          </a:bodyPr>
          <a:lstStyle/>
          <a:p>
            <a:r>
              <a:rPr lang="sl-SI" sz="2400" dirty="0">
                <a:solidFill>
                  <a:srgbClr val="202122"/>
                </a:solidFill>
                <a:latin typeface="Tahoma" panose="020B0604030504040204" pitchFamily="34" charset="0"/>
                <a:ea typeface="Calibri" panose="020F0502020204030204" pitchFamily="34" charset="0"/>
              </a:rPr>
              <a:t>Prvi celovečerni zvočni film je nastal </a:t>
            </a:r>
            <a:r>
              <a:rPr lang="sl-SI" sz="2400" dirty="0" smtClean="0">
                <a:solidFill>
                  <a:srgbClr val="202122"/>
                </a:solidFill>
                <a:latin typeface="Tahoma" panose="020B0604030504040204" pitchFamily="34" charset="0"/>
                <a:ea typeface="Calibri" panose="020F0502020204030204" pitchFamily="34" charset="0"/>
              </a:rPr>
              <a:t>leta 1927</a:t>
            </a:r>
            <a:r>
              <a:rPr lang="sl-SI" sz="2400" dirty="0">
                <a:solidFill>
                  <a:srgbClr val="202122"/>
                </a:solidFill>
                <a:latin typeface="Tahoma" panose="020B0604030504040204" pitchFamily="34" charset="0"/>
                <a:ea typeface="Calibri" panose="020F0502020204030204" pitchFamily="34" charset="0"/>
              </a:rPr>
              <a:t> in je imel </a:t>
            </a:r>
            <a:r>
              <a:rPr lang="sl-SI" sz="2400" dirty="0" smtClean="0">
                <a:solidFill>
                  <a:srgbClr val="202122"/>
                </a:solidFill>
                <a:latin typeface="Tahoma" panose="020B0604030504040204" pitchFamily="34" charset="0"/>
                <a:ea typeface="Calibri" panose="020F0502020204030204" pitchFamily="34" charset="0"/>
              </a:rPr>
              <a:t>naslov </a:t>
            </a:r>
            <a:r>
              <a:rPr lang="sl-SI" sz="2400" dirty="0" smtClean="0">
                <a:solidFill>
                  <a:srgbClr val="FF0000"/>
                </a:solidFill>
                <a:latin typeface="Tahoma" panose="020B0604030504040204" pitchFamily="34" charset="0"/>
                <a:ea typeface="Calibri" panose="020F0502020204030204" pitchFamily="34" charset="0"/>
              </a:rPr>
              <a:t>Pevec jazza</a:t>
            </a:r>
            <a:r>
              <a:rPr lang="sl-SI" sz="2400" dirty="0" smtClean="0">
                <a:solidFill>
                  <a:srgbClr val="202122"/>
                </a:solidFill>
                <a:latin typeface="Tahoma" panose="020B0604030504040204" pitchFamily="34" charset="0"/>
                <a:ea typeface="Calibri" panose="020F0502020204030204" pitchFamily="34" charset="0"/>
              </a:rPr>
              <a:t>. </a:t>
            </a:r>
            <a:r>
              <a:rPr lang="sl-SI" sz="2400" dirty="0" smtClean="0">
                <a:solidFill>
                  <a:srgbClr val="202122"/>
                </a:solidFill>
                <a:latin typeface="Arial Black" panose="020B0A04020102020204" pitchFamily="34" charset="0"/>
                <a:ea typeface="Calibri" panose="020F0502020204030204" pitchFamily="34" charset="0"/>
              </a:rPr>
              <a:t>V </a:t>
            </a:r>
            <a:r>
              <a:rPr lang="sl-SI" sz="2400" dirty="0">
                <a:solidFill>
                  <a:srgbClr val="202122"/>
                </a:solidFill>
                <a:latin typeface="Arial Black" panose="020B0A04020102020204" pitchFamily="34" charset="0"/>
                <a:ea typeface="Calibri" panose="020F0502020204030204" pitchFamily="34" charset="0"/>
              </a:rPr>
              <a:t>glavni vlogi </a:t>
            </a:r>
            <a:r>
              <a:rPr lang="sl-SI" sz="2400" dirty="0" smtClean="0">
                <a:solidFill>
                  <a:srgbClr val="202122"/>
                </a:solidFill>
                <a:latin typeface="Arial Black" panose="020B0A04020102020204" pitchFamily="34" charset="0"/>
                <a:ea typeface="Calibri" panose="020F0502020204030204" pitchFamily="34" charset="0"/>
              </a:rPr>
              <a:t>je </a:t>
            </a:r>
            <a:r>
              <a:rPr lang="sl-SI" sz="2400" dirty="0">
                <a:solidFill>
                  <a:srgbClr val="202122"/>
                </a:solidFill>
                <a:latin typeface="Arial Black" panose="020B0A04020102020204" pitchFamily="34" charset="0"/>
                <a:ea typeface="Calibri" panose="020F0502020204030204" pitchFamily="34" charset="0"/>
              </a:rPr>
              <a:t>nastopil takratni </a:t>
            </a:r>
            <a:r>
              <a:rPr lang="sl-SI" sz="2400" dirty="0" smtClean="0">
                <a:solidFill>
                  <a:srgbClr val="202122"/>
                </a:solidFill>
                <a:latin typeface="Arial Black" panose="020B0A04020102020204" pitchFamily="34" charset="0"/>
                <a:ea typeface="Calibri" panose="020F0502020204030204" pitchFamily="34" charset="0"/>
              </a:rPr>
              <a:t>popularni pevec </a:t>
            </a:r>
            <a:r>
              <a:rPr lang="sl-SI" sz="2400" dirty="0" smtClean="0">
                <a:solidFill>
                  <a:srgbClr val="0070C0"/>
                </a:solidFill>
                <a:latin typeface="Arial Black" panose="020B0A04020102020204" pitchFamily="34" charset="0"/>
                <a:ea typeface="Calibri" panose="020F0502020204030204" pitchFamily="34" charset="0"/>
              </a:rPr>
              <a:t>Al </a:t>
            </a:r>
            <a:r>
              <a:rPr lang="sl-SI" sz="2400" dirty="0" err="1" smtClean="0">
                <a:solidFill>
                  <a:srgbClr val="0070C0"/>
                </a:solidFill>
                <a:latin typeface="Arial Black" panose="020B0A04020102020204" pitchFamily="34" charset="0"/>
                <a:ea typeface="Calibri" panose="020F0502020204030204" pitchFamily="34" charset="0"/>
              </a:rPr>
              <a:t>Jolson</a:t>
            </a:r>
            <a:r>
              <a:rPr lang="sl-SI" sz="2400" dirty="0" smtClean="0">
                <a:solidFill>
                  <a:srgbClr val="202122"/>
                </a:solidFill>
                <a:latin typeface="Arial Black" panose="020B0A04020102020204" pitchFamily="34" charset="0"/>
                <a:ea typeface="Calibri" panose="020F0502020204030204" pitchFamily="34" charset="0"/>
              </a:rPr>
              <a:t>.</a:t>
            </a:r>
            <a:endParaRPr lang="sl-SI" sz="2400" dirty="0">
              <a:latin typeface="Arial Black" panose="020B0A04020102020204" pitchFamily="34" charset="0"/>
            </a:endParaRPr>
          </a:p>
        </p:txBody>
      </p:sp>
      <p:pic>
        <p:nvPicPr>
          <p:cNvPr id="7" name="Picture 4" descr="Quilts and Thoughts… » Free filmstrip digi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6" y="3084395"/>
            <a:ext cx="12178354" cy="3773606"/>
          </a:xfrm>
          <a:prstGeom prst="rect">
            <a:avLst/>
          </a:prstGeom>
          <a:noFill/>
          <a:extLst>
            <a:ext uri="{909E8E84-426E-40DD-AFC4-6F175D3DCCD1}">
              <a14:hiddenFill xmlns:a14="http://schemas.microsoft.com/office/drawing/2010/main">
                <a:solidFill>
                  <a:srgbClr val="FFFFFF"/>
                </a:solidFill>
              </a14:hiddenFill>
            </a:ext>
          </a:extLst>
        </p:spPr>
      </p:pic>
      <p:sp>
        <p:nvSpPr>
          <p:cNvPr id="8" name="Pravokotnik 7"/>
          <p:cNvSpPr/>
          <p:nvPr/>
        </p:nvSpPr>
        <p:spPr>
          <a:xfrm>
            <a:off x="340821" y="4556206"/>
            <a:ext cx="11590335" cy="1631216"/>
          </a:xfrm>
          <a:prstGeom prst="rect">
            <a:avLst/>
          </a:prstGeom>
          <a:solidFill>
            <a:schemeClr val="bg1"/>
          </a:solidFill>
        </p:spPr>
        <p:txBody>
          <a:bodyPr wrap="square">
            <a:spAutoFit/>
          </a:bodyPr>
          <a:lstStyle/>
          <a:p>
            <a:r>
              <a:rPr lang="sl-SI" sz="2000" dirty="0">
                <a:solidFill>
                  <a:srgbClr val="202122"/>
                </a:solidFill>
                <a:latin typeface="Tahoma" panose="020B0604030504040204" pitchFamily="34" charset="0"/>
                <a:ea typeface="Calibri" panose="020F0502020204030204" pitchFamily="34" charset="0"/>
                <a:cs typeface="Times New Roman" panose="02020603050405020304" pitchFamily="18" charset="0"/>
              </a:rPr>
              <a:t>Zvočni filmi so, potem ko jih je publika že sprejela, popolnoma zasenčili neme, tako da se je za veliko filmskih zvezd nemega filma kariera kmalu končala. </a:t>
            </a:r>
            <a:r>
              <a:rPr lang="sl-SI" sz="2000" dirty="0" smtClean="0">
                <a:latin typeface="Tahoma" panose="020B0604030504040204" pitchFamily="34" charset="0"/>
                <a:ea typeface="Calibri" panose="020F0502020204030204" pitchFamily="34" charset="0"/>
                <a:cs typeface="Times New Roman" panose="02020603050405020304" pitchFamily="18" charset="0"/>
              </a:rPr>
              <a:t>Ko </a:t>
            </a:r>
            <a:r>
              <a:rPr lang="sl-SI" sz="2000" dirty="0">
                <a:latin typeface="Tahoma" panose="020B0604030504040204" pitchFamily="34" charset="0"/>
                <a:ea typeface="Calibri" panose="020F0502020204030204" pitchFamily="34" charset="0"/>
                <a:cs typeface="Times New Roman" panose="02020603050405020304" pitchFamily="18" charset="0"/>
              </a:rPr>
              <a:t>je </a:t>
            </a:r>
            <a:r>
              <a:rPr lang="sl-SI" sz="2000" b="1" dirty="0">
                <a:latin typeface="Tahoma" panose="020B0604030504040204" pitchFamily="34" charset="0"/>
                <a:ea typeface="Calibri" panose="020F0502020204030204" pitchFamily="34" charset="0"/>
                <a:cs typeface="Times New Roman" panose="02020603050405020304" pitchFamily="18" charset="0"/>
              </a:rPr>
              <a:t>zvočni film</a:t>
            </a:r>
            <a:r>
              <a:rPr lang="sl-SI" sz="2000" dirty="0">
                <a:latin typeface="Tahoma" panose="020B0604030504040204" pitchFamily="34" charset="0"/>
                <a:ea typeface="Calibri" panose="020F0502020204030204" pitchFamily="34" charset="0"/>
                <a:cs typeface="Times New Roman" panose="02020603050405020304" pitchFamily="18" charset="0"/>
              </a:rPr>
              <a:t> ukinil glasbeno spremljavo 'v živo', se je spremenil tudi sam film. Sprememba je bila več kot očitna. </a:t>
            </a:r>
            <a:r>
              <a:rPr lang="sl-SI" sz="2000" dirty="0"/>
              <a:t>Komponiranje filmske glasbe je zahtevno, ustvarjalno delo. Glasba filmu ni le v okras, ampak je eno izmed pomembnejših sredstev s katerim se izražajo filmski ustvarjalci.  Dober skladatelj mora poznati tudi zakone filmske umetnosti. </a:t>
            </a:r>
          </a:p>
        </p:txBody>
      </p:sp>
      <p:sp>
        <p:nvSpPr>
          <p:cNvPr id="6" name="Naslov 1"/>
          <p:cNvSpPr txBox="1">
            <a:spLocks/>
          </p:cNvSpPr>
          <p:nvPr/>
        </p:nvSpPr>
        <p:spPr>
          <a:xfrm>
            <a:off x="996479" y="238890"/>
            <a:ext cx="10873135" cy="1044785"/>
          </a:xfrm>
          <a:prstGeom prst="rect">
            <a:avLst/>
          </a:prstGeom>
          <a:noFill/>
        </p:spPr>
        <p:txBody>
          <a:bodyPr vert="horz" lIns="0" tIns="45720" rIns="0" bIns="45720" rtlCol="0" anchor="b">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sl-SI" sz="8000" b="1" dirty="0" smtClean="0">
                <a:solidFill>
                  <a:srgbClr val="00B050"/>
                </a:solidFill>
                <a:latin typeface="Arial Black" panose="020B0A04020102020204" pitchFamily="34" charset="0"/>
              </a:rPr>
              <a:t>Zvočni  FILM</a:t>
            </a:r>
            <a:endParaRPr lang="sl-SI" sz="8000" b="1" dirty="0">
              <a:solidFill>
                <a:srgbClr val="00B050"/>
              </a:solidFill>
              <a:latin typeface="Arial Black" panose="020B0A04020102020204" pitchFamily="34" charset="0"/>
            </a:endParaRPr>
          </a:p>
        </p:txBody>
      </p:sp>
      <p:sp>
        <p:nvSpPr>
          <p:cNvPr id="9" name="Naslov 1"/>
          <p:cNvSpPr>
            <a:spLocks noGrp="1"/>
          </p:cNvSpPr>
          <p:nvPr>
            <p:ph type="title"/>
          </p:nvPr>
        </p:nvSpPr>
        <p:spPr>
          <a:xfrm>
            <a:off x="675578" y="3665964"/>
            <a:ext cx="10854489" cy="887235"/>
          </a:xfrm>
          <a:solidFill>
            <a:schemeClr val="bg1"/>
          </a:solidFill>
        </p:spPr>
        <p:txBody>
          <a:bodyPr>
            <a:noAutofit/>
          </a:bodyPr>
          <a:lstStyle/>
          <a:p>
            <a:r>
              <a:rPr lang="sl-SI" sz="2400" dirty="0" smtClean="0">
                <a:latin typeface="Tahoma" panose="020B0604030504040204" pitchFamily="34" charset="0"/>
                <a:ea typeface="Calibri" panose="020F0502020204030204" pitchFamily="34" charset="0"/>
                <a:cs typeface="Times New Roman" panose="02020603050405020304" pitchFamily="18" charset="0"/>
              </a:rPr>
              <a:t>Film </a:t>
            </a:r>
            <a:r>
              <a:rPr lang="sl-SI" sz="2400" dirty="0">
                <a:latin typeface="Tahoma" panose="020B0604030504040204" pitchFamily="34" charset="0"/>
                <a:ea typeface="Calibri" panose="020F0502020204030204" pitchFamily="34" charset="0"/>
                <a:cs typeface="Times New Roman" panose="02020603050405020304" pitchFamily="18" charset="0"/>
              </a:rPr>
              <a:t>in glasba v </a:t>
            </a:r>
            <a:r>
              <a:rPr lang="sl-SI" sz="2400" dirty="0" smtClean="0">
                <a:latin typeface="Tahoma" panose="020B0604030504040204" pitchFamily="34" charset="0"/>
                <a:ea typeface="Calibri" panose="020F0502020204030204" pitchFamily="34" charset="0"/>
                <a:cs typeface="Times New Roman" panose="02020603050405020304" pitchFamily="18" charset="0"/>
              </a:rPr>
              <a:t>začetku </a:t>
            </a:r>
            <a:r>
              <a:rPr lang="sl-SI" sz="2400" dirty="0">
                <a:latin typeface="Tahoma" panose="020B0604030504040204" pitchFamily="34" charset="0"/>
                <a:ea typeface="Calibri" panose="020F0502020204030204" pitchFamily="34" charset="0"/>
                <a:cs typeface="Times New Roman" panose="02020603050405020304" pitchFamily="18" charset="0"/>
              </a:rPr>
              <a:t>še nista bila popolnoma usklajena. Po pojavu zvočnega filma so se začeli zavedati, da je treba čim bolje sinhronizirati podobe in zvok</a:t>
            </a:r>
            <a:r>
              <a:rPr lang="sl-SI" sz="2400" dirty="0" smtClean="0">
                <a:latin typeface="Tahoma" panose="020B0604030504040204" pitchFamily="34" charset="0"/>
                <a:ea typeface="Calibri" panose="020F0502020204030204" pitchFamily="34" charset="0"/>
                <a:cs typeface="Times New Roman" panose="02020603050405020304" pitchFamily="18" charset="0"/>
              </a:rPr>
              <a:t>.</a:t>
            </a:r>
            <a:endParaRPr lang="sl-SI" sz="3800" dirty="0">
              <a:solidFill>
                <a:srgbClr val="D2740C"/>
              </a:solidFill>
            </a:endParaRPr>
          </a:p>
        </p:txBody>
      </p:sp>
      <p:sp>
        <p:nvSpPr>
          <p:cNvPr id="10" name="Pravokotnik 9"/>
          <p:cNvSpPr/>
          <p:nvPr/>
        </p:nvSpPr>
        <p:spPr>
          <a:xfrm>
            <a:off x="1094399" y="2347621"/>
            <a:ext cx="10263687" cy="646331"/>
          </a:xfrm>
          <a:prstGeom prst="rect">
            <a:avLst/>
          </a:prstGeom>
        </p:spPr>
        <p:txBody>
          <a:bodyPr wrap="square">
            <a:spAutoFit/>
          </a:bodyPr>
          <a:lstStyle/>
          <a:p>
            <a:r>
              <a:rPr lang="sl-SI" sz="3600" u="sng" dirty="0" smtClean="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3"/>
              </a:rPr>
              <a:t>https</a:t>
            </a:r>
            <a:r>
              <a:rPr lang="sl-SI" sz="3600" u="sng" dirty="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3"/>
              </a:rPr>
              <a:t>://</a:t>
            </a:r>
            <a:r>
              <a:rPr lang="sl-SI" sz="3600" u="sng" dirty="0" smtClean="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3"/>
              </a:rPr>
              <a:t>www.youtube.com/watch?v=8SzltpkGz0M</a:t>
            </a:r>
            <a:endParaRPr lang="sl-SI" sz="2400" dirty="0"/>
          </a:p>
        </p:txBody>
      </p:sp>
      <p:pic>
        <p:nvPicPr>
          <p:cNvPr id="11" name="Picture 2" descr="Slovenska kinoteka: filmi ne zastarajo - Novice o filmu in filmskih zvezdah  - Slovenska kinoteka: filmi ne zastarajo - Si21 - prvi slovenski port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149" y="2380918"/>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2" name="Naslov 1"/>
          <p:cNvSpPr txBox="1">
            <a:spLocks/>
          </p:cNvSpPr>
          <p:nvPr/>
        </p:nvSpPr>
        <p:spPr>
          <a:xfrm>
            <a:off x="200149" y="4625321"/>
            <a:ext cx="11783766" cy="1044785"/>
          </a:xfrm>
          <a:prstGeom prst="rect">
            <a:avLst/>
          </a:prstGeom>
          <a:noFill/>
        </p:spPr>
        <p:txBody>
          <a:bodyPr vert="horz" lIns="0" tIns="45720" rIns="0" bIns="45720" rtlCol="0" anchor="b">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sl-SI" sz="11500" b="1" dirty="0" smtClean="0">
                <a:solidFill>
                  <a:srgbClr val="FF0000"/>
                </a:solidFill>
                <a:latin typeface="Arial Black" panose="020B0A04020102020204" pitchFamily="34" charset="0"/>
              </a:rPr>
              <a:t>Sinhronizacija</a:t>
            </a:r>
            <a:endParaRPr lang="sl-SI" sz="115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53291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8" grpId="1" animBg="1"/>
      <p:bldP spid="6" grpId="0"/>
      <p:bldP spid="9" grpId="0" animBg="1"/>
      <p:bldP spid="9" grpId="1" animBg="1"/>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70383" y="836614"/>
            <a:ext cx="6141518" cy="1323439"/>
          </a:xfrm>
          <a:prstGeom prst="rect">
            <a:avLst/>
          </a:prstGeom>
          <a:solidFill>
            <a:schemeClr val="bg1">
              <a:lumMod val="85000"/>
            </a:schemeClr>
          </a:solidFill>
          <a:ln>
            <a:solidFill>
              <a:schemeClr val="accent1"/>
            </a:solidFill>
          </a:ln>
        </p:spPr>
        <p:txBody>
          <a:bodyPr wrap="square">
            <a:spAutoFit/>
          </a:bodyPr>
          <a:lstStyle/>
          <a:p>
            <a:pPr algn="ctr">
              <a:defRPr/>
            </a:pPr>
            <a:r>
              <a:rPr lang="sl-SI" sz="4000" dirty="0">
                <a:solidFill>
                  <a:srgbClr val="FF0000"/>
                </a:solidFill>
                <a:latin typeface="Arial Black" panose="020B0A04020102020204" pitchFamily="34" charset="0"/>
                <a:cs typeface="Arial" panose="020B0604020202020204" pitchFamily="34" charset="0"/>
              </a:rPr>
              <a:t>John </a:t>
            </a:r>
            <a:r>
              <a:rPr lang="sl-SI" sz="4000" dirty="0" err="1">
                <a:solidFill>
                  <a:srgbClr val="FF0000"/>
                </a:solidFill>
                <a:latin typeface="Arial Black" panose="020B0A04020102020204" pitchFamily="34" charset="0"/>
                <a:cs typeface="Arial" panose="020B0604020202020204" pitchFamily="34" charset="0"/>
              </a:rPr>
              <a:t>Barry</a:t>
            </a:r>
            <a:r>
              <a:rPr lang="sl-SI" sz="4000" dirty="0">
                <a:solidFill>
                  <a:srgbClr val="FF0000"/>
                </a:solidFill>
                <a:latin typeface="Arial Black" panose="020B0A04020102020204" pitchFamily="34" charset="0"/>
                <a:cs typeface="Arial" panose="020B0604020202020204" pitchFamily="34" charset="0"/>
              </a:rPr>
              <a:t> </a:t>
            </a:r>
            <a:br>
              <a:rPr lang="sl-SI" sz="4000" dirty="0">
                <a:solidFill>
                  <a:srgbClr val="FF0000"/>
                </a:solidFill>
                <a:latin typeface="Arial Black" panose="020B0A04020102020204" pitchFamily="34" charset="0"/>
                <a:cs typeface="Arial" panose="020B0604020202020204" pitchFamily="34" charset="0"/>
              </a:rPr>
            </a:br>
            <a:r>
              <a:rPr lang="sl-SI" sz="4000" dirty="0">
                <a:cs typeface="Arial" panose="020B0604020202020204" pitchFamily="34" charset="0"/>
              </a:rPr>
              <a:t>(1933 – 2011</a:t>
            </a:r>
            <a:r>
              <a:rPr lang="sl-SI" sz="4000" dirty="0" smtClean="0">
                <a:cs typeface="Arial" panose="020B0604020202020204" pitchFamily="34" charset="0"/>
              </a:rPr>
              <a:t>)</a:t>
            </a:r>
            <a:endParaRPr lang="sl-SI" sz="2850" dirty="0">
              <a:cs typeface="Arial" panose="020B0604020202020204" pitchFamily="34" charset="0"/>
            </a:endParaRPr>
          </a:p>
        </p:txBody>
      </p:sp>
      <p:sp>
        <p:nvSpPr>
          <p:cNvPr id="38915" name="Rectangle 2"/>
          <p:cNvSpPr>
            <a:spLocks noChangeArrowheads="1"/>
          </p:cNvSpPr>
          <p:nvPr/>
        </p:nvSpPr>
        <p:spPr bwMode="auto">
          <a:xfrm>
            <a:off x="170383" y="75223"/>
            <a:ext cx="11921532" cy="647700"/>
          </a:xfrm>
          <a:prstGeom prst="rect">
            <a:avLst/>
          </a:prstGeom>
          <a:solidFill>
            <a:srgbClr val="3399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l-SI" altLang="sl-SI" sz="4800" dirty="0">
                <a:latin typeface="Arial Black" panose="020B0A04020102020204" pitchFamily="34" charset="0"/>
              </a:rPr>
              <a:t>Znani </a:t>
            </a:r>
            <a:r>
              <a:rPr lang="sl-SI" altLang="sl-SI" sz="4800" dirty="0" smtClean="0">
                <a:latin typeface="Arial Black" panose="020B0A04020102020204" pitchFamily="34" charset="0"/>
              </a:rPr>
              <a:t>skladatelj </a:t>
            </a:r>
            <a:r>
              <a:rPr lang="sl-SI" altLang="sl-SI" sz="4800" dirty="0">
                <a:latin typeface="Arial Black" panose="020B0A04020102020204" pitchFamily="34" charset="0"/>
              </a:rPr>
              <a:t>filmske </a:t>
            </a:r>
            <a:r>
              <a:rPr lang="sl-SI" altLang="sl-SI" sz="4800" dirty="0" smtClean="0">
                <a:latin typeface="Arial Black" panose="020B0A04020102020204" pitchFamily="34" charset="0"/>
              </a:rPr>
              <a:t>glasbe</a:t>
            </a:r>
            <a:endParaRPr lang="sl-SI" altLang="sl-SI" sz="2800" dirty="0">
              <a:latin typeface="Arial Black" panose="020B0A04020102020204" pitchFamily="34" charset="0"/>
            </a:endParaRPr>
          </a:p>
        </p:txBody>
      </p:sp>
      <p:pic>
        <p:nvPicPr>
          <p:cNvPr id="38916" name="Picture 2" descr="John Barry v Royal Albert Hall, London, september 2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5044" y="836614"/>
            <a:ext cx="5606871"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756" y="946981"/>
            <a:ext cx="1098550" cy="7381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6" descr="James Bond streaming guide: Where to watch every movie online | so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047" y="4193247"/>
            <a:ext cx="1291657" cy="220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King Kong | Own &amp; Watch King Kong | Universal Pictur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5705" y="4193246"/>
            <a:ext cx="1160482" cy="220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Vstopnice za PLEŠE Z VOLKOVI, 17.04.2010 ob 17: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36525" y="4193246"/>
            <a:ext cx="1249675" cy="2204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ravokotnik 15"/>
          <p:cNvSpPr>
            <a:spLocks noChangeArrowheads="1"/>
          </p:cNvSpPr>
          <p:nvPr/>
        </p:nvSpPr>
        <p:spPr bwMode="auto">
          <a:xfrm>
            <a:off x="170383" y="2235204"/>
            <a:ext cx="614151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557213">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sl-SI" altLang="sl-SI" sz="2400" b="0" dirty="0">
                <a:cs typeface="Arial" panose="020B0604020202020204" pitchFamily="34" charset="0"/>
              </a:rPr>
              <a:t>FILMI, za katere je napisal glasbo:</a:t>
            </a:r>
            <a:br>
              <a:rPr lang="sl-SI" altLang="sl-SI" sz="2400" b="0" dirty="0">
                <a:cs typeface="Arial" panose="020B0604020202020204" pitchFamily="34" charset="0"/>
              </a:rPr>
            </a:br>
            <a:r>
              <a:rPr lang="sl-SI" altLang="sl-SI" sz="3600" dirty="0">
                <a:solidFill>
                  <a:srgbClr val="00FF99"/>
                </a:solidFill>
                <a:cs typeface="Arial" panose="020B0604020202020204" pitchFamily="34" charset="0"/>
              </a:rPr>
              <a:t>James Bond, </a:t>
            </a:r>
            <a:r>
              <a:rPr lang="sl-SI" altLang="sl-SI" sz="3600" dirty="0" smtClean="0">
                <a:solidFill>
                  <a:srgbClr val="00FF99"/>
                </a:solidFill>
                <a:cs typeface="Arial" panose="020B0604020202020204" pitchFamily="34" charset="0"/>
              </a:rPr>
              <a:t>King </a:t>
            </a:r>
            <a:r>
              <a:rPr lang="sl-SI" altLang="sl-SI" sz="3600" dirty="0" err="1">
                <a:solidFill>
                  <a:srgbClr val="00FF99"/>
                </a:solidFill>
                <a:cs typeface="Arial" panose="020B0604020202020204" pitchFamily="34" charset="0"/>
              </a:rPr>
              <a:t>Kong</a:t>
            </a:r>
            <a:r>
              <a:rPr lang="sl-SI" altLang="sl-SI" sz="3600" dirty="0">
                <a:solidFill>
                  <a:srgbClr val="00FF99"/>
                </a:solidFill>
                <a:cs typeface="Arial" panose="020B0604020202020204" pitchFamily="34" charset="0"/>
              </a:rPr>
              <a:t>, </a:t>
            </a:r>
            <a:br>
              <a:rPr lang="sl-SI" altLang="sl-SI" sz="3600" dirty="0">
                <a:solidFill>
                  <a:srgbClr val="00FF99"/>
                </a:solidFill>
                <a:cs typeface="Arial" panose="020B0604020202020204" pitchFamily="34" charset="0"/>
              </a:rPr>
            </a:br>
            <a:r>
              <a:rPr lang="sl-SI" altLang="sl-SI" sz="3600" dirty="0">
                <a:solidFill>
                  <a:srgbClr val="00FF99"/>
                </a:solidFill>
                <a:cs typeface="Arial" panose="020B0604020202020204" pitchFamily="34" charset="0"/>
              </a:rPr>
              <a:t>Pleše z volkovi …</a:t>
            </a:r>
          </a:p>
        </p:txBody>
      </p:sp>
      <p:pic>
        <p:nvPicPr>
          <p:cNvPr id="1026" name="Picture 2" descr="Born Free - Virginia McKenna DVD - Film Classic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86200" y="4193245"/>
            <a:ext cx="1264945" cy="22040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lt Film in Review Podcast Episode 169 - Midnight Cowbo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51145" y="4175663"/>
            <a:ext cx="1286636" cy="222159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Quilts and Thoughts… » Free filmstrip digi stam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21" y="3727939"/>
            <a:ext cx="6369260" cy="308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4289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lovenska kinoteka: filmi ne zastarajo - Novice o filmu in filmskih zvezdah  - Slovenska kinoteka: filmi ne zastarajo - Si21 - prvi slovenski por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6"/>
          <p:cNvSpPr>
            <a:spLocks noChangeArrowheads="1"/>
          </p:cNvSpPr>
          <p:nvPr/>
        </p:nvSpPr>
        <p:spPr bwMode="auto">
          <a:xfrm>
            <a:off x="1558925" y="598346"/>
            <a:ext cx="9120188" cy="44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sl-SI" altLang="sl-SI" sz="7200" dirty="0">
                <a:solidFill>
                  <a:srgbClr val="FF0000"/>
                </a:solidFill>
                <a:latin typeface="Arial Black" panose="020B0A04020102020204" pitchFamily="34" charset="0"/>
              </a:rPr>
              <a:t>John </a:t>
            </a:r>
            <a:r>
              <a:rPr lang="sl-SI" altLang="sl-SI" sz="7200" dirty="0" err="1">
                <a:solidFill>
                  <a:srgbClr val="FF0000"/>
                </a:solidFill>
                <a:latin typeface="Arial Black" panose="020B0A04020102020204" pitchFamily="34" charset="0"/>
              </a:rPr>
              <a:t>Barry</a:t>
            </a:r>
            <a:r>
              <a:rPr lang="sl-SI" altLang="sl-SI" sz="7200" dirty="0">
                <a:solidFill>
                  <a:srgbClr val="FF0000"/>
                </a:solidFill>
                <a:latin typeface="Arial Black" panose="020B0A04020102020204" pitchFamily="34" charset="0"/>
              </a:rPr>
              <a:t> </a:t>
            </a:r>
            <a:r>
              <a:rPr lang="sl-SI" altLang="sl-SI" sz="7200" dirty="0">
                <a:solidFill>
                  <a:srgbClr val="FF0000"/>
                </a:solidFill>
                <a:latin typeface="+mj-lt"/>
              </a:rPr>
              <a:t/>
            </a:r>
            <a:br>
              <a:rPr lang="sl-SI" altLang="sl-SI" sz="7200" dirty="0">
                <a:solidFill>
                  <a:srgbClr val="FF0000"/>
                </a:solidFill>
                <a:latin typeface="+mj-lt"/>
              </a:rPr>
            </a:br>
            <a:r>
              <a:rPr lang="sl-SI" altLang="sl-SI" sz="11500" dirty="0">
                <a:solidFill>
                  <a:srgbClr val="FFFF00"/>
                </a:solidFill>
                <a:latin typeface="Arial Black" panose="020B0A04020102020204" pitchFamily="34" charset="0"/>
              </a:rPr>
              <a:t>Agent 007 </a:t>
            </a:r>
            <a:r>
              <a:rPr lang="sl-SI" altLang="sl-SI" sz="6000" dirty="0">
                <a:solidFill>
                  <a:srgbClr val="00B0F0"/>
                </a:solidFill>
                <a:latin typeface="Arial Black" panose="020B0A04020102020204" pitchFamily="34" charset="0"/>
              </a:rPr>
              <a:t/>
            </a:r>
            <a:br>
              <a:rPr lang="sl-SI" altLang="sl-SI" sz="6000" dirty="0">
                <a:solidFill>
                  <a:srgbClr val="00B0F0"/>
                </a:solidFill>
                <a:latin typeface="Arial Black" panose="020B0A04020102020204" pitchFamily="34" charset="0"/>
              </a:rPr>
            </a:br>
            <a:r>
              <a:rPr lang="sl-SI" altLang="sl-SI" sz="6000" dirty="0">
                <a:solidFill>
                  <a:schemeClr val="bg1"/>
                </a:solidFill>
                <a:latin typeface="Arial Black" panose="020B0A04020102020204" pitchFamily="34" charset="0"/>
              </a:rPr>
              <a:t>(James Bond)</a:t>
            </a:r>
            <a:br>
              <a:rPr lang="sl-SI" altLang="sl-SI" sz="6000" dirty="0">
                <a:solidFill>
                  <a:schemeClr val="bg1"/>
                </a:solidFill>
                <a:latin typeface="Arial Black" panose="020B0A04020102020204" pitchFamily="34" charset="0"/>
              </a:rPr>
            </a:br>
            <a:r>
              <a:rPr lang="sl-SI" altLang="sl-SI" sz="3600" dirty="0" smtClean="0">
                <a:solidFill>
                  <a:srgbClr val="00B0F0"/>
                </a:solidFill>
                <a:latin typeface="Arial Narrow" panose="020B0606020202030204" pitchFamily="34" charset="0"/>
                <a:hlinkClick r:id="rId4"/>
              </a:rPr>
              <a:t>https://www.youtube.com/watch?v=uab29gVZQOY</a:t>
            </a:r>
            <a:r>
              <a:rPr lang="sl-SI" altLang="sl-SI" sz="3600" dirty="0" smtClean="0">
                <a:solidFill>
                  <a:srgbClr val="00B0F0"/>
                </a:solidFill>
                <a:latin typeface="Arial Narrow" panose="020B0606020202030204" pitchFamily="34" charset="0"/>
              </a:rPr>
              <a:t> </a:t>
            </a:r>
            <a:endParaRPr lang="sl-SI" altLang="sl-SI" dirty="0">
              <a:latin typeface="Arial Narrow" panose="020B0606020202030204" pitchFamily="34" charset="0"/>
            </a:endParaRPr>
          </a:p>
        </p:txBody>
      </p:sp>
    </p:spTree>
    <p:extLst>
      <p:ext uri="{BB962C8B-B14F-4D97-AF65-F5344CB8AC3E}">
        <p14:creationId xmlns:p14="http://schemas.microsoft.com/office/powerpoint/2010/main" val="321870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70383" y="808346"/>
            <a:ext cx="6248766" cy="1322388"/>
          </a:xfrm>
          <a:prstGeom prst="rect">
            <a:avLst/>
          </a:prstGeom>
          <a:solidFill>
            <a:schemeClr val="bg1">
              <a:lumMod val="85000"/>
            </a:schemeClr>
          </a:solidFill>
          <a:ln>
            <a:solidFill>
              <a:schemeClr val="accent1"/>
            </a:solidFill>
          </a:ln>
        </p:spPr>
        <p:txBody>
          <a:bodyPr wrap="square">
            <a:spAutoFit/>
          </a:bodyPr>
          <a:lstStyle/>
          <a:p>
            <a:pPr marL="557213" indent="-557213" algn="ctr">
              <a:defRPr/>
            </a:pPr>
            <a:r>
              <a:rPr lang="sl-SI" sz="4000" dirty="0">
                <a:solidFill>
                  <a:srgbClr val="FF0000"/>
                </a:solidFill>
                <a:latin typeface="Arial Black" panose="020B0A04020102020204" pitchFamily="34" charset="0"/>
                <a:cs typeface="Arial" panose="020B0604020202020204" pitchFamily="34" charset="0"/>
              </a:rPr>
              <a:t>James </a:t>
            </a:r>
            <a:r>
              <a:rPr lang="sl-SI" sz="4000" dirty="0" err="1">
                <a:solidFill>
                  <a:srgbClr val="FF0000"/>
                </a:solidFill>
                <a:latin typeface="Arial Black" panose="020B0A04020102020204" pitchFamily="34" charset="0"/>
                <a:cs typeface="Arial" panose="020B0604020202020204" pitchFamily="34" charset="0"/>
              </a:rPr>
              <a:t>Horner</a:t>
            </a:r>
            <a:r>
              <a:rPr lang="sl-SI" sz="4000" dirty="0">
                <a:solidFill>
                  <a:srgbClr val="FF0000"/>
                </a:solidFill>
                <a:latin typeface="Arial Black" panose="020B0A04020102020204" pitchFamily="34" charset="0"/>
                <a:cs typeface="Arial" panose="020B0604020202020204" pitchFamily="34" charset="0"/>
              </a:rPr>
              <a:t> </a:t>
            </a:r>
            <a:r>
              <a:rPr lang="sl-SI" sz="4000" dirty="0">
                <a:solidFill>
                  <a:srgbClr val="FF0000"/>
                </a:solidFill>
                <a:cs typeface="Arial" panose="020B0604020202020204" pitchFamily="34" charset="0"/>
              </a:rPr>
              <a:t/>
            </a:r>
            <a:br>
              <a:rPr lang="sl-SI" sz="4000" dirty="0">
                <a:solidFill>
                  <a:srgbClr val="FF0000"/>
                </a:solidFill>
                <a:cs typeface="Arial" panose="020B0604020202020204" pitchFamily="34" charset="0"/>
              </a:rPr>
            </a:br>
            <a:r>
              <a:rPr lang="sl-SI" sz="4000" dirty="0">
                <a:cs typeface="Arial" panose="020B0604020202020204" pitchFamily="34" charset="0"/>
              </a:rPr>
              <a:t>(1953 – 2015)</a:t>
            </a:r>
            <a:endParaRPr lang="sl-SI" sz="2850" dirty="0">
              <a:cs typeface="Arial" panose="020B0604020202020204" pitchFamily="34" charset="0"/>
            </a:endParaRPr>
          </a:p>
        </p:txBody>
      </p:sp>
      <p:pic>
        <p:nvPicPr>
          <p:cNvPr id="41987" name="Picture 2" descr="James Horner: Ten Best Movie Soundtracks - Classic F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8723" y="808347"/>
            <a:ext cx="5603192" cy="594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AutoShape 8" descr="Flag of the United States - Wikipedia"/>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sl-SI" altLang="sl-SI"/>
          </a:p>
        </p:txBody>
      </p:sp>
      <p:pic>
        <p:nvPicPr>
          <p:cNvPr id="11"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3240" y="909272"/>
            <a:ext cx="1258888" cy="6715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 name="Pravokotnik 11"/>
          <p:cNvSpPr>
            <a:spLocks noChangeArrowheads="1"/>
          </p:cNvSpPr>
          <p:nvPr/>
        </p:nvSpPr>
        <p:spPr bwMode="auto">
          <a:xfrm>
            <a:off x="170383" y="2103439"/>
            <a:ext cx="620404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557213">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sl-SI" altLang="sl-SI" sz="2400" b="0" dirty="0">
                <a:latin typeface="Arial Narrow" panose="020B0606020202030204" pitchFamily="34" charset="0"/>
                <a:cs typeface="Arial" panose="020B0604020202020204" pitchFamily="34" charset="0"/>
              </a:rPr>
              <a:t>FILMI, za katere je napisal glasbo:</a:t>
            </a:r>
            <a:br>
              <a:rPr lang="sl-SI" altLang="sl-SI" sz="2400" b="0" dirty="0">
                <a:latin typeface="Arial Narrow" panose="020B0606020202030204" pitchFamily="34" charset="0"/>
                <a:cs typeface="Arial" panose="020B0604020202020204" pitchFamily="34" charset="0"/>
              </a:rPr>
            </a:br>
            <a:r>
              <a:rPr lang="sl-SI" altLang="sl-SI" sz="3600" dirty="0" err="1">
                <a:solidFill>
                  <a:srgbClr val="00FF99"/>
                </a:solidFill>
                <a:cs typeface="Arial" panose="020B0604020202020204" pitchFamily="34" charset="0"/>
              </a:rPr>
              <a:t>Titanic</a:t>
            </a:r>
            <a:r>
              <a:rPr lang="sl-SI" altLang="sl-SI" sz="3600" dirty="0">
                <a:solidFill>
                  <a:srgbClr val="00FF99"/>
                </a:solidFill>
                <a:cs typeface="Arial" panose="020B0604020202020204" pitchFamily="34" charset="0"/>
              </a:rPr>
              <a:t>, </a:t>
            </a:r>
            <a:r>
              <a:rPr lang="sl-SI" altLang="sl-SI" sz="3600" dirty="0" err="1">
                <a:solidFill>
                  <a:srgbClr val="00FF99"/>
                </a:solidFill>
                <a:cs typeface="Arial" panose="020B0604020202020204" pitchFamily="34" charset="0"/>
              </a:rPr>
              <a:t>Avatar</a:t>
            </a:r>
            <a:r>
              <a:rPr lang="sl-SI" altLang="sl-SI" sz="3600" dirty="0">
                <a:solidFill>
                  <a:srgbClr val="00FF99"/>
                </a:solidFill>
                <a:cs typeface="Arial" panose="020B0604020202020204" pitchFamily="34" charset="0"/>
              </a:rPr>
              <a:t>,  Troja, </a:t>
            </a:r>
            <a:r>
              <a:rPr lang="sl-SI" altLang="sl-SI" sz="3600" dirty="0" err="1">
                <a:solidFill>
                  <a:srgbClr val="00FF99"/>
                </a:solidFill>
                <a:cs typeface="Arial" panose="020B0604020202020204" pitchFamily="34" charset="0"/>
              </a:rPr>
              <a:t>Apollo</a:t>
            </a:r>
            <a:r>
              <a:rPr lang="sl-SI" altLang="sl-SI" sz="3600" dirty="0">
                <a:solidFill>
                  <a:srgbClr val="00FF99"/>
                </a:solidFill>
                <a:cs typeface="Arial" panose="020B0604020202020204" pitchFamily="34" charset="0"/>
              </a:rPr>
              <a:t> </a:t>
            </a:r>
            <a:r>
              <a:rPr lang="sl-SI" altLang="sl-SI" sz="3600" dirty="0" smtClean="0">
                <a:solidFill>
                  <a:srgbClr val="00FF99"/>
                </a:solidFill>
                <a:cs typeface="Arial" panose="020B0604020202020204" pitchFamily="34" charset="0"/>
              </a:rPr>
              <a:t>13, Pogumno srce...</a:t>
            </a:r>
            <a:endParaRPr lang="sl-SI" altLang="sl-SI" sz="3600" dirty="0">
              <a:solidFill>
                <a:srgbClr val="00FF99"/>
              </a:solidFill>
              <a:cs typeface="Arial" panose="020B0604020202020204" pitchFamily="34" charset="0"/>
            </a:endParaRPr>
          </a:p>
        </p:txBody>
      </p:sp>
      <p:pic>
        <p:nvPicPr>
          <p:cNvPr id="85004" name="Picture 12" descr="30 Fascinating Facts About the Film &quot;Titanic&quot; - ReelRundown - Entertain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38" y="4114800"/>
            <a:ext cx="1251237" cy="223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6" name="Picture 14" descr="Avatar (2009 film) - Wikipe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4474" y="4114800"/>
            <a:ext cx="1352979" cy="221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8" name="Picture 16" descr="Troja (2004) - opis filma na Spored.tv"/>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7454" y="4114800"/>
            <a:ext cx="1160829" cy="223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AutoShape 18" descr="No Time to Die: Daniel Craig's James Bond Movie Gets Preponed, Will Now  Release on November 12, 2020 - Report Door"/>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sl-SI" altLang="sl-SI"/>
          </a:p>
        </p:txBody>
      </p:sp>
      <p:sp>
        <p:nvSpPr>
          <p:cNvPr id="13" name="Rectangle 2"/>
          <p:cNvSpPr>
            <a:spLocks noChangeArrowheads="1"/>
          </p:cNvSpPr>
          <p:nvPr/>
        </p:nvSpPr>
        <p:spPr bwMode="auto">
          <a:xfrm>
            <a:off x="170383" y="75223"/>
            <a:ext cx="11921532" cy="647700"/>
          </a:xfrm>
          <a:prstGeom prst="rect">
            <a:avLst/>
          </a:prstGeom>
          <a:solidFill>
            <a:srgbClr val="3399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l-SI" altLang="sl-SI" sz="4800" dirty="0">
                <a:latin typeface="Arial Black" panose="020B0A04020102020204" pitchFamily="34" charset="0"/>
              </a:rPr>
              <a:t>Znani </a:t>
            </a:r>
            <a:r>
              <a:rPr lang="sl-SI" altLang="sl-SI" sz="4800" dirty="0" smtClean="0">
                <a:latin typeface="Arial Black" panose="020B0A04020102020204" pitchFamily="34" charset="0"/>
              </a:rPr>
              <a:t>skladatelj </a:t>
            </a:r>
            <a:r>
              <a:rPr lang="sl-SI" altLang="sl-SI" sz="4800" dirty="0">
                <a:latin typeface="Arial Black" panose="020B0A04020102020204" pitchFamily="34" charset="0"/>
              </a:rPr>
              <a:t>filmske </a:t>
            </a:r>
            <a:r>
              <a:rPr lang="sl-SI" altLang="sl-SI" sz="4800" dirty="0" smtClean="0">
                <a:latin typeface="Arial Black" panose="020B0A04020102020204" pitchFamily="34" charset="0"/>
              </a:rPr>
              <a:t>glasbe</a:t>
            </a:r>
            <a:endParaRPr lang="sl-SI" altLang="sl-SI" sz="2800" dirty="0">
              <a:latin typeface="Arial Black" panose="020B0A04020102020204" pitchFamily="34" charset="0"/>
            </a:endParaRPr>
          </a:p>
        </p:txBody>
      </p:sp>
      <p:pic>
        <p:nvPicPr>
          <p:cNvPr id="6146" name="Picture 2" descr="APOLLO 13: 4K Ultra HD Blu-ray (Universal, 1995) Universal Home Vide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48283" y="4114800"/>
            <a:ext cx="1304008" cy="223324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raveheart - Wikiped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61083" y="4114800"/>
            <a:ext cx="1213340" cy="221395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Quilts and Thoughts… » Free filmstrip digi stam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654" y="3653449"/>
            <a:ext cx="6369260" cy="308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5752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5004"/>
                                        </p:tgtEl>
                                        <p:attrNameLst>
                                          <p:attrName>style.visibility</p:attrName>
                                        </p:attrNameLst>
                                      </p:cBhvr>
                                      <p:to>
                                        <p:strVal val="visible"/>
                                      </p:to>
                                    </p:set>
                                    <p:animEffect transition="in" filter="fade">
                                      <p:cBhvr>
                                        <p:cTn id="12" dur="500"/>
                                        <p:tgtEl>
                                          <p:spTgt spid="850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5006"/>
                                        </p:tgtEl>
                                        <p:attrNameLst>
                                          <p:attrName>style.visibility</p:attrName>
                                        </p:attrNameLst>
                                      </p:cBhvr>
                                      <p:to>
                                        <p:strVal val="visible"/>
                                      </p:to>
                                    </p:set>
                                    <p:animEffect transition="in" filter="fade">
                                      <p:cBhvr>
                                        <p:cTn id="17" dur="500"/>
                                        <p:tgtEl>
                                          <p:spTgt spid="8500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5008"/>
                                        </p:tgtEl>
                                        <p:attrNameLst>
                                          <p:attrName>style.visibility</p:attrName>
                                        </p:attrNameLst>
                                      </p:cBhvr>
                                      <p:to>
                                        <p:strVal val="visible"/>
                                      </p:to>
                                    </p:set>
                                    <p:animEffect transition="in" filter="fade">
                                      <p:cBhvr>
                                        <p:cTn id="22" dur="500"/>
                                        <p:tgtEl>
                                          <p:spTgt spid="8500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146"/>
                                        </p:tgtEl>
                                        <p:attrNameLst>
                                          <p:attrName>style.visibility</p:attrName>
                                        </p:attrNameLst>
                                      </p:cBhvr>
                                      <p:to>
                                        <p:strVal val="visible"/>
                                      </p:to>
                                    </p:set>
                                    <p:animEffect transition="in" filter="fade">
                                      <p:cBhvr>
                                        <p:cTn id="27" dur="500"/>
                                        <p:tgtEl>
                                          <p:spTgt spid="61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48"/>
                                        </p:tgtEl>
                                        <p:attrNameLst>
                                          <p:attrName>style.visibility</p:attrName>
                                        </p:attrNameLst>
                                      </p:cBhvr>
                                      <p:to>
                                        <p:strVal val="visible"/>
                                      </p:to>
                                    </p:set>
                                    <p:animEffect transition="in" filter="fade">
                                      <p:cBhvr>
                                        <p:cTn id="32" dur="500"/>
                                        <p:tgtEl>
                                          <p:spTgt spid="61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Lst>
  </p:timing>
</p:sld>
</file>

<file path=ppt/theme/theme1.xml><?xml version="1.0" encoding="utf-8"?>
<a:theme xmlns:a="http://schemas.openxmlformats.org/drawingml/2006/main" name="tf03431380_win32">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26313_TF03431380" id="{ED9CFE90-AD22-4A49-9988-968003B754C3}" vid="{C697A3BC-E0B9-4F18-8974-7E1755A538D8}"/>
    </a:ext>
  </a:extLst>
</a:theme>
</file>

<file path=ppt/theme/theme2.xml><?xml version="1.0" encoding="utf-8"?>
<a:theme xmlns:a="http://schemas.openxmlformats.org/drawingml/2006/main" name="Officeova te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DBB83-77C1-4099-A0AA-289882E745E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tf03431380_win32</Template>
  <TotalTime>0</TotalTime>
  <Words>4153</Words>
  <Application>Microsoft Office PowerPoint</Application>
  <PresentationFormat>Širokozaslonsko</PresentationFormat>
  <Paragraphs>218</Paragraphs>
  <Slides>40</Slides>
  <Notes>13</Notes>
  <HiddenSlides>0</HiddenSlides>
  <MMClips>0</MMClips>
  <ScaleCrop>false</ScaleCrop>
  <HeadingPairs>
    <vt:vector size="6" baseType="variant">
      <vt:variant>
        <vt:lpstr>Uporabljene pisave</vt:lpstr>
      </vt:variant>
      <vt:variant>
        <vt:i4>10</vt:i4>
      </vt:variant>
      <vt:variant>
        <vt:lpstr>Tema</vt:lpstr>
      </vt:variant>
      <vt:variant>
        <vt:i4>1</vt:i4>
      </vt:variant>
      <vt:variant>
        <vt:lpstr>Naslovi diapozitivov</vt:lpstr>
      </vt:variant>
      <vt:variant>
        <vt:i4>40</vt:i4>
      </vt:variant>
    </vt:vector>
  </HeadingPairs>
  <TitlesOfParts>
    <vt:vector size="51" baseType="lpstr">
      <vt:lpstr>Aharoni</vt:lpstr>
      <vt:lpstr>Arial</vt:lpstr>
      <vt:lpstr>Arial Black</vt:lpstr>
      <vt:lpstr>Arial Narrow</vt:lpstr>
      <vt:lpstr>Calibri</vt:lpstr>
      <vt:lpstr>Euphemia</vt:lpstr>
      <vt:lpstr>Plantagenet Cherokee</vt:lpstr>
      <vt:lpstr>Tahoma</vt:lpstr>
      <vt:lpstr>Times New Roman</vt:lpstr>
      <vt:lpstr>Wingdings</vt:lpstr>
      <vt:lpstr>tf03431380_win32</vt:lpstr>
      <vt:lpstr>PowerPointova predstavitev</vt:lpstr>
      <vt:lpstr>PowerPointova predstavitev</vt:lpstr>
      <vt:lpstr>PowerPointova predstavitev</vt:lpstr>
      <vt:lpstr>PowerPointova predstavitev</vt:lpstr>
      <vt:lpstr>Charlie  chaplin </vt:lpstr>
      <vt:lpstr>Film in glasba v začetku še nista bila popolnoma usklajena. Po pojavu zvočnega filma so se začeli zavedati, da je treba čim bolje sinhronizirati podobe in zvok.</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Slovenski skladatelji, ki so znani po filmski glasbi</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2020-10-26T17:39:24Z</dcterms:created>
  <dcterms:modified xsi:type="dcterms:W3CDTF">2021-01-08T03:21:32Z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