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8" r:id="rId5"/>
    <p:sldId id="261" r:id="rId6"/>
    <p:sldId id="272" r:id="rId7"/>
    <p:sldId id="262" r:id="rId8"/>
    <p:sldId id="263" r:id="rId9"/>
    <p:sldId id="264" r:id="rId10"/>
    <p:sldId id="300" r:id="rId11"/>
    <p:sldId id="295" r:id="rId12"/>
    <p:sldId id="297" r:id="rId13"/>
    <p:sldId id="294" r:id="rId14"/>
    <p:sldId id="298" r:id="rId15"/>
    <p:sldId id="299" r:id="rId16"/>
    <p:sldId id="310" r:id="rId17"/>
    <p:sldId id="311" r:id="rId18"/>
    <p:sldId id="312" r:id="rId19"/>
    <p:sldId id="265" r:id="rId20"/>
    <p:sldId id="301" r:id="rId21"/>
    <p:sldId id="269" r:id="rId22"/>
    <p:sldId id="302" r:id="rId23"/>
    <p:sldId id="303" r:id="rId24"/>
    <p:sldId id="304" r:id="rId25"/>
    <p:sldId id="305" r:id="rId26"/>
    <p:sldId id="306" r:id="rId27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65C0A"/>
    <a:srgbClr val="D2740C"/>
    <a:srgbClr val="E4DF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70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211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91C58E76-C405-4D8F-9167-05C6ABAAC234}" type="datetime1">
              <a:rPr lang="sl-SI" smtClean="0"/>
              <a:pPr algn="r" rtl="0"/>
              <a:t>8.12.2020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DEFA364-ADFB-41C1-BD4D-47A8FD3A34B5}" type="datetime1">
              <a:rPr lang="sl-SI" smtClean="0"/>
              <a:pPr/>
              <a:t>8.12.2020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sl-SI" smtClean="0"/>
              <a:pPr algn="r"/>
              <a:t>‹#›</a:t>
            </a:fld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sl-SI" smtClean="0"/>
              <a:pPr algn="r"/>
              <a:t>16</a:t>
            </a:fld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45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8" name="Pravokot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5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noProof="0" smtClean="0"/>
              <a:t>Kliknite, če želite urediti slog podnaslova matrice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9D500D-A8F4-42BE-90D1-91106C0DF299}" type="datetime1">
              <a:rPr lang="sl-SI" smtClean="0"/>
              <a:pPr/>
              <a:t>8.12.2020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4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/>
          </p:cNvSpPr>
          <p:nvPr>
            <p:ph type="pic" idx="1"/>
          </p:nvPr>
        </p:nvSpPr>
        <p:spPr>
          <a:xfrm>
            <a:off x="4654670" y="1600200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C398D1-1221-45D2-8931-B2863C3DFCB1}" type="datetime1">
              <a:rPr lang="sl-SI" smtClean="0"/>
              <a:pPr/>
              <a:t>8.12.2020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 smtClean="0"/>
              <a:t>Kliknite, če želite urediti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2B4396-C666-47F2-A299-F341ED525675}" type="datetime1">
              <a:rPr lang="sl-SI" smtClean="0"/>
              <a:pPr/>
              <a:t>8.12.2020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372601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sl-SI" noProof="0" smtClean="0"/>
              <a:t>Kliknite, če želite urediti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1D82AB-C5CE-45C0-A854-550F24D74EC7}" type="datetime1">
              <a:rPr lang="sl-SI" smtClean="0"/>
              <a:pPr/>
              <a:t>8.12.2020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6" y="3228844"/>
            <a:ext cx="5632704" cy="84404"/>
            <a:chOff x="1073150" y="1219201"/>
            <a:chExt cx="10058400" cy="63125"/>
          </a:xfrm>
        </p:grpSpPr>
        <p:cxnSp>
          <p:nvCxnSpPr>
            <p:cNvPr id="8" name="Raven povezovalnik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povezovalnik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9AD475-8C21-4BCF-B7B9-592157BA5F79}" type="datetime1">
              <a:rPr lang="sl-SI" smtClean="0"/>
              <a:pPr/>
              <a:t>8.12.2020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diapozitiv s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Raven povezovalnik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1"/>
            <a:ext cx="12192000" cy="63125"/>
            <a:chOff x="507492" y="1501519"/>
            <a:chExt cx="8129016" cy="63125"/>
          </a:xfrm>
        </p:grpSpPr>
        <p:cxnSp>
          <p:nvCxnSpPr>
            <p:cNvPr id="15" name="Raven povezovalnik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ovezovalnik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ravokot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8" name="Pravokot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5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  <p:sp>
        <p:nvSpPr>
          <p:cNvPr id="11" name="Označba mesta za sliko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19" name="Besedilo navodil"/>
          <p:cNvSpPr/>
          <p:nvPr/>
        </p:nvSpPr>
        <p:spPr>
          <a:xfrm>
            <a:off x="12344401" y="0"/>
            <a:ext cx="1295401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sl-SI" sz="1200" b="1" i="1" noProof="0" dirty="0">
                <a:latin typeface="Arial" pitchFamily="34" charset="0"/>
                <a:cs typeface="Arial" pitchFamily="34" charset="0"/>
              </a:rPr>
              <a:t>OPOMBA:</a:t>
            </a:r>
          </a:p>
          <a:p>
            <a:pPr rtl="0"/>
            <a:r>
              <a:rPr lang="sl-SI" sz="1200" i="1" noProof="0" dirty="0">
                <a:latin typeface="Arial" pitchFamily="34" charset="0"/>
                <a:cs typeface="Arial" pitchFamily="34" charset="0"/>
              </a:rPr>
              <a:t>Če želite spremeniti sliko na tem diapozitivu, jo izberite in izbrišite. Nato kliknite ikono »Slike« v označbi mesta, da vstavite svojo sliko.</a:t>
            </a: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Raven povezovalnik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aven povezovalnik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Pravokotni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Raven povezovalnik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ven povezovalnik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900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04900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5A2693-53A8-49DB-AD6C-AF95507869E7}" type="datetime1">
              <a:rPr lang="sl-SI" smtClean="0"/>
              <a:pPr/>
              <a:t>8.12.2020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2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104900" y="1600201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2" y="1600201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EC8C67-8B06-47CC-AEF4-67D0BE7B3ED3}" type="datetime1">
              <a:rPr lang="sl-SI" smtClean="0"/>
              <a:pPr/>
              <a:t>8.12.2020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sl-SI" noProof="0" smtClean="0"/>
              <a:t>Kliknite, če želite urediti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 rtlCol="0"/>
          <a:lstStyle/>
          <a:p>
            <a:pPr lvl="0" rtl="0"/>
            <a:r>
              <a:rPr lang="sl-SI" noProof="0" smtClean="0"/>
              <a:t>Kliknite, če želite urediti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288B8D-8F73-4096-B758-8F08E1C630B8}" type="datetime1">
              <a:rPr lang="sl-SI" smtClean="0"/>
              <a:pPr/>
              <a:t>8.12.2020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CDFF61-906D-4712-8F32-320E8712CF79}" type="datetime1">
              <a:rPr lang="sl-SI" smtClean="0"/>
              <a:pPr/>
              <a:t>8.12.2020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6AB967-2EE0-455B-86AF-5510F510F65D}" type="datetime1">
              <a:rPr lang="sl-SI" smtClean="0"/>
              <a:pPr/>
              <a:t>8.12.2020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641849" y="1600200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FA449D-D37C-4EF4-8E48-F5D6D1ECECBF}" type="datetime1">
              <a:rPr lang="sl-SI" smtClean="0"/>
              <a:pPr/>
              <a:t>8.12.2020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104899" y="76201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1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  <a:p>
            <a:pPr lvl="5" rtl="0"/>
            <a:r>
              <a:rPr lang="sl-SI" noProof="0" dirty="0"/>
              <a:t>Šesta raven</a:t>
            </a:r>
          </a:p>
          <a:p>
            <a:pPr lvl="6" rtl="0"/>
            <a:r>
              <a:rPr lang="sl-SI" noProof="0" dirty="0"/>
              <a:t>Sedma raven</a:t>
            </a:r>
          </a:p>
          <a:p>
            <a:pPr lvl="7" rtl="0"/>
            <a:r>
              <a:rPr lang="sl-SI" noProof="0" dirty="0"/>
              <a:t>Osma raven</a:t>
            </a:r>
          </a:p>
          <a:p>
            <a:pPr lvl="8" rtl="0"/>
            <a:r>
              <a:rPr lang="sl-SI" noProof="0" dirty="0"/>
              <a:t>Deveta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1104901" y="6356352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86E4642-2872-41B3-838D-9B73A97AEEC7}" type="datetime1">
              <a:rPr lang="sl-SI" smtClean="0"/>
              <a:pPr/>
              <a:t>8.12.2020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2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sl-SI" smtClean="0"/>
              <a:pPr algn="r"/>
              <a:t>‹#›</a:t>
            </a:fld>
            <a:endParaRPr lang="sl-SI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Raven povezovalnik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povezovalnik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napovednik.com/moj?tip=sledi&amp;param=8&amp;status=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napovednik.com/cankarjev-dom" TargetMode="External"/><Relationship Id="rId5" Type="http://schemas.openxmlformats.org/officeDocument/2006/relationships/hyperlink" Target="https://www.napovednik.com/lokacija8" TargetMode="External"/><Relationship Id="rId4" Type="http://schemas.openxmlformats.org/officeDocument/2006/relationships/hyperlink" Target="https://www.napovednik.com/moj?tip=opomnik&amp;param=558543&amp;status=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19jByxrqlw" TargetMode="External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Users\Meta\Documents\StariPC\Dokumenti\ERUDIO\2020-21\26.,%2027.,%2028.%20in%2029.%20ura\Charlie%20Chaplin%20-%20The%20Great%20Dictator%20-%20Barber%20Shop%20Scene%20(Brahms%20Hungarian%20Dance%20No.%205).mp4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pjEyBKSfJQ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5600" b="1" dirty="0" smtClean="0"/>
              <a:t>FILMSKA GLASBA</a:t>
            </a:r>
            <a:endParaRPr lang="sl-SI" sz="5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b="1" dirty="0" smtClean="0"/>
              <a:t>Gimnazija </a:t>
            </a:r>
            <a:r>
              <a:rPr lang="sl-SI" b="1" dirty="0" err="1" smtClean="0"/>
              <a:t>Erudio</a:t>
            </a:r>
            <a:endParaRPr lang="sl-SI" b="1" dirty="0" smtClean="0"/>
          </a:p>
          <a:p>
            <a:pPr rtl="0"/>
            <a:endParaRPr lang="sl-SI" b="1" dirty="0" smtClean="0"/>
          </a:p>
          <a:p>
            <a:pPr rtl="0"/>
            <a:r>
              <a:rPr lang="sl-SI" b="1" dirty="0" smtClean="0"/>
              <a:t>Šolsko leto </a:t>
            </a:r>
            <a:r>
              <a:rPr lang="sl-SI" b="1" dirty="0" smtClean="0"/>
              <a:t>2020/21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xmlns="" val="13156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00433" y="594816"/>
            <a:ext cx="10522994" cy="1096962"/>
          </a:xfrm>
        </p:spPr>
        <p:txBody>
          <a:bodyPr>
            <a:noAutofit/>
          </a:bodyPr>
          <a:lstStyle/>
          <a:p>
            <a:r>
              <a:rPr lang="sl-SI" sz="3800" b="1" dirty="0" smtClean="0">
                <a:solidFill>
                  <a:srgbClr val="D2740C"/>
                </a:solidFill>
                <a:latin typeface="Times New Roman" pitchFamily="18" charset="0"/>
                <a:cs typeface="Times New Roman" pitchFamily="18" charset="0"/>
              </a:rPr>
              <a:t>Nekateri svetovno znani skladatelji filmske glasbe:</a:t>
            </a:r>
            <a:br>
              <a:rPr lang="sl-SI" sz="3800" b="1" dirty="0" smtClean="0">
                <a:solidFill>
                  <a:srgbClr val="D2740C"/>
                </a:solidFill>
                <a:latin typeface="Times New Roman" pitchFamily="18" charset="0"/>
                <a:cs typeface="Times New Roman" pitchFamily="18" charset="0"/>
              </a:rPr>
            </a:br>
            <a:endParaRPr lang="sl-SI" sz="3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3000" b="1" dirty="0" smtClean="0">
                <a:latin typeface="Times New Roman" pitchFamily="18" charset="0"/>
                <a:cs typeface="Times New Roman" pitchFamily="18" charset="0"/>
              </a:rPr>
              <a:t>John Williams (1932) - Američan</a:t>
            </a:r>
            <a:endParaRPr lang="sl-SI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l-SI" sz="3000" dirty="0" smtClean="0">
                <a:latin typeface="Times New Roman" pitchFamily="18" charset="0"/>
                <a:cs typeface="Times New Roman" pitchFamily="18" charset="0"/>
              </a:rPr>
              <a:t>FILMI: Vojna zvezd, </a:t>
            </a:r>
            <a:r>
              <a:rPr lang="sl-SI" sz="3000" dirty="0" err="1" smtClean="0">
                <a:latin typeface="Times New Roman" pitchFamily="18" charset="0"/>
                <a:cs typeface="Times New Roman" pitchFamily="18" charset="0"/>
              </a:rPr>
              <a:t>Superman</a:t>
            </a:r>
            <a:r>
              <a:rPr lang="sl-SI" sz="3000" dirty="0" smtClean="0">
                <a:latin typeface="Times New Roman" pitchFamily="18" charset="0"/>
                <a:cs typeface="Times New Roman" pitchFamily="18" charset="0"/>
              </a:rPr>
              <a:t>, E.T., Harry Potter...)</a:t>
            </a:r>
          </a:p>
          <a:p>
            <a:pPr>
              <a:buNone/>
            </a:pPr>
            <a:endParaRPr lang="sl-SI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Star Wars: How John Williams Helped Created An Epic | uDis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542" y="3343560"/>
            <a:ext cx="5317177" cy="3190306"/>
          </a:xfrm>
          <a:prstGeom prst="rect">
            <a:avLst/>
          </a:prstGeom>
          <a:noFill/>
        </p:spPr>
      </p:pic>
      <p:pic>
        <p:nvPicPr>
          <p:cNvPr id="5124" name="Picture 4" descr="Vojna zvezd - Wikipedija, prosta encikloped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6868" y="1677490"/>
            <a:ext cx="2482993" cy="1659091"/>
          </a:xfrm>
          <a:prstGeom prst="rect">
            <a:avLst/>
          </a:prstGeom>
          <a:noFill/>
        </p:spPr>
      </p:pic>
      <p:pic>
        <p:nvPicPr>
          <p:cNvPr id="5126" name="Picture 6" descr="Steven Spielberg's Nocturnal Fears: inside the terrifying ET sequel that  never w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8682" y="3739486"/>
            <a:ext cx="3983551" cy="2489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7603" y="553873"/>
            <a:ext cx="10823244" cy="1096962"/>
          </a:xfrm>
        </p:spPr>
        <p:txBody>
          <a:bodyPr>
            <a:noAutofit/>
          </a:bodyPr>
          <a:lstStyle/>
          <a:p>
            <a:r>
              <a:rPr lang="sl-SI" sz="3800" b="1" dirty="0" smtClean="0">
                <a:solidFill>
                  <a:srgbClr val="D2740C"/>
                </a:solidFill>
                <a:latin typeface="Times New Roman" pitchFamily="18" charset="0"/>
                <a:cs typeface="Times New Roman" pitchFamily="18" charset="0"/>
              </a:rPr>
              <a:t>Nekateri svetovno znani skladatelji filmske glasbe:</a:t>
            </a:r>
            <a:br>
              <a:rPr lang="sl-SI" sz="3800" b="1" dirty="0" smtClean="0">
                <a:solidFill>
                  <a:srgbClr val="D2740C"/>
                </a:solidFill>
                <a:latin typeface="Times New Roman" pitchFamily="18" charset="0"/>
                <a:cs typeface="Times New Roman" pitchFamily="18" charset="0"/>
              </a:rPr>
            </a:br>
            <a:endParaRPr lang="sl-SI" sz="3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6977" y="1368188"/>
            <a:ext cx="9982201" cy="4572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</a:pPr>
            <a:r>
              <a:rPr lang="sl-SI" sz="3200" b="1" dirty="0" err="1" smtClean="0">
                <a:latin typeface="Times New Roman" pitchFamily="18" charset="0"/>
                <a:cs typeface="Times New Roman" pitchFamily="18" charset="0"/>
              </a:rPr>
              <a:t>Ennio</a:t>
            </a:r>
            <a:r>
              <a:rPr lang="sl-SI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3200" b="1" dirty="0" err="1" smtClean="0">
                <a:latin typeface="Times New Roman" pitchFamily="18" charset="0"/>
                <a:cs typeface="Times New Roman" pitchFamily="18" charset="0"/>
              </a:rPr>
              <a:t>Morricone</a:t>
            </a:r>
            <a:r>
              <a:rPr lang="sl-SI" sz="3200" b="1" dirty="0" smtClean="0">
                <a:latin typeface="Times New Roman" pitchFamily="18" charset="0"/>
                <a:cs typeface="Times New Roman" pitchFamily="18" charset="0"/>
              </a:rPr>
              <a:t> (1928 – 2020)</a:t>
            </a:r>
          </a:p>
          <a:p>
            <a:pPr>
              <a:spcBef>
                <a:spcPts val="600"/>
              </a:spcBef>
              <a:buNone/>
            </a:pPr>
            <a:r>
              <a:rPr lang="sl-SI" sz="3000" dirty="0" smtClean="0">
                <a:latin typeface="Times New Roman" pitchFamily="18" charset="0"/>
                <a:cs typeface="Times New Roman" pitchFamily="18" charset="0"/>
              </a:rPr>
              <a:t>I_______________ skladatelj</a:t>
            </a:r>
          </a:p>
          <a:p>
            <a:pPr>
              <a:spcBef>
                <a:spcPts val="600"/>
              </a:spcBef>
              <a:buNone/>
            </a:pPr>
            <a:r>
              <a:rPr lang="sl-SI" sz="3200" dirty="0" smtClean="0">
                <a:latin typeface="Times New Roman" pitchFamily="18" charset="0"/>
                <a:cs typeface="Times New Roman" pitchFamily="18" charset="0"/>
              </a:rPr>
              <a:t>FILMI: Bilo je nekoč na Divjem zahodu, Dober,</a:t>
            </a:r>
          </a:p>
          <a:p>
            <a:pPr>
              <a:spcBef>
                <a:spcPts val="600"/>
              </a:spcBef>
              <a:buNone/>
            </a:pPr>
            <a:r>
              <a:rPr lang="sl-SI" sz="3200" dirty="0" smtClean="0">
                <a:latin typeface="Times New Roman" pitchFamily="18" charset="0"/>
                <a:cs typeface="Times New Roman" pitchFamily="18" charset="0"/>
              </a:rPr>
              <a:t>hudoben, grd, Nedotakljivi, Misijon...</a:t>
            </a:r>
          </a:p>
          <a:p>
            <a:pPr>
              <a:spcBef>
                <a:spcPts val="600"/>
              </a:spcBef>
              <a:buNone/>
            </a:pPr>
            <a:endParaRPr lang="sl-SI" sz="3200" dirty="0"/>
          </a:p>
        </p:txBody>
      </p:sp>
      <p:pic>
        <p:nvPicPr>
          <p:cNvPr id="28674" name="Picture 2" descr="Ennio Morricone's 25 Greatest Musical Cu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25" y="3657601"/>
            <a:ext cx="4204598" cy="2973522"/>
          </a:xfrm>
          <a:prstGeom prst="rect">
            <a:avLst/>
          </a:prstGeom>
          <a:noFill/>
        </p:spPr>
      </p:pic>
      <p:pic>
        <p:nvPicPr>
          <p:cNvPr id="28676" name="Picture 4" descr="ENNIO MORRICONE: The Good, the Bad and the Ugly LP - TWO HEADED 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737" y="3479988"/>
            <a:ext cx="3378012" cy="3378012"/>
          </a:xfrm>
          <a:prstGeom prst="rect">
            <a:avLst/>
          </a:prstGeom>
          <a:noFill/>
        </p:spPr>
      </p:pic>
      <p:pic>
        <p:nvPicPr>
          <p:cNvPr id="28678" name="Picture 6" descr="Amazon.com: Once Upon a Time in the West: Claudia Cardinale, Henry Fonda,  Jason Robards Jr., Charles Bronson, Gabriele Ferzetti, Paolo Stoppa, Woody  Strode, Jack Elam, Keenan Wynn, Frank Wolff, Sergio Leone, Fulv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6620" y="1337409"/>
            <a:ext cx="3000375" cy="42386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5843" y="567520"/>
            <a:ext cx="10768653" cy="1096962"/>
          </a:xfrm>
        </p:spPr>
        <p:txBody>
          <a:bodyPr>
            <a:noAutofit/>
          </a:bodyPr>
          <a:lstStyle/>
          <a:p>
            <a:r>
              <a:rPr lang="sl-SI" sz="3800" b="1" dirty="0" smtClean="0">
                <a:solidFill>
                  <a:srgbClr val="D2740C"/>
                </a:solidFill>
                <a:latin typeface="Times New Roman" pitchFamily="18" charset="0"/>
                <a:cs typeface="Times New Roman" pitchFamily="18" charset="0"/>
              </a:rPr>
              <a:t>Nekateri svetovno znani skladatelji filmske glasbe:</a:t>
            </a:r>
            <a:br>
              <a:rPr lang="sl-SI" sz="3800" b="1" dirty="0" smtClean="0">
                <a:solidFill>
                  <a:srgbClr val="D2740C"/>
                </a:solidFill>
                <a:latin typeface="Times New Roman" pitchFamily="18" charset="0"/>
                <a:cs typeface="Times New Roman" pitchFamily="18" charset="0"/>
              </a:rPr>
            </a:br>
            <a:endParaRPr lang="sl-SI" sz="3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90500" y="1422779"/>
            <a:ext cx="11833178" cy="4572000"/>
          </a:xfrm>
        </p:spPr>
        <p:txBody>
          <a:bodyPr/>
          <a:lstStyle/>
          <a:p>
            <a:pPr marL="0">
              <a:spcBef>
                <a:spcPts val="600"/>
              </a:spcBef>
              <a:buNone/>
            </a:pPr>
            <a:r>
              <a:rPr lang="sl-SI" sz="3200" b="1" dirty="0" smtClean="0">
                <a:latin typeface="Times New Roman" pitchFamily="18" charset="0"/>
                <a:cs typeface="Times New Roman" pitchFamily="18" charset="0"/>
              </a:rPr>
              <a:t>Hans </a:t>
            </a:r>
            <a:r>
              <a:rPr lang="sl-SI" sz="3200" b="1" dirty="0" err="1" smtClean="0">
                <a:latin typeface="Times New Roman" pitchFamily="18" charset="0"/>
                <a:cs typeface="Times New Roman" pitchFamily="18" charset="0"/>
              </a:rPr>
              <a:t>Zimmer</a:t>
            </a:r>
            <a:r>
              <a:rPr lang="sl-SI" sz="3200" b="1" dirty="0" smtClean="0">
                <a:latin typeface="Times New Roman" pitchFamily="18" charset="0"/>
                <a:cs typeface="Times New Roman" pitchFamily="18" charset="0"/>
              </a:rPr>
              <a:t> (1957) – rojen v Nemčiji, živi v ZDA</a:t>
            </a:r>
          </a:p>
          <a:p>
            <a:pPr marL="0">
              <a:spcBef>
                <a:spcPts val="600"/>
              </a:spcBef>
              <a:buNone/>
            </a:pPr>
            <a:r>
              <a:rPr lang="sl-SI" sz="3200" dirty="0" smtClean="0">
                <a:latin typeface="Times New Roman" pitchFamily="18" charset="0"/>
                <a:cs typeface="Times New Roman" pitchFamily="18" charset="0"/>
              </a:rPr>
              <a:t>FILMI: Gladiator, Misija nemogoče 2, Pirati s </a:t>
            </a:r>
            <a:r>
              <a:rPr lang="sl-SI" sz="3200" dirty="0" err="1" smtClean="0">
                <a:latin typeface="Times New Roman" pitchFamily="18" charset="0"/>
                <a:cs typeface="Times New Roman" pitchFamily="18" charset="0"/>
              </a:rPr>
              <a:t>Karibov</a:t>
            </a:r>
            <a:r>
              <a:rPr lang="sl-SI" sz="3200" dirty="0" smtClean="0">
                <a:latin typeface="Times New Roman" pitchFamily="18" charset="0"/>
                <a:cs typeface="Times New Roman" pitchFamily="18" charset="0"/>
              </a:rPr>
              <a:t>, Levji kralj, </a:t>
            </a:r>
            <a:r>
              <a:rPr lang="sl-SI" sz="3200" dirty="0" err="1" smtClean="0">
                <a:latin typeface="Times New Roman" pitchFamily="18" charset="0"/>
                <a:cs typeface="Times New Roman" pitchFamily="18" charset="0"/>
              </a:rPr>
              <a:t>Twister</a:t>
            </a:r>
            <a:r>
              <a:rPr lang="sl-SI" sz="32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30722" name="Picture 2" descr="Read why Hans Zimmer picked new Villeneuve film over Christopher Nolan- The  New Indian Exp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19" y="3575713"/>
            <a:ext cx="4419774" cy="2872854"/>
          </a:xfrm>
          <a:prstGeom prst="rect">
            <a:avLst/>
          </a:prstGeom>
          <a:noFill/>
        </p:spPr>
      </p:pic>
      <p:pic>
        <p:nvPicPr>
          <p:cNvPr id="30724" name="Picture 4" descr="Hans-Zimmer.com - Mission: Impossible II (expanded scor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0313" y="2676833"/>
            <a:ext cx="3232646" cy="3232648"/>
          </a:xfrm>
          <a:prstGeom prst="rect">
            <a:avLst/>
          </a:prstGeom>
          <a:noFill/>
        </p:spPr>
      </p:pic>
      <p:pic>
        <p:nvPicPr>
          <p:cNvPr id="30726" name="Picture 6" descr="Hans-Zimmer.com - Twister (Expanded Archival Collection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Anže Rozman: Slovenski skladatelj v delavnici filmske glasbe Hansa Zimmra -  De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467" y="2679952"/>
            <a:ext cx="3133536" cy="4178048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 SPLOŠNO RAZGLEDANOST…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0251" y="1381836"/>
            <a:ext cx="5172501" cy="525097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sl-SI" sz="2500" dirty="0" smtClean="0">
                <a:latin typeface="+mj-lt"/>
                <a:cs typeface="Aharoni" pitchFamily="2" charset="-79"/>
              </a:rPr>
              <a:t>Hans </a:t>
            </a:r>
            <a:r>
              <a:rPr lang="sl-SI" sz="2500" dirty="0" err="1" smtClean="0">
                <a:latin typeface="+mj-lt"/>
                <a:cs typeface="Aharoni" pitchFamily="2" charset="-79"/>
              </a:rPr>
              <a:t>Zimmer</a:t>
            </a:r>
            <a:r>
              <a:rPr lang="sl-SI" sz="2500" dirty="0" smtClean="0">
                <a:latin typeface="+mj-lt"/>
                <a:cs typeface="Aharoni" pitchFamily="2" charset="-79"/>
              </a:rPr>
              <a:t> je soustanovitelj podjetja BLEEDING FINGERS. Podjetje deluje od leta 2013 in ima sedež v St. Monici v Kaliforniji, ZDA. V njem je od leta 2018 zaposlenih 11 skladateljev, ki pišejo glasbo za filme, televizijo in druge digitalne medije.  Eden izmed teh skladateljev je tudi 31-letni Anže Rozman iz Slovenije.</a:t>
            </a:r>
          </a:p>
          <a:p>
            <a:pPr marL="0" algn="just">
              <a:buNone/>
            </a:pPr>
            <a:r>
              <a:rPr lang="sl-SI" sz="2500" dirty="0" smtClean="0">
                <a:latin typeface="+mj-lt"/>
                <a:cs typeface="Aharoni" pitchFamily="2" charset="-79"/>
              </a:rPr>
              <a:t>Njegovo glasbo, ki jo je ustvaril v podjetju, je bilo moč slišati pretekle 4 nedelje na TV SLO 2 v dokumentarnem filmu Sedem svetov, en planet.</a:t>
            </a:r>
            <a:endParaRPr lang="sl-SI" sz="2500" dirty="0">
              <a:latin typeface="+mj-lt"/>
              <a:cs typeface="Aharoni" pitchFamily="2" charset="-79"/>
            </a:endParaRPr>
          </a:p>
        </p:txBody>
      </p:sp>
      <p:pic>
        <p:nvPicPr>
          <p:cNvPr id="41986" name="Picture 2" descr="Uspešni kompozer Anže Rozman ustvaril odlično orkestralno kompozicijo s  pomočjo Hans Zimmerja – Majke3.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3294" y="1352100"/>
            <a:ext cx="5740258" cy="28701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FILMSKA GLASBA NA SLOVENSKEM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1" cy="4978021"/>
          </a:xfrm>
        </p:spPr>
        <p:txBody>
          <a:bodyPr/>
          <a:lstStyle/>
          <a:p>
            <a:pPr>
              <a:buNone/>
            </a:pPr>
            <a:r>
              <a:rPr lang="sl-SI" sz="2400" b="1" u="sng" dirty="0" smtClean="0">
                <a:latin typeface="+mj-lt"/>
              </a:rPr>
              <a:t>Slovenski skladatelji in film</a:t>
            </a:r>
          </a:p>
          <a:p>
            <a:pPr marL="0">
              <a:buNone/>
            </a:pPr>
            <a:r>
              <a:rPr lang="sl-SI" sz="2400" b="1" dirty="0" smtClean="0">
                <a:solidFill>
                  <a:srgbClr val="D2740C"/>
                </a:solidFill>
                <a:latin typeface="+mj-lt"/>
              </a:rPr>
              <a:t>Seveda tudi slovenske filme skladatelji opremljajo z </a:t>
            </a:r>
            <a:r>
              <a:rPr lang="sl-SI" sz="2400" b="1" i="1" u="sng" dirty="0" smtClean="0">
                <a:solidFill>
                  <a:srgbClr val="A65C0A"/>
                </a:solidFill>
                <a:latin typeface="+mj-lt"/>
              </a:rPr>
              <a:t>avtorsko glasbo</a:t>
            </a:r>
            <a:r>
              <a:rPr lang="sl-SI" sz="2400" b="1" dirty="0" smtClean="0">
                <a:solidFill>
                  <a:srgbClr val="D2740C"/>
                </a:solidFill>
                <a:latin typeface="+mj-lt"/>
              </a:rPr>
              <a:t>. Največ so se s filmsko glasbo ukvarjali:</a:t>
            </a:r>
          </a:p>
          <a:p>
            <a:pPr>
              <a:buFontTx/>
              <a:buChar char="-"/>
            </a:pPr>
            <a:r>
              <a:rPr lang="sl-SI" sz="2800" b="1" u="sng" dirty="0" smtClean="0">
                <a:latin typeface="+mj-lt"/>
              </a:rPr>
              <a:t>MARJAN KOZINA (znana skladba: Na svoji zemlji iz istoimenskega filma; Kekčeva pesem iz filma Kekec.)</a:t>
            </a:r>
          </a:p>
          <a:p>
            <a:pPr>
              <a:buFontTx/>
              <a:buChar char="-"/>
            </a:pPr>
            <a:r>
              <a:rPr lang="sl-SI" sz="2800" b="1" u="sng" dirty="0" smtClean="0">
                <a:latin typeface="+mj-lt"/>
              </a:rPr>
              <a:t>BOJAN ADAMIČ </a:t>
            </a:r>
          </a:p>
          <a:p>
            <a:pPr>
              <a:buFontTx/>
              <a:buChar char="-"/>
            </a:pPr>
            <a:r>
              <a:rPr lang="sl-SI" sz="2800" b="1" u="sng" dirty="0" smtClean="0">
                <a:latin typeface="+mj-lt"/>
              </a:rPr>
              <a:t>ALOJZ SREBOTNJAK</a:t>
            </a:r>
          </a:p>
          <a:p>
            <a:pPr>
              <a:buFontTx/>
              <a:buChar char="-"/>
            </a:pPr>
            <a:r>
              <a:rPr lang="sl-SI" sz="2800" b="1" u="sng" dirty="0" smtClean="0">
                <a:latin typeface="+mj-lt"/>
              </a:rPr>
              <a:t>ALDO KUMAR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ozinov nagrajenec Jani Golob: Pomembno je širiti glasbeno paleto | Dnev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5208" y="4650393"/>
            <a:ext cx="3562397" cy="2207607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Slovenski skladatelji, ki so pisali filmsko glasbo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09366" y="1477370"/>
            <a:ext cx="9982201" cy="4572000"/>
          </a:xfrm>
        </p:spPr>
        <p:txBody>
          <a:bodyPr/>
          <a:lstStyle/>
          <a:p>
            <a:pPr>
              <a:buFontTx/>
              <a:buChar char="-"/>
            </a:pPr>
            <a:r>
              <a:rPr lang="sl-SI" sz="2500" b="1" u="sng" dirty="0" smtClean="0">
                <a:latin typeface="+mj-lt"/>
              </a:rPr>
              <a:t>BORUT LESJAK (znana skladba: Ne čakaj na maj iz istoimenskega filma)</a:t>
            </a:r>
          </a:p>
          <a:p>
            <a:pPr>
              <a:buFontTx/>
              <a:buChar char="-"/>
            </a:pPr>
            <a:r>
              <a:rPr lang="sl-SI" sz="2500" b="1" u="sng" dirty="0" smtClean="0">
                <a:latin typeface="+mj-lt"/>
              </a:rPr>
              <a:t>VLADO KRESLIN (znana skladba: Namesto koga roža cveti iz filma </a:t>
            </a:r>
            <a:r>
              <a:rPr lang="sl-SI" sz="2500" b="1" u="sng" dirty="0" err="1" smtClean="0">
                <a:latin typeface="+mj-lt"/>
              </a:rPr>
              <a:t>Halgato</a:t>
            </a:r>
            <a:r>
              <a:rPr lang="sl-SI" sz="2500" b="1" u="sng" dirty="0" smtClean="0">
                <a:latin typeface="+mj-lt"/>
              </a:rPr>
              <a:t>)</a:t>
            </a:r>
          </a:p>
          <a:p>
            <a:pPr>
              <a:buFontTx/>
              <a:buChar char="-"/>
            </a:pPr>
            <a:r>
              <a:rPr lang="sl-SI" sz="2500" b="1" u="sng" dirty="0" smtClean="0">
                <a:latin typeface="+mj-lt"/>
              </a:rPr>
              <a:t>URBAN KODER (Cvetje v jeseni)</a:t>
            </a:r>
          </a:p>
          <a:p>
            <a:pPr>
              <a:buFontTx/>
              <a:buChar char="-"/>
            </a:pPr>
            <a:r>
              <a:rPr lang="sl-SI" sz="2500" b="1" u="sng" dirty="0" smtClean="0">
                <a:latin typeface="+mj-lt"/>
              </a:rPr>
              <a:t>JANI GOLOB (znana skladba: Prisluhni školjki</a:t>
            </a:r>
          </a:p>
          <a:p>
            <a:pPr>
              <a:spcBef>
                <a:spcPts val="0"/>
              </a:spcBef>
              <a:buNone/>
            </a:pPr>
            <a:r>
              <a:rPr lang="sl-SI" sz="2500" b="1" u="sng" dirty="0" smtClean="0">
                <a:latin typeface="+mj-lt"/>
              </a:rPr>
              <a:t>iz filma Poletje v školjki, znana skladba: Pustite</a:t>
            </a:r>
          </a:p>
          <a:p>
            <a:pPr>
              <a:spcBef>
                <a:spcPts val="0"/>
              </a:spcBef>
              <a:buNone/>
            </a:pPr>
            <a:r>
              <a:rPr lang="sl-SI" sz="2500" b="1" u="sng" dirty="0" smtClean="0">
                <a:latin typeface="+mj-lt"/>
              </a:rPr>
              <a:t>nam ta svet iz filma Čisto pravi gusar).</a:t>
            </a:r>
          </a:p>
          <a:p>
            <a:pPr>
              <a:buFontTx/>
              <a:buChar char="-"/>
            </a:pPr>
            <a:endParaRPr lang="sl-SI" sz="2500" b="1" u="sng" dirty="0" smtClean="0">
              <a:latin typeface="+mj-lt"/>
            </a:endParaRPr>
          </a:p>
          <a:p>
            <a:pPr>
              <a:buNone/>
            </a:pPr>
            <a:endParaRPr lang="sl-SI" dirty="0"/>
          </a:p>
        </p:txBody>
      </p:sp>
      <p:pic>
        <p:nvPicPr>
          <p:cNvPr id="4" name="Picture 2" descr="Urban Koder (1928 – 2019) | SI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276" y="2936319"/>
            <a:ext cx="3817724" cy="21474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8591" y="731520"/>
            <a:ext cx="10507980" cy="872716"/>
          </a:xfrm>
        </p:spPr>
        <p:txBody>
          <a:bodyPr rtlCol="0">
            <a:noAutofit/>
          </a:bodyPr>
          <a:lstStyle/>
          <a:p>
            <a:r>
              <a:rPr lang="sl-SI" sz="4500" b="1" dirty="0" smtClean="0"/>
              <a:t>Simfonična glasba na filmskem platnu</a:t>
            </a:r>
            <a:br>
              <a:rPr lang="sl-SI" sz="4500" b="1" dirty="0" smtClean="0"/>
            </a:br>
            <a:endParaRPr lang="sl-SI" sz="4500" dirty="0"/>
          </a:p>
        </p:txBody>
      </p:sp>
      <p:pic>
        <p:nvPicPr>
          <p:cNvPr id="5" name="Ograda vsebine 4" descr="simf.glasba na filmskem platnu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16506" y="1423852"/>
            <a:ext cx="6745513" cy="4415245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222070" y="1378132"/>
            <a:ext cx="4979996" cy="5479869"/>
          </a:xfrm>
        </p:spPr>
        <p:txBody>
          <a:bodyPr rtlCol="0">
            <a:noAutofit/>
          </a:bodyPr>
          <a:lstStyle/>
          <a:p>
            <a:pPr>
              <a:lnSpc>
                <a:spcPct val="140000"/>
              </a:lnSpc>
            </a:pPr>
            <a:r>
              <a:rPr lang="sl-SI" sz="2200" b="1" dirty="0" smtClean="0">
                <a:solidFill>
                  <a:srgbClr val="C00000"/>
                </a:solidFill>
              </a:rPr>
              <a:t>Kaj:</a:t>
            </a:r>
            <a:r>
              <a:rPr lang="sl-SI" sz="2200" b="1" dirty="0" smtClean="0"/>
              <a:t> Mešana glasba</a:t>
            </a:r>
          </a:p>
          <a:p>
            <a:pPr>
              <a:lnSpc>
                <a:spcPct val="140000"/>
              </a:lnSpc>
            </a:pPr>
            <a:r>
              <a:rPr lang="sl-SI" sz="2200" b="1" dirty="0" smtClean="0">
                <a:solidFill>
                  <a:srgbClr val="C00000"/>
                </a:solidFill>
              </a:rPr>
              <a:t>Kdaj:</a:t>
            </a:r>
            <a:r>
              <a:rPr lang="sl-SI" sz="2200" b="1" dirty="0" smtClean="0"/>
              <a:t> sreda, 18.11.2020 ob 9.30</a:t>
            </a:r>
            <a:endParaRPr lang="sl-SI" sz="2200" b="1" dirty="0" smtClean="0">
              <a:hlinkClick r:id="rId4" tooltip="Vklopi opomnik na dan dogodka"/>
            </a:endParaRPr>
          </a:p>
          <a:p>
            <a:pPr>
              <a:lnSpc>
                <a:spcPct val="140000"/>
              </a:lnSpc>
            </a:pPr>
            <a:r>
              <a:rPr lang="sl-SI" sz="2200" b="1" dirty="0" smtClean="0">
                <a:solidFill>
                  <a:srgbClr val="C00000"/>
                </a:solidFill>
              </a:rPr>
              <a:t>Kje:</a:t>
            </a:r>
            <a:r>
              <a:rPr lang="sl-SI" sz="2200" b="1" dirty="0" smtClean="0"/>
              <a:t> </a:t>
            </a:r>
            <a:r>
              <a:rPr lang="sl-SI" sz="2200" b="1" dirty="0" smtClean="0">
                <a:solidFill>
                  <a:srgbClr val="C00000"/>
                </a:solidFill>
                <a:hlinkClick r:id="rId5"/>
              </a:rPr>
              <a:t>Cankarjev dom, Gallusova dvorana</a:t>
            </a:r>
            <a:r>
              <a:rPr lang="sl-SI" sz="2200" b="1" dirty="0" smtClean="0"/>
              <a:t>, Ljubljana</a:t>
            </a:r>
          </a:p>
          <a:p>
            <a:pPr>
              <a:lnSpc>
                <a:spcPct val="140000"/>
              </a:lnSpc>
            </a:pPr>
            <a:r>
              <a:rPr lang="sl-SI" sz="2200" b="1" dirty="0" smtClean="0">
                <a:solidFill>
                  <a:srgbClr val="C00000"/>
                </a:solidFill>
              </a:rPr>
              <a:t>Prireditelj:</a:t>
            </a:r>
            <a:r>
              <a:rPr lang="sl-SI" sz="2200" b="1" dirty="0" smtClean="0"/>
              <a:t> </a:t>
            </a:r>
            <a:r>
              <a:rPr lang="sl-SI" sz="2200" b="1" dirty="0" smtClean="0">
                <a:hlinkClick r:id="rId6"/>
              </a:rPr>
              <a:t>Cankarjev dom</a:t>
            </a:r>
            <a:endParaRPr lang="sl-SI" sz="2200" b="1" dirty="0" smtClean="0">
              <a:hlinkClick r:id="rId7" tooltip="Spremljaj dogodke tega prireditelja"/>
            </a:endParaRPr>
          </a:p>
          <a:p>
            <a:pPr>
              <a:lnSpc>
                <a:spcPct val="100000"/>
              </a:lnSpc>
            </a:pPr>
            <a:r>
              <a:rPr lang="sl-SI" sz="2200" b="1" dirty="0" smtClean="0"/>
              <a:t>Simfonična matineja Glasbene mladine Slovenije ;</a:t>
            </a:r>
          </a:p>
          <a:p>
            <a:pPr>
              <a:lnSpc>
                <a:spcPct val="100000"/>
              </a:lnSpc>
            </a:pPr>
            <a:r>
              <a:rPr lang="sl-SI" sz="2200" b="1" dirty="0" smtClean="0"/>
              <a:t>Orkester Slovenske filharmonije</a:t>
            </a:r>
          </a:p>
          <a:p>
            <a:pPr>
              <a:lnSpc>
                <a:spcPct val="140000"/>
              </a:lnSpc>
            </a:pPr>
            <a:r>
              <a:rPr lang="sl-SI" sz="2200" b="1" dirty="0" smtClean="0">
                <a:solidFill>
                  <a:schemeClr val="accent2"/>
                </a:solidFill>
              </a:rPr>
              <a:t>Dirigent: </a:t>
            </a:r>
            <a:r>
              <a:rPr lang="sl-SI" sz="2200" dirty="0" smtClean="0"/>
              <a:t>Simon Dvoršak</a:t>
            </a:r>
            <a:br>
              <a:rPr lang="sl-SI" sz="2200" dirty="0" smtClean="0"/>
            </a:br>
            <a:r>
              <a:rPr lang="sl-SI" sz="2200" b="1" dirty="0" smtClean="0">
                <a:solidFill>
                  <a:schemeClr val="accent2"/>
                </a:solidFill>
              </a:rPr>
              <a:t>Moderator: </a:t>
            </a:r>
            <a:r>
              <a:rPr lang="sl-SI" sz="2200" dirty="0" smtClean="0"/>
              <a:t>Blaž Šef</a:t>
            </a:r>
          </a:p>
          <a:p>
            <a:pPr>
              <a:lnSpc>
                <a:spcPct val="140000"/>
              </a:lnSpc>
            </a:pPr>
            <a:r>
              <a:rPr lang="sl-SI" sz="2200" b="1" dirty="0" smtClean="0">
                <a:hlinkClick r:id="rId7" tooltip="Spremljaj dogodke tega prireditelja"/>
              </a:rPr>
              <a:t/>
            </a:r>
            <a:br>
              <a:rPr lang="sl-SI" sz="2200" b="1" dirty="0" smtClean="0">
                <a:hlinkClick r:id="rId7" tooltip="Spremljaj dogodke tega prireditelja"/>
              </a:rPr>
            </a:br>
            <a:endParaRPr lang="sl-SI" sz="2200" b="1" dirty="0"/>
          </a:p>
        </p:txBody>
      </p:sp>
    </p:spTree>
    <p:extLst>
      <p:ext uri="{BB962C8B-B14F-4D97-AF65-F5344CB8AC3E}">
        <p14:creationId xmlns:p14="http://schemas.microsoft.com/office/powerpoint/2010/main" xmlns="" val="319702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-1" y="2767090"/>
            <a:ext cx="11955439" cy="2514594"/>
          </a:xfrm>
        </p:spPr>
        <p:txBody>
          <a:bodyPr>
            <a:noAutofit/>
          </a:bodyPr>
          <a:lstStyle/>
          <a:p>
            <a:r>
              <a:rPr lang="sl-SI" sz="4500" dirty="0" smtClean="0">
                <a:latin typeface="Andalus" pitchFamily="18" charset="-78"/>
                <a:cs typeface="Andalus" pitchFamily="18" charset="-78"/>
              </a:rPr>
              <a:t>Novodobni Skladatelji v filme radi umeščajo tudi glasbo največjih skladateljev v zgodovini – npr.:</a:t>
            </a:r>
            <a:endParaRPr lang="sl-SI" sz="45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5441606" y="491319"/>
            <a:ext cx="54220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0" dirty="0" smtClean="0">
                <a:solidFill>
                  <a:srgbClr val="FF0000"/>
                </a:solidFill>
              </a:rPr>
              <a:t>!  !  !</a:t>
            </a:r>
            <a:endParaRPr lang="sl-SI" sz="10000" dirty="0">
              <a:solidFill>
                <a:srgbClr val="FF0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0" y="4872252"/>
            <a:ext cx="127333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Bacha, Mozarta, Beethovna, Haydna in še mnogih drugih! </a:t>
            </a:r>
            <a:endParaRPr lang="sl-SI" sz="3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000" b="1" u="sng" dirty="0" smtClean="0">
                <a:solidFill>
                  <a:schemeClr val="accent5">
                    <a:lumMod val="75000"/>
                  </a:schemeClr>
                </a:solidFill>
              </a:rPr>
              <a:t>PROGRAM</a:t>
            </a:r>
            <a:endParaRPr lang="sl-SI" sz="50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>
                <a:hlinkClick r:id="rId3"/>
              </a:rPr>
              <a:t>Veliki diktator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91887" y="1600200"/>
            <a:ext cx="5097563" cy="4572000"/>
          </a:xfrm>
        </p:spPr>
        <p:txBody>
          <a:bodyPr>
            <a:normAutofit/>
          </a:bodyPr>
          <a:lstStyle/>
          <a:p>
            <a:pPr indent="-514350">
              <a:lnSpc>
                <a:spcPct val="150000"/>
              </a:lnSpc>
              <a:buAutoNum type="arabicPeriod"/>
            </a:pPr>
            <a:r>
              <a:rPr lang="sl-SI" sz="3000" b="1" dirty="0" smtClean="0"/>
              <a:t>film:</a:t>
            </a:r>
          </a:p>
          <a:p>
            <a:pPr indent="-514350">
              <a:lnSpc>
                <a:spcPct val="150000"/>
              </a:lnSpc>
            </a:pPr>
            <a:r>
              <a:rPr lang="sl-SI" sz="3000" b="1" dirty="0" smtClean="0">
                <a:solidFill>
                  <a:schemeClr val="accent5">
                    <a:lumMod val="75000"/>
                  </a:schemeClr>
                </a:solidFill>
              </a:rPr>
              <a:t>Veliki diktator </a:t>
            </a:r>
            <a:r>
              <a:rPr lang="sl-SI" sz="3000" dirty="0" smtClean="0"/>
              <a:t>(</a:t>
            </a:r>
            <a:r>
              <a:rPr lang="sl-SI" sz="3000" dirty="0" err="1" smtClean="0"/>
              <a:t>The</a:t>
            </a:r>
            <a:r>
              <a:rPr lang="sl-SI" sz="3000" dirty="0" smtClean="0"/>
              <a:t> </a:t>
            </a:r>
            <a:r>
              <a:rPr lang="sl-SI" sz="3000" dirty="0" err="1" smtClean="0"/>
              <a:t>Great</a:t>
            </a:r>
            <a:r>
              <a:rPr lang="sl-SI" sz="3000" dirty="0" smtClean="0"/>
              <a:t> </a:t>
            </a:r>
            <a:r>
              <a:rPr lang="sl-SI" sz="3000" dirty="0" err="1" smtClean="0"/>
              <a:t>Dictator</a:t>
            </a:r>
            <a:r>
              <a:rPr lang="sl-SI" sz="3000" dirty="0" smtClean="0"/>
              <a:t>, režija Charles Chaplin, 1940)</a:t>
            </a:r>
            <a:br>
              <a:rPr lang="sl-SI" sz="3000" dirty="0" smtClean="0"/>
            </a:br>
            <a:r>
              <a:rPr lang="sl-SI" sz="3000" b="1" dirty="0" smtClean="0">
                <a:solidFill>
                  <a:schemeClr val="accent5">
                    <a:lumMod val="75000"/>
                  </a:schemeClr>
                </a:solidFill>
              </a:rPr>
              <a:t>glasba: </a:t>
            </a:r>
            <a:r>
              <a:rPr lang="sl-SI" sz="3000" b="1" dirty="0" err="1" smtClean="0">
                <a:solidFill>
                  <a:schemeClr val="accent5">
                    <a:lumMod val="75000"/>
                  </a:schemeClr>
                </a:solidFill>
              </a:rPr>
              <a:t>Johannes</a:t>
            </a:r>
            <a:r>
              <a:rPr lang="sl-SI" sz="3000" b="1" dirty="0" smtClean="0">
                <a:solidFill>
                  <a:schemeClr val="accent5">
                    <a:lumMod val="75000"/>
                  </a:schemeClr>
                </a:solidFill>
              </a:rPr>
              <a:t> Brahms, Madžarski ples št. 5</a:t>
            </a:r>
            <a:endParaRPr lang="sl-SI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Charlie Chaplin - The Great Dictator - Barber Shop Scene (Brahms Hungarian Dance No. 5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995135" y="2090058"/>
            <a:ext cx="8476343" cy="4767943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0" y="6315081"/>
            <a:ext cx="529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https://www.youtube.com/watch?v=H19jByxrqlw</a:t>
            </a:r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13899" y="1514901"/>
            <a:ext cx="5175548" cy="4657299"/>
          </a:xfrm>
        </p:spPr>
        <p:txBody>
          <a:bodyPr>
            <a:normAutofit/>
          </a:bodyPr>
          <a:lstStyle/>
          <a:p>
            <a:pPr indent="-514350">
              <a:lnSpc>
                <a:spcPct val="150000"/>
              </a:lnSpc>
            </a:pPr>
            <a:r>
              <a:rPr lang="sl-SI" sz="3000" b="1" dirty="0" smtClean="0"/>
              <a:t>2. film:</a:t>
            </a:r>
          </a:p>
          <a:p>
            <a:pPr indent="-514350">
              <a:lnSpc>
                <a:spcPct val="150000"/>
              </a:lnSpc>
            </a:pPr>
            <a:r>
              <a:rPr lang="sl-SI" sz="3000" b="1" dirty="0" smtClean="0">
                <a:solidFill>
                  <a:schemeClr val="accent5">
                    <a:lumMod val="75000"/>
                  </a:schemeClr>
                </a:solidFill>
              </a:rPr>
              <a:t>SEDEM </a:t>
            </a:r>
            <a:r>
              <a:rPr lang="sl-SI" sz="3000" dirty="0" smtClean="0"/>
              <a:t>(Se7en, režija David </a:t>
            </a:r>
            <a:r>
              <a:rPr lang="sl-SI" sz="3000" dirty="0" err="1" smtClean="0"/>
              <a:t>Fincher</a:t>
            </a:r>
            <a:r>
              <a:rPr lang="sl-SI" sz="3000" dirty="0" smtClean="0"/>
              <a:t>, 1995)</a:t>
            </a:r>
            <a:br>
              <a:rPr lang="sl-SI" sz="3000" dirty="0" smtClean="0"/>
            </a:br>
            <a:r>
              <a:rPr lang="sl-SI" sz="3000" b="1" dirty="0" smtClean="0">
                <a:solidFill>
                  <a:schemeClr val="accent5">
                    <a:lumMod val="75000"/>
                  </a:schemeClr>
                </a:solidFill>
              </a:rPr>
              <a:t>glasba: Johann </a:t>
            </a:r>
            <a:r>
              <a:rPr lang="sl-SI" sz="3000" b="1" dirty="0" err="1" smtClean="0">
                <a:solidFill>
                  <a:schemeClr val="accent5">
                    <a:lumMod val="75000"/>
                  </a:schemeClr>
                </a:solidFill>
              </a:rPr>
              <a:t>Sebstian</a:t>
            </a:r>
            <a:r>
              <a:rPr lang="sl-SI" sz="3000" b="1" dirty="0" smtClean="0">
                <a:solidFill>
                  <a:schemeClr val="accent5">
                    <a:lumMod val="75000"/>
                  </a:schemeClr>
                </a:solidFill>
              </a:rPr>
              <a:t> Bach - </a:t>
            </a:r>
            <a:r>
              <a:rPr lang="sl-SI" sz="3000" b="1" dirty="0" err="1" smtClean="0">
                <a:solidFill>
                  <a:schemeClr val="accent5">
                    <a:lumMod val="75000"/>
                  </a:schemeClr>
                </a:solidFill>
              </a:rPr>
              <a:t>Air</a:t>
            </a:r>
            <a:r>
              <a:rPr lang="sl-SI" sz="3000" b="1" dirty="0" smtClean="0">
                <a:solidFill>
                  <a:schemeClr val="accent5">
                    <a:lumMod val="75000"/>
                  </a:schemeClr>
                </a:solidFill>
              </a:rPr>
              <a:t> iz Suite št. 3 v D-duru</a:t>
            </a:r>
          </a:p>
          <a:p>
            <a:endParaRPr lang="sl-SI" sz="3000" dirty="0"/>
          </a:p>
        </p:txBody>
      </p:sp>
      <p:sp>
        <p:nvSpPr>
          <p:cNvPr id="5" name="Pravokotnik 4"/>
          <p:cNvSpPr/>
          <p:nvPr/>
        </p:nvSpPr>
        <p:spPr>
          <a:xfrm>
            <a:off x="0" y="6488668"/>
            <a:ext cx="5539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https://www.youtube.com/watch?v=r6bzgNHeYAQ</a:t>
            </a:r>
            <a:endParaRPr lang="sl-SI" dirty="0"/>
          </a:p>
        </p:txBody>
      </p:sp>
      <p:pic>
        <p:nvPicPr>
          <p:cNvPr id="32770" name="Picture 2" descr="Pin on Se7en (199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3420" y="192774"/>
            <a:ext cx="4297908" cy="6446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err="1" smtClean="0"/>
              <a:t>Charlie</a:t>
            </a:r>
            <a:r>
              <a:rPr lang="sl-SI" dirty="0" smtClean="0"/>
              <a:t> </a:t>
            </a:r>
            <a:r>
              <a:rPr lang="sl-SI" dirty="0" err="1" smtClean="0"/>
              <a:t>chaplin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04900" y="4336870"/>
            <a:ext cx="10071099" cy="1267097"/>
          </a:xfrm>
        </p:spPr>
        <p:txBody>
          <a:bodyPr rtlCol="0">
            <a:normAutofit/>
          </a:bodyPr>
          <a:lstStyle/>
          <a:p>
            <a:r>
              <a:rPr lang="sl-SI" sz="2000" dirty="0" err="1" smtClean="0">
                <a:solidFill>
                  <a:schemeClr val="tx2"/>
                </a:solidFill>
                <a:hlinkClick r:id="rId2"/>
              </a:rPr>
              <a:t>Charlie</a:t>
            </a:r>
            <a:r>
              <a:rPr lang="sl-SI" sz="2000" dirty="0" smtClean="0">
                <a:solidFill>
                  <a:schemeClr val="tx2"/>
                </a:solidFill>
                <a:hlinkClick r:id="rId2"/>
              </a:rPr>
              <a:t> Chaplin</a:t>
            </a:r>
            <a:endParaRPr lang="sl-SI" sz="2000" dirty="0" smtClean="0">
              <a:solidFill>
                <a:schemeClr val="tx2"/>
              </a:solidFill>
            </a:endParaRPr>
          </a:p>
          <a:p>
            <a:endParaRPr lang="sl-SI" sz="2000" dirty="0" smtClean="0">
              <a:solidFill>
                <a:schemeClr val="tx2"/>
              </a:solidFill>
            </a:endParaRPr>
          </a:p>
          <a:p>
            <a:r>
              <a:rPr lang="sl-SI" sz="2000" dirty="0" smtClean="0">
                <a:solidFill>
                  <a:schemeClr val="tx2"/>
                </a:solidFill>
              </a:rPr>
              <a:t>https://www.youtube.com/watch?v=mpjEyBKSfJQ</a:t>
            </a:r>
            <a:endParaRPr lang="sl-SI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8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4967" y="1600200"/>
            <a:ext cx="498448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l-SI" sz="3000" b="1" dirty="0" smtClean="0"/>
              <a:t>3. film: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l-SI" sz="3000" b="1" dirty="0" smtClean="0">
                <a:solidFill>
                  <a:schemeClr val="accent5">
                    <a:lumMod val="75000"/>
                  </a:schemeClr>
                </a:solidFill>
              </a:rPr>
              <a:t>Osamljeni  jezdec</a:t>
            </a:r>
            <a:r>
              <a:rPr lang="sl-SI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l-SI" sz="3000" dirty="0" smtClean="0"/>
              <a:t>(</a:t>
            </a:r>
            <a:r>
              <a:rPr lang="sl-SI" sz="3000" dirty="0" err="1" smtClean="0"/>
              <a:t>The</a:t>
            </a:r>
            <a:r>
              <a:rPr lang="sl-SI" sz="3000" dirty="0" smtClean="0"/>
              <a:t> </a:t>
            </a:r>
            <a:r>
              <a:rPr lang="sl-SI" sz="3000" dirty="0" err="1" smtClean="0"/>
              <a:t>Lone</a:t>
            </a:r>
            <a:r>
              <a:rPr lang="sl-SI" sz="3000" dirty="0" smtClean="0"/>
              <a:t> </a:t>
            </a:r>
            <a:r>
              <a:rPr lang="sl-SI" sz="3000" dirty="0" err="1" smtClean="0"/>
              <a:t>Ranger</a:t>
            </a:r>
            <a:r>
              <a:rPr lang="sl-SI" sz="3000" dirty="0" smtClean="0"/>
              <a:t>, režija Gore </a:t>
            </a:r>
            <a:r>
              <a:rPr lang="sl-SI" sz="3000" dirty="0" err="1" smtClean="0"/>
              <a:t>Verbinski</a:t>
            </a:r>
            <a:r>
              <a:rPr lang="sl-SI" sz="3000" dirty="0" smtClean="0"/>
              <a:t>, 2013)</a:t>
            </a:r>
            <a:br>
              <a:rPr lang="sl-SI" sz="3000" dirty="0" smtClean="0"/>
            </a:br>
            <a:r>
              <a:rPr lang="sl-SI" sz="3000" b="1" dirty="0" smtClean="0">
                <a:solidFill>
                  <a:schemeClr val="accent5">
                    <a:lumMod val="75000"/>
                  </a:schemeClr>
                </a:solidFill>
              </a:rPr>
              <a:t>glasba: </a:t>
            </a:r>
            <a:r>
              <a:rPr lang="sl-SI" sz="3000" b="1" dirty="0" err="1" smtClean="0">
                <a:solidFill>
                  <a:schemeClr val="accent5">
                    <a:lumMod val="75000"/>
                  </a:schemeClr>
                </a:solidFill>
              </a:rPr>
              <a:t>Gioachino</a:t>
            </a:r>
            <a:r>
              <a:rPr lang="sl-SI" sz="3000" b="1" dirty="0" smtClean="0">
                <a:solidFill>
                  <a:schemeClr val="accent5">
                    <a:lumMod val="75000"/>
                  </a:schemeClr>
                </a:solidFill>
              </a:rPr>
              <a:t> Rossini, Viljem Tell, uvertura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sl-SI" sz="3000" dirty="0"/>
          </a:p>
        </p:txBody>
      </p:sp>
      <p:sp>
        <p:nvSpPr>
          <p:cNvPr id="5" name="Pravokotnik 4"/>
          <p:cNvSpPr/>
          <p:nvPr/>
        </p:nvSpPr>
        <p:spPr>
          <a:xfrm>
            <a:off x="328571" y="6205898"/>
            <a:ext cx="5611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https://www.youtube.com/watch?v=0XSwVNBeNFw</a:t>
            </a:r>
            <a:endParaRPr lang="sl-SI" dirty="0"/>
          </a:p>
        </p:txBody>
      </p:sp>
      <p:pic>
        <p:nvPicPr>
          <p:cNvPr id="31746" name="Picture 2" descr="Movie Review—The Lone Ranger - MetroFamily Magaz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965" y="1262417"/>
            <a:ext cx="3720389" cy="5215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09433" y="1600200"/>
            <a:ext cx="5080014" cy="4572000"/>
          </a:xfrm>
        </p:spPr>
        <p:txBody>
          <a:bodyPr>
            <a:normAutofit/>
          </a:bodyPr>
          <a:lstStyle/>
          <a:p>
            <a:pPr indent="-742950">
              <a:lnSpc>
                <a:spcPct val="150000"/>
              </a:lnSpc>
              <a:spcBef>
                <a:spcPts val="0"/>
              </a:spcBef>
              <a:buAutoNum type="arabicPeriod" startAt="4"/>
            </a:pPr>
            <a:r>
              <a:rPr lang="sl-SI" sz="3200" b="1" dirty="0" smtClean="0"/>
              <a:t>film:</a:t>
            </a:r>
          </a:p>
          <a:p>
            <a:pPr indent="-742950">
              <a:lnSpc>
                <a:spcPct val="150000"/>
              </a:lnSpc>
              <a:spcBef>
                <a:spcPts val="0"/>
              </a:spcBef>
            </a:pPr>
            <a:r>
              <a:rPr lang="sl-SI" sz="3200" b="1" dirty="0" err="1" smtClean="0">
                <a:solidFill>
                  <a:schemeClr val="accent5">
                    <a:lumMod val="75000"/>
                  </a:schemeClr>
                </a:solidFill>
              </a:rPr>
              <a:t>Amadeus</a:t>
            </a:r>
            <a:r>
              <a:rPr lang="sl-SI" sz="3200" b="1" dirty="0" smtClean="0"/>
              <a:t> (</a:t>
            </a:r>
            <a:r>
              <a:rPr lang="sl-SI" sz="3200" b="1" dirty="0" err="1" smtClean="0"/>
              <a:t>Amadeus</a:t>
            </a:r>
            <a:r>
              <a:rPr lang="sl-SI" sz="3200" b="1" dirty="0" smtClean="0"/>
              <a:t>, režija Miloš </a:t>
            </a:r>
            <a:r>
              <a:rPr lang="sl-SI" sz="3200" b="1" dirty="0" err="1" smtClean="0"/>
              <a:t>Forman</a:t>
            </a:r>
            <a:r>
              <a:rPr lang="sl-SI" sz="3200" b="1" dirty="0" smtClean="0"/>
              <a:t>, 1984)</a:t>
            </a:r>
            <a:br>
              <a:rPr lang="sl-SI" sz="3200" b="1" dirty="0" smtClean="0"/>
            </a:br>
            <a:r>
              <a:rPr lang="sl-SI" sz="3200" b="1" dirty="0" smtClean="0"/>
              <a:t>glasba: </a:t>
            </a:r>
            <a:r>
              <a:rPr lang="sl-SI" sz="3200" b="1" dirty="0" smtClean="0">
                <a:solidFill>
                  <a:schemeClr val="accent5">
                    <a:lumMod val="75000"/>
                  </a:schemeClr>
                </a:solidFill>
              </a:rPr>
              <a:t>Wolfgang </a:t>
            </a:r>
            <a:r>
              <a:rPr lang="sl-SI" sz="3200" b="1" dirty="0" err="1" smtClean="0">
                <a:solidFill>
                  <a:schemeClr val="accent5">
                    <a:lumMod val="75000"/>
                  </a:schemeClr>
                </a:solidFill>
              </a:rPr>
              <a:t>Amadeus</a:t>
            </a:r>
            <a:r>
              <a:rPr lang="sl-SI" sz="3200" b="1" dirty="0" smtClean="0">
                <a:solidFill>
                  <a:schemeClr val="accent5">
                    <a:lumMod val="75000"/>
                  </a:schemeClr>
                </a:solidFill>
              </a:rPr>
              <a:t> Mozart – opera Čarobna piščal, arija Kraljice noči.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l-SI" sz="3200" dirty="0"/>
          </a:p>
        </p:txBody>
      </p:sp>
      <p:sp>
        <p:nvSpPr>
          <p:cNvPr id="5" name="Pravokotnik 4"/>
          <p:cNvSpPr/>
          <p:nvPr/>
        </p:nvSpPr>
        <p:spPr>
          <a:xfrm>
            <a:off x="265713" y="6274137"/>
            <a:ext cx="54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https://www.youtube.com/watch?v=5wfp8EB179g</a:t>
            </a:r>
            <a:endParaRPr lang="sl-SI" dirty="0"/>
          </a:p>
        </p:txBody>
      </p:sp>
      <p:pic>
        <p:nvPicPr>
          <p:cNvPr id="35842" name="Picture 2" descr="Film 5000 - Reviews - Amadeus (198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8238" y="2570329"/>
            <a:ext cx="6381750" cy="31813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04716" y="1600200"/>
            <a:ext cx="5284731" cy="4572000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5. film:</a:t>
            </a:r>
          </a:p>
          <a:p>
            <a:r>
              <a:rPr lang="sl-SI" sz="3200" b="1" dirty="0" smtClean="0">
                <a:solidFill>
                  <a:schemeClr val="accent5">
                    <a:lumMod val="75000"/>
                  </a:schemeClr>
                </a:solidFill>
              </a:rPr>
              <a:t>Kraljev govor </a:t>
            </a:r>
            <a:r>
              <a:rPr lang="sl-SI" sz="3200" dirty="0" smtClean="0"/>
              <a:t>(</a:t>
            </a:r>
            <a:r>
              <a:rPr lang="sl-SI" sz="3200" dirty="0" err="1" smtClean="0"/>
              <a:t>The</a:t>
            </a:r>
            <a:r>
              <a:rPr lang="sl-SI" sz="3200" dirty="0" smtClean="0"/>
              <a:t> King's </a:t>
            </a:r>
            <a:r>
              <a:rPr lang="sl-SI" sz="3200" dirty="0" err="1" smtClean="0"/>
              <a:t>Speech</a:t>
            </a:r>
            <a:r>
              <a:rPr lang="sl-SI" sz="3200" dirty="0" smtClean="0"/>
              <a:t>, režija Tom </a:t>
            </a:r>
            <a:r>
              <a:rPr lang="sl-SI" sz="3200" dirty="0" err="1" smtClean="0"/>
              <a:t>Hooper</a:t>
            </a:r>
            <a:r>
              <a:rPr lang="sl-SI" sz="3200" dirty="0" smtClean="0"/>
              <a:t>, 2010)</a:t>
            </a:r>
            <a:r>
              <a:rPr lang="sl-SI" sz="3200" b="1" dirty="0" smtClean="0"/>
              <a:t/>
            </a:r>
            <a:br>
              <a:rPr lang="sl-SI" sz="3200" b="1" dirty="0" smtClean="0"/>
            </a:br>
            <a:r>
              <a:rPr lang="sl-SI" sz="3200" b="1" dirty="0" smtClean="0"/>
              <a:t>glasba: </a:t>
            </a:r>
            <a:r>
              <a:rPr lang="sl-SI" sz="3200" b="1" dirty="0" smtClean="0">
                <a:solidFill>
                  <a:schemeClr val="accent5">
                    <a:lumMod val="75000"/>
                  </a:schemeClr>
                </a:solidFill>
              </a:rPr>
              <a:t>Ludwig </a:t>
            </a:r>
            <a:r>
              <a:rPr lang="sl-SI" sz="3200" b="1" dirty="0" err="1" smtClean="0">
                <a:solidFill>
                  <a:schemeClr val="accent5">
                    <a:lumMod val="75000"/>
                  </a:schemeClr>
                </a:solidFill>
              </a:rPr>
              <a:t>van</a:t>
            </a:r>
            <a:r>
              <a:rPr lang="sl-SI" sz="3200" b="1" dirty="0" smtClean="0">
                <a:solidFill>
                  <a:schemeClr val="accent5">
                    <a:lumMod val="75000"/>
                  </a:schemeClr>
                </a:solidFill>
              </a:rPr>
              <a:t> Beethoven, Simfonija št. 7 v A-duru, II. stavek </a:t>
            </a:r>
            <a:r>
              <a:rPr lang="sl-SI" sz="3200" b="1" dirty="0" err="1" smtClean="0">
                <a:solidFill>
                  <a:schemeClr val="accent5">
                    <a:lumMod val="75000"/>
                  </a:schemeClr>
                </a:solidFill>
              </a:rPr>
              <a:t>Allegretto</a:t>
            </a:r>
            <a:endParaRPr lang="sl-SI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sl-SI" sz="3200" b="1" dirty="0"/>
          </a:p>
        </p:txBody>
      </p:sp>
      <p:sp>
        <p:nvSpPr>
          <p:cNvPr id="5" name="Pravokotnik 4"/>
          <p:cNvSpPr/>
          <p:nvPr/>
        </p:nvSpPr>
        <p:spPr>
          <a:xfrm>
            <a:off x="0" y="6110364"/>
            <a:ext cx="5611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https://www.youtube.com/watch?v=W9UktXoM6Zw</a:t>
            </a:r>
            <a:endParaRPr lang="sl-SI" dirty="0"/>
          </a:p>
        </p:txBody>
      </p:sp>
      <p:pic>
        <p:nvPicPr>
          <p:cNvPr id="36866" name="Picture 2" descr="The King's Speech (2010 Movie Review) - The Good Men Proj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2602" y="259306"/>
            <a:ext cx="4193274" cy="62899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64024" y="1600200"/>
            <a:ext cx="5025423" cy="4572000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5. film:</a:t>
            </a:r>
          </a:p>
          <a:p>
            <a:r>
              <a:rPr lang="sl-SI" sz="3200" b="1" dirty="0" smtClean="0"/>
              <a:t>Johnny </a:t>
            </a:r>
            <a:r>
              <a:rPr lang="sl-SI" sz="3200" b="1" dirty="0" err="1" smtClean="0"/>
              <a:t>English</a:t>
            </a:r>
            <a:r>
              <a:rPr lang="sl-SI" sz="3200" b="1" dirty="0" smtClean="0"/>
              <a:t> 2</a:t>
            </a:r>
            <a:r>
              <a:rPr lang="sl-SI" sz="3200" dirty="0" smtClean="0"/>
              <a:t> (Johnny </a:t>
            </a:r>
            <a:r>
              <a:rPr lang="sl-SI" sz="3200" dirty="0" err="1" smtClean="0"/>
              <a:t>English</a:t>
            </a:r>
            <a:r>
              <a:rPr lang="sl-SI" sz="3200" dirty="0" smtClean="0"/>
              <a:t> </a:t>
            </a:r>
            <a:r>
              <a:rPr lang="sl-SI" sz="3200" dirty="0" err="1" smtClean="0"/>
              <a:t>Reborn</a:t>
            </a:r>
            <a:r>
              <a:rPr lang="sl-SI" sz="3200" dirty="0" smtClean="0"/>
              <a:t>, režija Oliver Parker, 2011)</a:t>
            </a:r>
            <a:br>
              <a:rPr lang="sl-SI" sz="3200" dirty="0" smtClean="0"/>
            </a:br>
            <a:r>
              <a:rPr lang="sl-SI" sz="3200" dirty="0" smtClean="0"/>
              <a:t>glasba: </a:t>
            </a:r>
            <a:r>
              <a:rPr lang="sl-SI" sz="3200" b="1" dirty="0" smtClean="0">
                <a:solidFill>
                  <a:schemeClr val="accent5">
                    <a:lumMod val="75000"/>
                  </a:schemeClr>
                </a:solidFill>
              </a:rPr>
              <a:t>Edvard Grieg, Peer </a:t>
            </a:r>
            <a:r>
              <a:rPr lang="sl-SI" sz="3200" b="1" dirty="0" err="1" smtClean="0">
                <a:solidFill>
                  <a:schemeClr val="accent5">
                    <a:lumMod val="75000"/>
                  </a:schemeClr>
                </a:solidFill>
              </a:rPr>
              <a:t>Gynt</a:t>
            </a:r>
            <a:r>
              <a:rPr lang="sl-SI" sz="3200" b="1" dirty="0" smtClean="0">
                <a:solidFill>
                  <a:schemeClr val="accent5">
                    <a:lumMod val="75000"/>
                  </a:schemeClr>
                </a:solidFill>
              </a:rPr>
              <a:t> (V dvorani gorskega kralja).</a:t>
            </a:r>
          </a:p>
          <a:p>
            <a:endParaRPr lang="sl-SI" sz="3200" dirty="0"/>
          </a:p>
        </p:txBody>
      </p:sp>
      <p:sp>
        <p:nvSpPr>
          <p:cNvPr id="5" name="Pravokotnik 4"/>
          <p:cNvSpPr/>
          <p:nvPr/>
        </p:nvSpPr>
        <p:spPr>
          <a:xfrm>
            <a:off x="0" y="6069421"/>
            <a:ext cx="5457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https://www.youtube.com/watch?v=-V5-MQcTtCc</a:t>
            </a:r>
            <a:endParaRPr lang="sl-SI" dirty="0"/>
          </a:p>
        </p:txBody>
      </p:sp>
      <p:pic>
        <p:nvPicPr>
          <p:cNvPr id="37890" name="Picture 2" descr="Johnny English Reborn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639" y="1467974"/>
            <a:ext cx="6066007" cy="45370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61366" y="2185444"/>
            <a:ext cx="4625788" cy="955565"/>
          </a:xfrm>
        </p:spPr>
        <p:txBody>
          <a:bodyPr>
            <a:noAutofit/>
          </a:bodyPr>
          <a:lstStyle/>
          <a:p>
            <a:r>
              <a:rPr lang="sl-SI" sz="2800" b="1" dirty="0" smtClean="0"/>
              <a:t>KDAJ JE NASTAL PRVI FILM?</a:t>
            </a:r>
          </a:p>
          <a:p>
            <a:endParaRPr lang="sl-SI" sz="2800" b="1" dirty="0" smtClean="0"/>
          </a:p>
          <a:p>
            <a:r>
              <a:rPr lang="sl-SI" sz="2800" b="1" dirty="0" smtClean="0"/>
              <a:t>KDAJ JE NASTAL PRVI ZVOČNI FILM? KAKO SE IMENUJE?</a:t>
            </a:r>
          </a:p>
          <a:p>
            <a:endParaRPr lang="sl-SI" sz="2800" b="1" dirty="0" smtClean="0"/>
          </a:p>
          <a:p>
            <a:r>
              <a:rPr lang="sl-SI" sz="2800" b="1" dirty="0" smtClean="0"/>
              <a:t>KAJ JE BISTVENA SESTAVINA ZARES KVALITETNEGA FILMA?</a:t>
            </a:r>
            <a:endParaRPr lang="sl-SI" sz="2800" b="1" dirty="0"/>
          </a:p>
        </p:txBody>
      </p:sp>
      <p:pic>
        <p:nvPicPr>
          <p:cNvPr id="9" name="Ograda slike 8" descr="film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2515" b="2515"/>
          <a:stretch>
            <a:fillRect/>
          </a:stretch>
        </p:blipFill>
        <p:spPr>
          <a:xfrm>
            <a:off x="4881564" y="1169988"/>
            <a:ext cx="7310437" cy="44910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sl-SI" sz="3500" b="1" u="sng" dirty="0" smtClean="0"/>
              <a:t>1. NALOGA!</a:t>
            </a:r>
            <a:endParaRPr lang="sl-SI" sz="3500" b="1" u="sng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04900" y="1600199"/>
            <a:ext cx="4919472" cy="1338944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20000"/>
              </a:lnSpc>
            </a:pPr>
            <a:endParaRPr lang="sl-SI" dirty="0" smtClean="0"/>
          </a:p>
          <a:p>
            <a:pPr>
              <a:lnSpc>
                <a:spcPct val="120000"/>
              </a:lnSpc>
            </a:pPr>
            <a:r>
              <a:rPr lang="sl-SI" dirty="0" smtClean="0"/>
              <a:t>Ob  poslušanju  treh  primerov ugotovi  ali  je  filmska  glasba:</a:t>
            </a:r>
          </a:p>
          <a:p>
            <a:pPr rtl="0"/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52650" y="3109912"/>
            <a:ext cx="4919472" cy="3748088"/>
          </a:xfrm>
        </p:spPr>
        <p:txBody>
          <a:bodyPr rtlCol="0"/>
          <a:lstStyle/>
          <a:p>
            <a:r>
              <a:rPr lang="sl-SI" sz="3000" b="1" dirty="0" smtClean="0">
                <a:solidFill>
                  <a:schemeClr val="accent5">
                    <a:lumMod val="75000"/>
                  </a:schemeClr>
                </a:solidFill>
              </a:rPr>
              <a:t>1) VOKALNA</a:t>
            </a:r>
          </a:p>
          <a:p>
            <a:r>
              <a:rPr lang="sl-SI" sz="3000" b="1" dirty="0" smtClean="0">
                <a:solidFill>
                  <a:schemeClr val="accent5">
                    <a:lumMod val="75000"/>
                  </a:schemeClr>
                </a:solidFill>
              </a:rPr>
              <a:t>2) INSTRUMENTALNA</a:t>
            </a:r>
          </a:p>
          <a:p>
            <a:r>
              <a:rPr lang="sl-SI" sz="3000" b="1" dirty="0" smtClean="0">
                <a:solidFill>
                  <a:schemeClr val="accent5">
                    <a:lumMod val="75000"/>
                  </a:schemeClr>
                </a:solidFill>
              </a:rPr>
              <a:t>3) VOKALNO-INSTRUMENTALNA</a:t>
            </a:r>
          </a:p>
          <a:p>
            <a:pPr rtl="0"/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22449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sl-SI" sz="3500" b="1" u="sng" dirty="0" smtClean="0"/>
              <a:t>2. NALOGA!</a:t>
            </a:r>
            <a:endParaRPr lang="sl-SI" sz="35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13509" y="1531824"/>
            <a:ext cx="6466116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Prisluhni odlomku skladbe iz filma </a:t>
            </a:r>
            <a:r>
              <a:rPr kumimoji="0" lang="sl-SI" sz="2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Pirati s </a:t>
            </a:r>
            <a:r>
              <a:rPr kumimoji="0" lang="sl-SI" sz="2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Karibov</a:t>
            </a:r>
            <a:r>
              <a:rPr kumimoji="0" lang="sl-SI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  in odgovori na vprašanji:</a:t>
            </a:r>
            <a:endParaRPr kumimoji="0" lang="sl-SI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1. </a:t>
            </a:r>
            <a:r>
              <a:rPr kumimoji="0" lang="sl-SI" sz="25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Na posnetku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sz="25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a) </a:t>
            </a:r>
            <a:r>
              <a:rPr lang="sl-SI" sz="2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p</a:t>
            </a:r>
            <a:r>
              <a:rPr kumimoji="0" lang="sl-SI" sz="25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oje pevski zbor,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sz="2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b)</a:t>
            </a:r>
            <a:r>
              <a:rPr kumimoji="0" lang="sl-SI" sz="25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igra orkester,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sz="2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c) </a:t>
            </a:r>
            <a:r>
              <a:rPr kumimoji="0" lang="sl-SI" sz="25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poje pevski zbor ob spremljavi orkestra.</a:t>
            </a:r>
            <a:endParaRPr kumimoji="0" lang="sl-SI" sz="25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5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2. Na podlagi značaja skladbe sklepam, da je glasba iz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sz="25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a) romantične komedije,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sz="2500" b="1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b)</a:t>
            </a:r>
            <a:r>
              <a:rPr kumimoji="0" lang="sl-SI" sz="25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drame,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sz="2500" b="1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c)</a:t>
            </a:r>
            <a:r>
              <a:rPr kumimoji="0" lang="sl-SI" sz="25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pustolovskega filma.</a:t>
            </a:r>
            <a:endParaRPr kumimoji="0" lang="sl-SI" sz="25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5676558" y="710139"/>
            <a:ext cx="5254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https://www.youtube.com/watch?v=jfvFWTujDtY</a:t>
            </a:r>
            <a:endParaRPr lang="sl-SI" dirty="0"/>
          </a:p>
        </p:txBody>
      </p:sp>
      <p:pic>
        <p:nvPicPr>
          <p:cNvPr id="8195" name="Picture 3" descr="Pirates of the Caribbean 6- When will it be Released? What will be the  cast? And why is it facing delay? - Finance Rew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172" y="2267713"/>
            <a:ext cx="5712823" cy="3427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700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https://www.youtube.com/watch?v=iSkJFs7myn0</a:t>
            </a:r>
            <a:endParaRPr lang="sl-SI" dirty="0"/>
          </a:p>
        </p:txBody>
      </p:sp>
      <p:sp>
        <p:nvSpPr>
          <p:cNvPr id="9" name="Ograda vsebine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sl-SI" sz="3000" b="1" i="1" u="sng" dirty="0" smtClean="0">
                <a:latin typeface="Times New Roman" pitchFamily="18" charset="0"/>
                <a:cs typeface="Times New Roman" pitchFamily="18" charset="0"/>
              </a:rPr>
              <a:t>Filmski skladatelji</a:t>
            </a:r>
            <a:r>
              <a:rPr lang="sl-SI" sz="3000" u="sng" dirty="0" smtClean="0">
                <a:latin typeface="Times New Roman" pitchFamily="18" charset="0"/>
                <a:cs typeface="Times New Roman" pitchFamily="18" charset="0"/>
              </a:rPr>
              <a:t> morajo do potankosti poznati </a:t>
            </a:r>
            <a:r>
              <a:rPr lang="sl-SI" sz="3000" b="1" i="1" u="sng" dirty="0" smtClean="0">
                <a:latin typeface="Times New Roman" pitchFamily="18" charset="0"/>
                <a:cs typeface="Times New Roman" pitchFamily="18" charset="0"/>
              </a:rPr>
              <a:t>filmsko zgodbo</a:t>
            </a:r>
            <a:r>
              <a:rPr lang="sl-SI" sz="3000" u="sng" dirty="0" smtClean="0">
                <a:latin typeface="Times New Roman" pitchFamily="18" charset="0"/>
                <a:cs typeface="Times New Roman" pitchFamily="18" charset="0"/>
              </a:rPr>
              <a:t>, da jo potem lahko opremijo z glasbo, ki nas bo še bolj popeljala v samo dogajanje.</a:t>
            </a:r>
          </a:p>
          <a:p>
            <a:pPr>
              <a:buNone/>
            </a:pPr>
            <a:endParaRPr lang="sl-SI" sz="3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sl-SI" sz="3000" b="1" dirty="0" smtClean="0">
                <a:latin typeface="Times New Roman" pitchFamily="18" charset="0"/>
                <a:cs typeface="Times New Roman" pitchFamily="18" charset="0"/>
              </a:rPr>
              <a:t>Ogled videa: MOČ GLASBE V FILMU (</a:t>
            </a:r>
            <a:r>
              <a:rPr lang="sl-SI" sz="30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l-SI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3000" b="1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sl-SI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30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sl-SI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3000" b="1" dirty="0" err="1" smtClean="0"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sl-SI" sz="3000" b="1" dirty="0" smtClean="0">
                <a:latin typeface="Times New Roman" pitchFamily="18" charset="0"/>
                <a:cs typeface="Times New Roman" pitchFamily="18" charset="0"/>
              </a:rPr>
              <a:t> in film)</a:t>
            </a:r>
          </a:p>
          <a:p>
            <a:pPr marL="514350" indent="-514350">
              <a:buAutoNum type="arabicPeriod"/>
            </a:pPr>
            <a:r>
              <a:rPr lang="sl-SI" sz="3000" b="1" dirty="0" smtClean="0">
                <a:latin typeface="Times New Roman" pitchFamily="18" charset="0"/>
                <a:cs typeface="Times New Roman" pitchFamily="18" charset="0"/>
              </a:rPr>
              <a:t>Kako se skladatelj loti dela/pisanja glasbe za film?</a:t>
            </a:r>
          </a:p>
        </p:txBody>
      </p:sp>
    </p:spTree>
    <p:extLst>
      <p:ext uri="{BB962C8B-B14F-4D97-AF65-F5344CB8AC3E}">
        <p14:creationId xmlns:p14="http://schemas.microsoft.com/office/powerpoint/2010/main" xmlns="" val="180038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7603" y="0"/>
            <a:ext cx="10482050" cy="1096962"/>
          </a:xfrm>
        </p:spPr>
        <p:txBody>
          <a:bodyPr>
            <a:noAutofit/>
          </a:bodyPr>
          <a:lstStyle/>
          <a:p>
            <a:r>
              <a:rPr lang="sl-SI" sz="3800" b="1" dirty="0" smtClean="0">
                <a:solidFill>
                  <a:srgbClr val="D2740C"/>
                </a:solidFill>
                <a:latin typeface="Times New Roman" pitchFamily="18" charset="0"/>
                <a:cs typeface="Times New Roman" pitchFamily="18" charset="0"/>
              </a:rPr>
              <a:t>Kaj je “SOUNDTRACK”?</a:t>
            </a:r>
            <a:endParaRPr lang="sl-SI" sz="3800" dirty="0">
              <a:solidFill>
                <a:srgbClr val="D2740C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 marL="0">
              <a:buNone/>
            </a:pPr>
            <a:r>
              <a:rPr lang="sl-SI" sz="4000" dirty="0" smtClean="0">
                <a:latin typeface="+mj-lt"/>
              </a:rPr>
              <a:t>SOUNDTRACK je zvočni nosilec, na katerem je zbrana glasba iz posameznega filma.</a:t>
            </a:r>
            <a:endParaRPr lang="sl-SI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9117" y="540225"/>
            <a:ext cx="10457785" cy="1096962"/>
          </a:xfrm>
        </p:spPr>
        <p:txBody>
          <a:bodyPr>
            <a:noAutofit/>
          </a:bodyPr>
          <a:lstStyle/>
          <a:p>
            <a:r>
              <a:rPr lang="sl-SI" sz="3800" b="1" dirty="0" smtClean="0">
                <a:solidFill>
                  <a:srgbClr val="D2740C"/>
                </a:solidFill>
                <a:latin typeface="Times New Roman" pitchFamily="18" charset="0"/>
                <a:cs typeface="Times New Roman" pitchFamily="18" charset="0"/>
              </a:rPr>
              <a:t>Nekateri svetovno znani skladatelji filmske glasbe:</a:t>
            </a:r>
            <a:br>
              <a:rPr lang="sl-SI" sz="3800" b="1" dirty="0" smtClean="0">
                <a:solidFill>
                  <a:srgbClr val="D2740C"/>
                </a:solidFill>
                <a:latin typeface="Times New Roman" pitchFamily="18" charset="0"/>
                <a:cs typeface="Times New Roman" pitchFamily="18" charset="0"/>
              </a:rPr>
            </a:br>
            <a:endParaRPr lang="sl-SI" sz="3800" b="1" dirty="0"/>
          </a:p>
        </p:txBody>
      </p:sp>
      <p:sp>
        <p:nvSpPr>
          <p:cNvPr id="3" name="Pravokotnik 2"/>
          <p:cNvSpPr/>
          <p:nvPr/>
        </p:nvSpPr>
        <p:spPr>
          <a:xfrm>
            <a:off x="0" y="1425218"/>
            <a:ext cx="612784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sl-SI" sz="3800" b="1" dirty="0" smtClean="0">
                <a:latin typeface="Times New Roman" pitchFamily="18" charset="0"/>
                <a:cs typeface="Times New Roman" pitchFamily="18" charset="0"/>
              </a:rPr>
              <a:t>James </a:t>
            </a:r>
            <a:r>
              <a:rPr lang="sl-SI" sz="3800" b="1" dirty="0" err="1" smtClean="0">
                <a:latin typeface="Times New Roman" pitchFamily="18" charset="0"/>
                <a:cs typeface="Times New Roman" pitchFamily="18" charset="0"/>
              </a:rPr>
              <a:t>Horner</a:t>
            </a:r>
            <a:r>
              <a:rPr lang="sl-SI" sz="3800" b="1" dirty="0" smtClean="0">
                <a:latin typeface="Times New Roman" pitchFamily="18" charset="0"/>
                <a:cs typeface="Times New Roman" pitchFamily="18" charset="0"/>
              </a:rPr>
              <a:t> (1953 – 2015)</a:t>
            </a:r>
          </a:p>
          <a:p>
            <a:pPr marL="742950" indent="-742950"/>
            <a:r>
              <a:rPr lang="sl-SI" sz="3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l-SI" sz="3000" dirty="0" smtClean="0">
                <a:latin typeface="Times New Roman" pitchFamily="18" charset="0"/>
                <a:cs typeface="Times New Roman" pitchFamily="18" charset="0"/>
              </a:rPr>
              <a:t>ameriški skladatelj</a:t>
            </a:r>
          </a:p>
          <a:p>
            <a:pPr marL="742950" indent="-742950"/>
            <a:endParaRPr lang="sl-SI" sz="3800" dirty="0" smtClean="0">
              <a:latin typeface="Times New Roman" pitchFamily="18" charset="0"/>
              <a:cs typeface="Times New Roman" pitchFamily="18" charset="0"/>
            </a:endParaRPr>
          </a:p>
          <a:p>
            <a:pPr indent="-742950"/>
            <a:r>
              <a:rPr lang="sl-SI" sz="3800" b="1" dirty="0" smtClean="0">
                <a:latin typeface="Times New Roman" pitchFamily="18" charset="0"/>
                <a:cs typeface="Times New Roman" pitchFamily="18" charset="0"/>
              </a:rPr>
              <a:t>FILMI, za katere je napisal glasbo</a:t>
            </a:r>
            <a:r>
              <a:rPr lang="sl-SI" sz="3800" b="1" dirty="0" smtClean="0">
                <a:solidFill>
                  <a:srgbClr val="D2740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l-SI" sz="3800" dirty="0" err="1" smtClean="0">
                <a:solidFill>
                  <a:srgbClr val="D2740C"/>
                </a:solidFill>
                <a:latin typeface="Times New Roman" pitchFamily="18" charset="0"/>
                <a:cs typeface="Times New Roman" pitchFamily="18" charset="0"/>
              </a:rPr>
              <a:t>Apollo</a:t>
            </a:r>
            <a:r>
              <a:rPr lang="sl-SI" sz="3800" dirty="0" smtClean="0">
                <a:solidFill>
                  <a:srgbClr val="D2740C"/>
                </a:solidFill>
                <a:latin typeface="Times New Roman" pitchFamily="18" charset="0"/>
                <a:cs typeface="Times New Roman" pitchFamily="18" charset="0"/>
              </a:rPr>
              <a:t> 13, </a:t>
            </a:r>
            <a:r>
              <a:rPr lang="sl-SI" sz="3800" dirty="0" err="1" smtClean="0">
                <a:solidFill>
                  <a:srgbClr val="D2740C"/>
                </a:solidFill>
                <a:latin typeface="Times New Roman" pitchFamily="18" charset="0"/>
                <a:cs typeface="Times New Roman" pitchFamily="18" charset="0"/>
              </a:rPr>
              <a:t>Titanic</a:t>
            </a:r>
            <a:r>
              <a:rPr lang="sl-SI" sz="3800" dirty="0" smtClean="0">
                <a:solidFill>
                  <a:srgbClr val="D2740C"/>
                </a:solidFill>
                <a:latin typeface="Times New Roman" pitchFamily="18" charset="0"/>
                <a:cs typeface="Times New Roman" pitchFamily="18" charset="0"/>
              </a:rPr>
              <a:t>, Čudoviti um, Troja, </a:t>
            </a:r>
            <a:r>
              <a:rPr lang="sl-SI" sz="3800" dirty="0" err="1" smtClean="0">
                <a:solidFill>
                  <a:srgbClr val="D2740C"/>
                </a:solidFill>
                <a:latin typeface="Times New Roman" pitchFamily="18" charset="0"/>
                <a:cs typeface="Times New Roman" pitchFamily="18" charset="0"/>
              </a:rPr>
              <a:t>Avatar</a:t>
            </a:r>
            <a:r>
              <a:rPr lang="sl-SI" sz="3800" dirty="0" smtClean="0">
                <a:solidFill>
                  <a:srgbClr val="D2740C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pic>
        <p:nvPicPr>
          <p:cNvPr id="6146" name="Picture 2" descr="James Horner: Ten Best Movie Soundtracks - Classic F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476499"/>
            <a:ext cx="5905500" cy="43815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899" y="76201"/>
            <a:ext cx="11087101" cy="1096962"/>
          </a:xfrm>
        </p:spPr>
        <p:txBody>
          <a:bodyPr>
            <a:normAutofit/>
          </a:bodyPr>
          <a:lstStyle/>
          <a:p>
            <a:r>
              <a:rPr lang="sl-SI" sz="3800" b="1" dirty="0" smtClean="0">
                <a:solidFill>
                  <a:srgbClr val="D2740C"/>
                </a:solidFill>
                <a:latin typeface="Times New Roman" pitchFamily="18" charset="0"/>
                <a:cs typeface="Times New Roman" pitchFamily="18" charset="0"/>
              </a:rPr>
              <a:t>Nekateri svetovno znani skladatelji filmske glasbe:</a:t>
            </a:r>
            <a:endParaRPr lang="sl-SI" sz="3800" dirty="0"/>
          </a:p>
        </p:txBody>
      </p:sp>
      <p:sp>
        <p:nvSpPr>
          <p:cNvPr id="3" name="Pravokotnik 2"/>
          <p:cNvSpPr/>
          <p:nvPr/>
        </p:nvSpPr>
        <p:spPr>
          <a:xfrm>
            <a:off x="-1" y="1507024"/>
            <a:ext cx="1139588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800" b="1" dirty="0" smtClean="0"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sl-SI" sz="3800" b="1" dirty="0" err="1" smtClean="0">
                <a:latin typeface="Times New Roman" pitchFamily="18" charset="0"/>
                <a:cs typeface="Times New Roman" pitchFamily="18" charset="0"/>
              </a:rPr>
              <a:t>Barry</a:t>
            </a:r>
            <a:r>
              <a:rPr lang="sl-SI" sz="3800" b="1" dirty="0" smtClean="0">
                <a:latin typeface="Times New Roman" pitchFamily="18" charset="0"/>
                <a:cs typeface="Times New Roman" pitchFamily="18" charset="0"/>
              </a:rPr>
              <a:t> (1933 – 2011)</a:t>
            </a:r>
          </a:p>
          <a:p>
            <a:r>
              <a:rPr lang="sl-SI" sz="3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l-SI" sz="3000" dirty="0" smtClean="0">
                <a:latin typeface="Times New Roman" pitchFamily="18" charset="0"/>
                <a:cs typeface="Times New Roman" pitchFamily="18" charset="0"/>
              </a:rPr>
              <a:t>angleški skladatelj</a:t>
            </a:r>
          </a:p>
          <a:p>
            <a:endParaRPr lang="sl-SI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l-SI" sz="3800" dirty="0" smtClean="0">
                <a:latin typeface="Times New Roman" pitchFamily="18" charset="0"/>
                <a:cs typeface="Times New Roman" pitchFamily="18" charset="0"/>
              </a:rPr>
              <a:t>FILMI: James Bond, King </a:t>
            </a:r>
            <a:r>
              <a:rPr lang="sl-SI" sz="3800" dirty="0" err="1" smtClean="0">
                <a:latin typeface="Times New Roman" pitchFamily="18" charset="0"/>
                <a:cs typeface="Times New Roman" pitchFamily="18" charset="0"/>
              </a:rPr>
              <a:t>Kong</a:t>
            </a:r>
            <a:r>
              <a:rPr lang="sl-SI" sz="3800" dirty="0" smtClean="0">
                <a:latin typeface="Times New Roman" pitchFamily="18" charset="0"/>
                <a:cs typeface="Times New Roman" pitchFamily="18" charset="0"/>
              </a:rPr>
              <a:t>, Pleše z volkovi (Dance </a:t>
            </a:r>
            <a:r>
              <a:rPr lang="sl-SI" sz="38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sl-SI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3800" dirty="0" err="1" smtClean="0">
                <a:latin typeface="Times New Roman" pitchFamily="18" charset="0"/>
                <a:cs typeface="Times New Roman" pitchFamily="18" charset="0"/>
              </a:rPr>
              <a:t>Wolves</a:t>
            </a:r>
            <a:r>
              <a:rPr lang="sl-SI" sz="3800" dirty="0" smtClean="0">
                <a:latin typeface="Times New Roman" pitchFamily="18" charset="0"/>
                <a:cs typeface="Times New Roman" pitchFamily="18" charset="0"/>
              </a:rPr>
              <a:t>)…</a:t>
            </a:r>
          </a:p>
          <a:p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https://www.youtube.com/watch?v=LsrumuMxtDw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31380_win32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26313_TF03431380" id="{ED9CFE90-AD22-4A49-9988-968003B754C3}" vid="{C697A3BC-E0B9-4F18-8974-7E1755A538D8}"/>
    </a:ext>
  </a:extLst>
</a:theme>
</file>

<file path=ppt/theme/theme2.xml><?xml version="1.0" encoding="utf-8"?>
<a:theme xmlns:a="http://schemas.openxmlformats.org/drawingml/2006/main" name="Officeova t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tf03431380_win32</Template>
  <TotalTime>0</TotalTime>
  <Words>685</Words>
  <Application>Microsoft Office PowerPoint</Application>
  <PresentationFormat>Po meri</PresentationFormat>
  <Paragraphs>110</Paragraphs>
  <Slides>23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4" baseType="lpstr">
      <vt:lpstr>tf03431380_win32</vt:lpstr>
      <vt:lpstr>FILMSKA GLASBA</vt:lpstr>
      <vt:lpstr>Charlie chaplin</vt:lpstr>
      <vt:lpstr>Diapozitiv 3</vt:lpstr>
      <vt:lpstr>1. NALOGA!</vt:lpstr>
      <vt:lpstr>2. NALOGA!</vt:lpstr>
      <vt:lpstr>https://www.youtube.com/watch?v=iSkJFs7myn0</vt:lpstr>
      <vt:lpstr>Kaj je “SOUNDTRACK”?</vt:lpstr>
      <vt:lpstr>Nekateri svetovno znani skladatelji filmske glasbe: </vt:lpstr>
      <vt:lpstr>Nekateri svetovno znani skladatelji filmske glasbe:</vt:lpstr>
      <vt:lpstr>Nekateri svetovno znani skladatelji filmske glasbe: </vt:lpstr>
      <vt:lpstr>Nekateri svetovno znani skladatelji filmske glasbe: </vt:lpstr>
      <vt:lpstr>Nekateri svetovno znani skladatelji filmske glasbe: </vt:lpstr>
      <vt:lpstr>ZA SPLOŠNO RAZGLEDANOST…</vt:lpstr>
      <vt:lpstr>FILMSKA GLASBA NA SLOVENSKEM</vt:lpstr>
      <vt:lpstr>Slovenski skladatelji, ki so pisali filmsko glasbo</vt:lpstr>
      <vt:lpstr>Simfonična glasba na filmskem platnu </vt:lpstr>
      <vt:lpstr>Novodobni Skladatelji v filme radi umeščajo tudi glasbo največjih skladateljev v zgodovini – npr.:</vt:lpstr>
      <vt:lpstr>PROGRAM</vt:lpstr>
      <vt:lpstr>Diapozitiv 19</vt:lpstr>
      <vt:lpstr>Diapozitiv 20</vt:lpstr>
      <vt:lpstr>Diapozitiv 21</vt:lpstr>
      <vt:lpstr>Diapozitiv 22</vt:lpstr>
      <vt:lpstr>Diapozitiv 23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2020-10-26T17:39:24Z</dcterms:created>
  <dcterms:modified xsi:type="dcterms:W3CDTF">2020-12-08T16:54:20Z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